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wmf" ContentType="image/x-wmf"/>
  <Default Extension="jpeg" ContentType="image/jpeg"/>
  <Default Extension="rels" ContentType="application/vnd.openxmlformats-package.relationships+xml"/>
  <Default Extension="xml" ContentType="application/xml"/>
  <Default Extension="wav" ContentType="audio/x-wav"/>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notesSlides/notesSlide1.xml" ContentType="application/vnd.openxmlformats-officedocument.presentationml.notesSlide+xml"/>
  <Override PartName="/ppt/tags/tag35.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75"/>
  </p:notesMasterIdLst>
  <p:sldIdLst>
    <p:sldId id="291" r:id="rId2"/>
    <p:sldId id="321" r:id="rId3"/>
    <p:sldId id="1038" r:id="rId4"/>
    <p:sldId id="972" r:id="rId5"/>
    <p:sldId id="293" r:id="rId6"/>
    <p:sldId id="431" r:id="rId7"/>
    <p:sldId id="1152" r:id="rId8"/>
    <p:sldId id="1153" r:id="rId9"/>
    <p:sldId id="1154" r:id="rId10"/>
    <p:sldId id="1155" r:id="rId11"/>
    <p:sldId id="1156" r:id="rId12"/>
    <p:sldId id="1157" r:id="rId13"/>
    <p:sldId id="1158" r:id="rId14"/>
    <p:sldId id="1159" r:id="rId15"/>
    <p:sldId id="1160" r:id="rId16"/>
    <p:sldId id="1161" r:id="rId17"/>
    <p:sldId id="1162" r:id="rId18"/>
    <p:sldId id="1163" r:id="rId19"/>
    <p:sldId id="1164" r:id="rId20"/>
    <p:sldId id="1165" r:id="rId21"/>
    <p:sldId id="1166" r:id="rId22"/>
    <p:sldId id="1167" r:id="rId23"/>
    <p:sldId id="1168" r:id="rId24"/>
    <p:sldId id="1169" r:id="rId25"/>
    <p:sldId id="1170" r:id="rId26"/>
    <p:sldId id="1171" r:id="rId27"/>
    <p:sldId id="1172" r:id="rId28"/>
    <p:sldId id="1173" r:id="rId29"/>
    <p:sldId id="1174" r:id="rId30"/>
    <p:sldId id="1175" r:id="rId31"/>
    <p:sldId id="1176" r:id="rId32"/>
    <p:sldId id="1177" r:id="rId33"/>
    <p:sldId id="1178" r:id="rId34"/>
    <p:sldId id="1267" r:id="rId35"/>
    <p:sldId id="1179" r:id="rId36"/>
    <p:sldId id="1180" r:id="rId37"/>
    <p:sldId id="1181" r:id="rId38"/>
    <p:sldId id="1182" r:id="rId39"/>
    <p:sldId id="1183" r:id="rId40"/>
    <p:sldId id="1184" r:id="rId41"/>
    <p:sldId id="1186" r:id="rId42"/>
    <p:sldId id="1185" r:id="rId43"/>
    <p:sldId id="1187" r:id="rId44"/>
    <p:sldId id="1188" r:id="rId45"/>
    <p:sldId id="1189" r:id="rId46"/>
    <p:sldId id="1190" r:id="rId47"/>
    <p:sldId id="1191" r:id="rId48"/>
    <p:sldId id="1192" r:id="rId49"/>
    <p:sldId id="1193" r:id="rId50"/>
    <p:sldId id="1269" r:id="rId51"/>
    <p:sldId id="1270" r:id="rId52"/>
    <p:sldId id="1271" r:id="rId53"/>
    <p:sldId id="1272" r:id="rId54"/>
    <p:sldId id="1273" r:id="rId55"/>
    <p:sldId id="1274" r:id="rId56"/>
    <p:sldId id="1275" r:id="rId57"/>
    <p:sldId id="1276" r:id="rId58"/>
    <p:sldId id="1277" r:id="rId59"/>
    <p:sldId id="1279" r:id="rId60"/>
    <p:sldId id="1278" r:id="rId61"/>
    <p:sldId id="1290" r:id="rId62"/>
    <p:sldId id="1291" r:id="rId63"/>
    <p:sldId id="1292" r:id="rId64"/>
    <p:sldId id="1280" r:id="rId65"/>
    <p:sldId id="1281" r:id="rId66"/>
    <p:sldId id="1282" r:id="rId67"/>
    <p:sldId id="1284" r:id="rId68"/>
    <p:sldId id="1285" r:id="rId69"/>
    <p:sldId id="1286" r:id="rId70"/>
    <p:sldId id="1287" r:id="rId71"/>
    <p:sldId id="1288" r:id="rId72"/>
    <p:sldId id="1289" r:id="rId73"/>
    <p:sldId id="309" r:id="rId7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50AA"/>
    <a:srgbClr val="0DC0C3"/>
    <a:srgbClr val="00283C"/>
    <a:srgbClr val="003822"/>
    <a:srgbClr val="A1C606"/>
    <a:srgbClr val="002289"/>
    <a:srgbClr val="1265C4"/>
    <a:srgbClr val="0C4E7A"/>
    <a:srgbClr val="1D305A"/>
    <a:srgbClr val="4879A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824" autoAdjust="0"/>
    <p:restoredTop sz="94660"/>
  </p:normalViewPr>
  <p:slideViewPr>
    <p:cSldViewPr snapToGrid="0">
      <p:cViewPr varScale="1">
        <p:scale>
          <a:sx n="104" d="100"/>
          <a:sy n="104" d="100"/>
        </p:scale>
        <p:origin x="132" y="2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3.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70.wmf"/><Relationship Id="rId1" Type="http://schemas.openxmlformats.org/officeDocument/2006/relationships/image" Target="../media/image69.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76.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76.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76.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76.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8C25377-1BB1-412E-B337-692F11BA8598}" type="datetimeFigureOut">
              <a:rPr lang="zh-CN" altLang="en-US" smtClean="0"/>
              <a:t>2020/11/26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C32AE9A-B635-4B22-B170-B5B95FA93144}" type="slidenum">
              <a:rPr lang="zh-CN" altLang="en-US" smtClean="0"/>
              <a:t>‹#›</a:t>
            </a:fld>
            <a:endParaRPr lang="zh-CN" altLang="en-US"/>
          </a:p>
        </p:txBody>
      </p:sp>
    </p:spTree>
    <p:extLst>
      <p:ext uri="{BB962C8B-B14F-4D97-AF65-F5344CB8AC3E}">
        <p14:creationId xmlns:p14="http://schemas.microsoft.com/office/powerpoint/2010/main" val="27925409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E2743B-58E3-4952-98AC-60B7F3305738}" type="slidenum">
              <a:rPr lang="zh-CN" altLang="en-US" smtClean="0"/>
              <a:t>1</a:t>
            </a:fld>
            <a:endParaRPr lang="zh-CN" altLang="en-US"/>
          </a:p>
        </p:txBody>
      </p:sp>
    </p:spTree>
    <p:extLst>
      <p:ext uri="{BB962C8B-B14F-4D97-AF65-F5344CB8AC3E}">
        <p14:creationId xmlns:p14="http://schemas.microsoft.com/office/powerpoint/2010/main" val="14961287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E2743B-58E3-4952-98AC-60B7F3305738}" type="slidenum">
              <a:rPr lang="zh-CN" altLang="en-US" smtClean="0"/>
              <a:t>73</a:t>
            </a:fld>
            <a:endParaRPr lang="zh-CN" altLang="en-US"/>
          </a:p>
        </p:txBody>
      </p:sp>
    </p:spTree>
    <p:extLst>
      <p:ext uri="{BB962C8B-B14F-4D97-AF65-F5344CB8AC3E}">
        <p14:creationId xmlns:p14="http://schemas.microsoft.com/office/powerpoint/2010/main" val="2653362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E2743B-58E3-4952-98AC-60B7F3305738}" type="slidenum">
              <a:rPr lang="zh-CN" altLang="en-US" smtClean="0"/>
              <a:t>3</a:t>
            </a:fld>
            <a:endParaRPr lang="zh-CN" altLang="en-US"/>
          </a:p>
        </p:txBody>
      </p:sp>
    </p:spTree>
    <p:extLst>
      <p:ext uri="{BB962C8B-B14F-4D97-AF65-F5344CB8AC3E}">
        <p14:creationId xmlns:p14="http://schemas.microsoft.com/office/powerpoint/2010/main" val="31860820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E2743B-58E3-4952-98AC-60B7F3305738}" type="slidenum">
              <a:rPr lang="zh-CN" altLang="en-US" smtClean="0"/>
              <a:t>4</a:t>
            </a:fld>
            <a:endParaRPr lang="zh-CN" altLang="en-US"/>
          </a:p>
        </p:txBody>
      </p:sp>
    </p:spTree>
    <p:extLst>
      <p:ext uri="{BB962C8B-B14F-4D97-AF65-F5344CB8AC3E}">
        <p14:creationId xmlns:p14="http://schemas.microsoft.com/office/powerpoint/2010/main" val="34618558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E2743B-58E3-4952-98AC-60B7F3305738}" type="slidenum">
              <a:rPr lang="zh-CN" altLang="en-US" smtClean="0"/>
              <a:t>5</a:t>
            </a:fld>
            <a:endParaRPr lang="zh-CN" altLang="en-US"/>
          </a:p>
        </p:txBody>
      </p:sp>
    </p:spTree>
    <p:extLst>
      <p:ext uri="{BB962C8B-B14F-4D97-AF65-F5344CB8AC3E}">
        <p14:creationId xmlns:p14="http://schemas.microsoft.com/office/powerpoint/2010/main" val="19178815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E2743B-58E3-4952-98AC-60B7F3305738}" type="slidenum">
              <a:rPr lang="zh-CN" altLang="en-US" smtClean="0"/>
              <a:t>27</a:t>
            </a:fld>
            <a:endParaRPr lang="zh-CN" altLang="en-US"/>
          </a:p>
        </p:txBody>
      </p:sp>
    </p:spTree>
    <p:extLst>
      <p:ext uri="{BB962C8B-B14F-4D97-AF65-F5344CB8AC3E}">
        <p14:creationId xmlns:p14="http://schemas.microsoft.com/office/powerpoint/2010/main" val="14983466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E2743B-58E3-4952-98AC-60B7F3305738}" type="slidenum">
              <a:rPr lang="zh-CN" altLang="en-US" smtClean="0"/>
              <a:t>31</a:t>
            </a:fld>
            <a:endParaRPr lang="zh-CN" altLang="en-US"/>
          </a:p>
        </p:txBody>
      </p:sp>
    </p:spTree>
    <p:extLst>
      <p:ext uri="{BB962C8B-B14F-4D97-AF65-F5344CB8AC3E}">
        <p14:creationId xmlns:p14="http://schemas.microsoft.com/office/powerpoint/2010/main" val="7000947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E2743B-58E3-4952-98AC-60B7F3305738}" type="slidenum">
              <a:rPr lang="zh-CN" altLang="en-US" smtClean="0"/>
              <a:t>52</a:t>
            </a:fld>
            <a:endParaRPr lang="zh-CN" altLang="en-US"/>
          </a:p>
        </p:txBody>
      </p:sp>
    </p:spTree>
    <p:extLst>
      <p:ext uri="{BB962C8B-B14F-4D97-AF65-F5344CB8AC3E}">
        <p14:creationId xmlns:p14="http://schemas.microsoft.com/office/powerpoint/2010/main" val="34722172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E2743B-58E3-4952-98AC-60B7F3305738}" type="slidenum">
              <a:rPr lang="zh-CN" altLang="en-US" smtClean="0"/>
              <a:t>61</a:t>
            </a:fld>
            <a:endParaRPr lang="zh-CN" altLang="en-US"/>
          </a:p>
        </p:txBody>
      </p:sp>
    </p:spTree>
    <p:extLst>
      <p:ext uri="{BB962C8B-B14F-4D97-AF65-F5344CB8AC3E}">
        <p14:creationId xmlns:p14="http://schemas.microsoft.com/office/powerpoint/2010/main" val="25997947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DEFF2360-43CD-4014-91E7-1A60868F28ED}" type="slidenum">
              <a:rPr lang="en-US" altLang="zh-CN"/>
              <a:pPr/>
              <a:t>64</a:t>
            </a:fld>
            <a:endParaRPr lang="en-US" altLang="zh-CN"/>
          </a:p>
        </p:txBody>
      </p:sp>
      <p:sp>
        <p:nvSpPr>
          <p:cNvPr id="56323" name="Rectangle 2"/>
          <p:cNvSpPr>
            <a:spLocks noGrp="1" noRot="1" noChangeAspect="1" noChangeArrowheads="1" noTextEdit="1"/>
          </p:cNvSpPr>
          <p:nvPr>
            <p:ph type="sldImg"/>
          </p:nvPr>
        </p:nvSpPr>
        <p:spPr>
          <a:ln/>
        </p:spPr>
      </p:sp>
      <p:sp>
        <p:nvSpPr>
          <p:cNvPr id="56324" name="Rectangle 3"/>
          <p:cNvSpPr>
            <a:spLocks noGrp="1" noChangeArrowheads="1"/>
          </p:cNvSpPr>
          <p:nvPr>
            <p:ph type="body" idx="1"/>
          </p:nvPr>
        </p:nvSpPr>
        <p:spPr>
          <a:noFill/>
        </p:spPr>
        <p:txBody>
          <a:bodyPr/>
          <a:lstStyle/>
          <a:p>
            <a:pPr eaLnBrk="1" hangingPunct="1"/>
            <a:endParaRPr lang="zh-CN" altLang="zh-CN"/>
          </a:p>
        </p:txBody>
      </p:sp>
    </p:spTree>
    <p:extLst>
      <p:ext uri="{BB962C8B-B14F-4D97-AF65-F5344CB8AC3E}">
        <p14:creationId xmlns:p14="http://schemas.microsoft.com/office/powerpoint/2010/main" val="381859859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7" name="矩形 6"/>
          <p:cNvSpPr>
            <a:spLocks noChangeAspect="1"/>
          </p:cNvSpPr>
          <p:nvPr userDrawn="1"/>
        </p:nvSpPr>
        <p:spPr>
          <a:xfrm>
            <a:off x="21" y="1"/>
            <a:ext cx="12204000" cy="6879264"/>
          </a:xfrm>
          <a:prstGeom prst="rect">
            <a:avLst/>
          </a:prstGeom>
          <a:blipFill dpi="0" rotWithShape="1">
            <a:blip r:embed="rId2"/>
            <a:srcRect/>
            <a:stretch>
              <a:fillRect t="-2" b="-16594"/>
            </a:stretch>
          </a:blipFill>
          <a:ln w="12700" cap="flat" cmpd="sng" algn="ctr">
            <a:noFill/>
            <a:prstDash val="solid"/>
            <a:miter lim="800000"/>
          </a:ln>
          <a:effectLst/>
          <a:extLst>
            <a:ext uri="{91240B29-F687-4F45-9708-019B960494DF}">
              <a14:hiddenLine xmlns:a14="http://schemas.microsoft.com/office/drawing/2010/main" w="12700" cap="flat" cmpd="sng" algn="ctr">
                <a:solidFill>
                  <a:schemeClr val="dk1"/>
                </a:solidFill>
                <a:prstDash val="solid"/>
                <a:miter lim="800000"/>
              </a14:hiddenLine>
            </a:ext>
          </a:extLst>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2" name="标题 1"/>
          <p:cNvSpPr>
            <a:spLocks noGrp="1"/>
          </p:cNvSpPr>
          <p:nvPr>
            <p:ph type="ctrTitle"/>
          </p:nvPr>
        </p:nvSpPr>
        <p:spPr>
          <a:xfrm>
            <a:off x="1056000" y="1800000"/>
            <a:ext cx="10080000" cy="923330"/>
          </a:xfrm>
        </p:spPr>
        <p:txBody>
          <a:bodyPr anchor="ctr" anchorCtr="0"/>
          <a:lstStyle>
            <a:lvl1pPr algn="ctr">
              <a:defRPr sz="6000" b="1">
                <a:solidFill>
                  <a:schemeClr val="bg1"/>
                </a:solidFill>
                <a:latin typeface="Century Schoolbook" panose="02040604050505020304" pitchFamily="18" charset="0"/>
                <a:ea typeface="华文新魏" panose="02010800040101010101" pitchFamily="2" charset="-122"/>
              </a:defRPr>
            </a:lvl1pPr>
          </a:lstStyle>
          <a:p>
            <a:r>
              <a:rPr lang="zh-CN" altLang="en-US" dirty="0"/>
              <a:t>单击此处编辑母版标题样式</a:t>
            </a:r>
          </a:p>
        </p:txBody>
      </p:sp>
      <p:sp>
        <p:nvSpPr>
          <p:cNvPr id="3" name="副标题 2"/>
          <p:cNvSpPr>
            <a:spLocks noGrp="1"/>
          </p:cNvSpPr>
          <p:nvPr>
            <p:ph type="subTitle" idx="1"/>
          </p:nvPr>
        </p:nvSpPr>
        <p:spPr>
          <a:xfrm>
            <a:off x="1524000" y="3439990"/>
            <a:ext cx="9144000" cy="707886"/>
          </a:xfrm>
        </p:spPr>
        <p:txBody>
          <a:bodyPr/>
          <a:lstStyle>
            <a:lvl1pPr marL="0" indent="0" algn="ctr">
              <a:buNone/>
              <a:defRPr sz="4000" b="1">
                <a:effectLst>
                  <a:outerShdw blurRad="38100" dist="38100" dir="2700000" algn="tl">
                    <a:srgbClr val="000000">
                      <a:alpha val="43137"/>
                    </a:srgbClr>
                  </a:outerShdw>
                </a:effectLst>
                <a:latin typeface="楷体_GB2312" panose="02010609030101010101" pitchFamily="49" charset="-122"/>
                <a:ea typeface="楷体_GB2312" panose="02010609030101010101" pitchFamily="49"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单击以编辑母版副标题样式</a:t>
            </a:r>
          </a:p>
        </p:txBody>
      </p:sp>
      <p:cxnSp>
        <p:nvCxnSpPr>
          <p:cNvPr id="9" name="直接连接符 8"/>
          <p:cNvCxnSpPr/>
          <p:nvPr userDrawn="1"/>
        </p:nvCxnSpPr>
        <p:spPr>
          <a:xfrm>
            <a:off x="21" y="2880000"/>
            <a:ext cx="12204000" cy="0"/>
          </a:xfrm>
          <a:prstGeom prst="line">
            <a:avLst/>
          </a:prstGeom>
          <a:ln w="66675">
            <a:gradFill flip="none" rotWithShape="1">
              <a:gsLst>
                <a:gs pos="0">
                  <a:srgbClr val="3E546E"/>
                </a:gs>
                <a:gs pos="20000">
                  <a:schemeClr val="accent1">
                    <a:lumMod val="60000"/>
                    <a:lumOff val="40000"/>
                  </a:schemeClr>
                </a:gs>
                <a:gs pos="50000">
                  <a:schemeClr val="bg1"/>
                </a:gs>
                <a:gs pos="100000">
                  <a:srgbClr val="4879A2"/>
                </a:gs>
                <a:gs pos="80000">
                  <a:schemeClr val="accent1">
                    <a:lumMod val="60000"/>
                    <a:lumOff val="40000"/>
                  </a:schemeClr>
                </a:gs>
              </a:gsLst>
              <a:lin ang="1080000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37886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iterate type="wd">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500"/>
                            </p:stCondLst>
                            <p:childTnLst>
                              <p:par>
                                <p:cTn id="11" presetID="42" presetClass="entr" presetSubtype="0" fill="hold" grpId="0" nodeType="afterEffect">
                                  <p:stCondLst>
                                    <p:cond delay="0"/>
                                  </p:stCondLst>
                                  <p:iterate type="wd">
                                    <p:tmPct val="10000"/>
                                  </p:iterate>
                                  <p:childTnLst>
                                    <p:set>
                                      <p:cBhvr>
                                        <p:cTn id="12" dur="1" fill="hold">
                                          <p:stCondLst>
                                            <p:cond delay="0"/>
                                          </p:stCondLst>
                                        </p:cTn>
                                        <p:tgtEl>
                                          <p:spTgt spid="3"/>
                                        </p:tgtEl>
                                        <p:attrNameLst>
                                          <p:attrName>style.visibility</p:attrName>
                                        </p:attrNameLst>
                                      </p:cBhvr>
                                      <p:to>
                                        <p:strVal val="visible"/>
                                      </p:to>
                                    </p:set>
                                    <p:animEffect transition="in" filter="fade">
                                      <p:cBhvr>
                                        <p:cTn id="13" dur="1000"/>
                                        <p:tgtEl>
                                          <p:spTgt spid="3"/>
                                        </p:tgtEl>
                                      </p:cBhvr>
                                    </p:animEffect>
                                    <p:anim calcmode="lin" valueType="num">
                                      <p:cBhvr>
                                        <p:cTn id="14" dur="1000" fill="hold"/>
                                        <p:tgtEl>
                                          <p:spTgt spid="3"/>
                                        </p:tgtEl>
                                        <p:attrNameLst>
                                          <p:attrName>ppt_x</p:attrName>
                                        </p:attrNameLst>
                                      </p:cBhvr>
                                      <p:tavLst>
                                        <p:tav tm="0">
                                          <p:val>
                                            <p:strVal val="#ppt_x"/>
                                          </p:val>
                                        </p:tav>
                                        <p:tav tm="100000">
                                          <p:val>
                                            <p:strVal val="#ppt_x"/>
                                          </p:val>
                                        </p:tav>
                                      </p:tavLst>
                                    </p:anim>
                                    <p:anim calcmode="lin" valueType="num">
                                      <p:cBhvr>
                                        <p:cTn id="15"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tmplLst>
          <p:tmpl>
            <p:tnLst>
              <p:par>
                <p:cTn presetID="42" presetClass="entr" presetSubtype="0" fill="hold" nodeType="afterEffect">
                  <p:stCondLst>
                    <p:cond delay="0"/>
                  </p:stCondLst>
                  <p:iterate type="wd">
                    <p:tmPct val="10000"/>
                  </p:iterate>
                  <p:childTnLst>
                    <p:set>
                      <p:cBhvr>
                        <p:cTn dur="1" fill="hold">
                          <p:stCondLst>
                            <p:cond delay="0"/>
                          </p:stCondLst>
                        </p:cTn>
                        <p:tgtEl>
                          <p:spTgt spid="3"/>
                        </p:tgtEl>
                        <p:attrNameLst>
                          <p:attrName>style.visibility</p:attrName>
                        </p:attrNameLst>
                      </p:cBhvr>
                      <p:to>
                        <p:strVal val="visible"/>
                      </p:to>
                    </p:set>
                    <p:animEffect transition="in" filter="fade">
                      <p:cBhvr>
                        <p:cTn dur="1000"/>
                        <p:tgtEl>
                          <p:spTgt spid="3"/>
                        </p:tgtEl>
                      </p:cBhvr>
                    </p:animEffect>
                    <p:anim calcmode="lin" valueType="num">
                      <p:cBhvr>
                        <p:cTn dur="1000" fill="hold"/>
                        <p:tgtEl>
                          <p:spTgt spid="3"/>
                        </p:tgtEl>
                        <p:attrNameLst>
                          <p:attrName>ppt_x</p:attrName>
                        </p:attrNameLst>
                      </p:cBhvr>
                      <p:tavLst>
                        <p:tav tm="0">
                          <p:val>
                            <p:strVal val="#ppt_x"/>
                          </p:val>
                        </p:tav>
                        <p:tav tm="100000">
                          <p:val>
                            <p:strVal val="#ppt_x"/>
                          </p:val>
                        </p:tav>
                      </p:tavLst>
                    </p:anim>
                    <p:anim calcmode="lin" valueType="num">
                      <p:cBhvr>
                        <p:cTn dur="1000" fill="hold"/>
                        <p:tgtEl>
                          <p:spTgt spid="3"/>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516000" y="1008000"/>
            <a:ext cx="11160000" cy="1538883"/>
          </a:xfrm>
        </p:spPr>
        <p:txBody>
          <a:bodyPr/>
          <a:lstStyle/>
          <a:p>
            <a:pPr lvl="0"/>
            <a:r>
              <a:rPr lang="zh-CN" altLang="en-US" dirty="0"/>
              <a:t>编辑母版文本样式</a:t>
            </a:r>
          </a:p>
          <a:p>
            <a:pPr lvl="1"/>
            <a:r>
              <a:rPr lang="zh-CN" altLang="en-US" dirty="0"/>
              <a:t>第二级</a:t>
            </a:r>
          </a:p>
          <a:p>
            <a:pPr lvl="2"/>
            <a:r>
              <a:rPr lang="zh-CN" altLang="en-US" dirty="0"/>
              <a:t>第三级</a:t>
            </a:r>
          </a:p>
        </p:txBody>
      </p:sp>
      <p:sp>
        <p:nvSpPr>
          <p:cNvPr id="9" name="灯片编号占位符 8"/>
          <p:cNvSpPr>
            <a:spLocks noGrp="1"/>
          </p:cNvSpPr>
          <p:nvPr>
            <p:ph type="sldNum" sz="quarter" idx="10"/>
          </p:nvPr>
        </p:nvSpPr>
        <p:spPr>
          <a:xfrm>
            <a:off x="10709798" y="6250437"/>
            <a:ext cx="961401" cy="365125"/>
          </a:xfrm>
        </p:spPr>
        <p:txBody>
          <a:bodyPr/>
          <a:lstStyle/>
          <a:p>
            <a:fld id="{ADDBA8A9-FE90-4847-B2BB-91D9864F4629}" type="slidenum">
              <a:rPr lang="zh-CN" altLang="en-US" smtClean="0"/>
              <a:pPr/>
              <a:t>‹#›</a:t>
            </a:fld>
            <a:r>
              <a:rPr lang="en-US" altLang="zh-CN" dirty="0"/>
              <a:t>|73</a:t>
            </a:r>
            <a:endParaRPr lang="zh-CN" altLang="en-US" dirty="0"/>
          </a:p>
        </p:txBody>
      </p:sp>
      <p:sp>
        <p:nvSpPr>
          <p:cNvPr id="10" name="标题 9"/>
          <p:cNvSpPr>
            <a:spLocks noGrp="1"/>
          </p:cNvSpPr>
          <p:nvPr>
            <p:ph type="title"/>
          </p:nvPr>
        </p:nvSpPr>
        <p:spPr>
          <a:xfrm>
            <a:off x="1440000" y="224300"/>
            <a:ext cx="9360000" cy="590931"/>
          </a:xfrm>
        </p:spPr>
        <p:txBody>
          <a:bodyPr/>
          <a:lstStyle/>
          <a:p>
            <a:r>
              <a:rPr lang="zh-CN" altLang="en-US" dirty="0"/>
              <a:t>单击此处编辑母版标题样式</a:t>
            </a:r>
          </a:p>
        </p:txBody>
      </p:sp>
      <p:sp>
        <p:nvSpPr>
          <p:cNvPr id="8" name="文本占位符 7"/>
          <p:cNvSpPr>
            <a:spLocks noGrp="1"/>
          </p:cNvSpPr>
          <p:nvPr>
            <p:ph type="body" sz="quarter" idx="11"/>
          </p:nvPr>
        </p:nvSpPr>
        <p:spPr>
          <a:xfrm>
            <a:off x="5782234" y="6156000"/>
            <a:ext cx="4657765" cy="553998"/>
          </a:xfrm>
        </p:spPr>
        <p:txBody>
          <a:bodyPr/>
          <a:lstStyle>
            <a:lvl1pPr marL="0" indent="0" algn="r">
              <a:buNone/>
              <a:defRPr sz="3000"/>
            </a:lvl1pPr>
          </a:lstStyle>
          <a:p>
            <a:pPr lvl="0"/>
            <a:r>
              <a:rPr lang="zh-CN" altLang="en-US" dirty="0"/>
              <a:t>编辑母版文本样式</a:t>
            </a:r>
          </a:p>
        </p:txBody>
      </p:sp>
    </p:spTree>
    <p:extLst>
      <p:ext uri="{BB962C8B-B14F-4D97-AF65-F5344CB8AC3E}">
        <p14:creationId xmlns:p14="http://schemas.microsoft.com/office/powerpoint/2010/main" val="2196902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7" name="灯片编号占位符 6"/>
          <p:cNvSpPr>
            <a:spLocks noGrp="1"/>
          </p:cNvSpPr>
          <p:nvPr>
            <p:ph type="sldNum" sz="quarter" idx="10"/>
          </p:nvPr>
        </p:nvSpPr>
        <p:spPr/>
        <p:txBody>
          <a:bodyPr/>
          <a:lstStyle/>
          <a:p>
            <a:fld id="{ADDBA8A9-FE90-4847-B2BB-91D9864F4629}" type="slidenum">
              <a:rPr lang="zh-CN" altLang="en-US" smtClean="0"/>
              <a:pPr/>
              <a:t>‹#›</a:t>
            </a:fld>
            <a:r>
              <a:rPr lang="en-US" altLang="zh-CN" dirty="0"/>
              <a:t>|73</a:t>
            </a:r>
            <a:endParaRPr lang="zh-CN" altLang="en-US" dirty="0"/>
          </a:p>
        </p:txBody>
      </p:sp>
    </p:spTree>
    <p:extLst>
      <p:ext uri="{BB962C8B-B14F-4D97-AF65-F5344CB8AC3E}">
        <p14:creationId xmlns:p14="http://schemas.microsoft.com/office/powerpoint/2010/main" val="37746750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6_标题幻灯片">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fld id="{ADDBA8A9-FE90-4847-B2BB-91D9864F4629}" type="slidenum">
              <a:rPr lang="zh-CN" altLang="en-US" smtClean="0"/>
              <a:pPr/>
              <a:t>‹#›</a:t>
            </a:fld>
            <a:r>
              <a:rPr lang="en-US" altLang="zh-CN" dirty="0"/>
              <a:t>|73</a:t>
            </a:r>
            <a:endParaRPr lang="zh-CN" altLang="en-US" dirty="0"/>
          </a:p>
        </p:txBody>
      </p:sp>
      <p:sp>
        <p:nvSpPr>
          <p:cNvPr id="3" name="标题 2"/>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86719659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1440000" y="216000"/>
            <a:ext cx="9360000" cy="590931"/>
          </a:xfrm>
          <a:prstGeom prst="rect">
            <a:avLst/>
          </a:prstGeom>
        </p:spPr>
        <p:txBody>
          <a:bodyPr vert="horz" lIns="91440" tIns="45720" rIns="91440" bIns="45720" rtlCol="0" anchor="ctr">
            <a:spAutoFit/>
          </a:bodyPr>
          <a:lstStyle/>
          <a:p>
            <a:r>
              <a:rPr lang="zh-CN" altLang="en-US" dirty="0"/>
              <a:t>单击此处编辑母版标题样式</a:t>
            </a:r>
          </a:p>
        </p:txBody>
      </p:sp>
      <p:sp>
        <p:nvSpPr>
          <p:cNvPr id="3" name="文本占位符 2"/>
          <p:cNvSpPr>
            <a:spLocks noGrp="1"/>
          </p:cNvSpPr>
          <p:nvPr>
            <p:ph type="body" idx="1"/>
          </p:nvPr>
        </p:nvSpPr>
        <p:spPr>
          <a:xfrm>
            <a:off x="516000" y="1008000"/>
            <a:ext cx="11160000" cy="1985159"/>
          </a:xfrm>
          <a:prstGeom prst="rect">
            <a:avLst/>
          </a:prstGeom>
        </p:spPr>
        <p:txBody>
          <a:bodyPr vert="horz" lIns="91440" tIns="45720" rIns="91440" bIns="45720" rtlCol="0">
            <a:spAutoFit/>
          </a:bodyPr>
          <a:lstStyle/>
          <a:p>
            <a:pPr lvl="0"/>
            <a:r>
              <a:rPr lang="zh-CN" altLang="en-US" dirty="0"/>
              <a:t>编辑母版文本样式</a:t>
            </a:r>
          </a:p>
          <a:p>
            <a:pPr lvl="1"/>
            <a:r>
              <a:rPr lang="zh-CN" altLang="en-US" dirty="0"/>
              <a:t>第二级</a:t>
            </a:r>
          </a:p>
          <a:p>
            <a:pPr lvl="2"/>
            <a:r>
              <a:rPr lang="zh-CN" altLang="en-US" dirty="0"/>
              <a:t>第三级</a:t>
            </a:r>
            <a:endParaRPr lang="en-US" altLang="zh-CN" dirty="0"/>
          </a:p>
          <a:p>
            <a:pPr lvl="3"/>
            <a:r>
              <a:rPr lang="zh-CN" altLang="en-US" dirty="0"/>
              <a:t>第四级</a:t>
            </a:r>
          </a:p>
        </p:txBody>
      </p:sp>
      <p:sp>
        <p:nvSpPr>
          <p:cNvPr id="6" name="灯片编号占位符 5"/>
          <p:cNvSpPr>
            <a:spLocks noGrp="1"/>
          </p:cNvSpPr>
          <p:nvPr>
            <p:ph type="sldNum" sz="quarter" idx="4"/>
          </p:nvPr>
        </p:nvSpPr>
        <p:spPr>
          <a:xfrm>
            <a:off x="10709798" y="6264000"/>
            <a:ext cx="961401" cy="365125"/>
          </a:xfrm>
          <a:prstGeom prst="rect">
            <a:avLst/>
          </a:prstGeom>
        </p:spPr>
        <p:txBody>
          <a:bodyPr vert="horz" lIns="91440" tIns="45720" rIns="91440" bIns="45720" rtlCol="0" anchor="ctr"/>
          <a:lstStyle>
            <a:lvl1pPr algn="r">
              <a:defRPr sz="1600">
                <a:solidFill>
                  <a:srgbClr val="0050AA"/>
                </a:solidFill>
                <a:latin typeface="微软雅黑" panose="020B0503020204020204" pitchFamily="34" charset="-122"/>
                <a:ea typeface="微软雅黑" panose="020B0503020204020204" pitchFamily="34" charset="-122"/>
              </a:defRPr>
            </a:lvl1pPr>
          </a:lstStyle>
          <a:p>
            <a:fld id="{ADDBA8A9-FE90-4847-B2BB-91D9864F4629}" type="slidenum">
              <a:rPr lang="zh-CN" altLang="en-US" smtClean="0"/>
              <a:pPr/>
              <a:t>‹#›</a:t>
            </a:fld>
            <a:r>
              <a:rPr lang="en-US" altLang="zh-CN" dirty="0"/>
              <a:t>|73</a:t>
            </a:r>
            <a:endParaRPr lang="zh-CN" altLang="en-US" dirty="0"/>
          </a:p>
        </p:txBody>
      </p:sp>
      <p:cxnSp>
        <p:nvCxnSpPr>
          <p:cNvPr id="8" name="直接连接符 7"/>
          <p:cNvCxnSpPr>
            <a:cxnSpLocks/>
          </p:cNvCxnSpPr>
          <p:nvPr userDrawn="1"/>
        </p:nvCxnSpPr>
        <p:spPr>
          <a:xfrm>
            <a:off x="0" y="828000"/>
            <a:ext cx="12192000" cy="0"/>
          </a:xfrm>
          <a:prstGeom prst="line">
            <a:avLst/>
          </a:prstGeom>
          <a:ln w="63500" cmpd="thinThick">
            <a:gradFill flip="none" rotWithShape="1">
              <a:gsLst>
                <a:gs pos="0">
                  <a:srgbClr val="002060"/>
                </a:gs>
                <a:gs pos="31000">
                  <a:schemeClr val="accent1">
                    <a:lumMod val="45000"/>
                    <a:lumOff val="55000"/>
                  </a:schemeClr>
                </a:gs>
                <a:gs pos="66000">
                  <a:schemeClr val="accent1">
                    <a:lumMod val="45000"/>
                    <a:lumOff val="55000"/>
                  </a:schemeClr>
                </a:gs>
                <a:gs pos="100000">
                  <a:schemeClr val="accent1">
                    <a:lumMod val="20000"/>
                    <a:lumOff val="80000"/>
                  </a:schemeClr>
                </a:gs>
              </a:gsLst>
              <a:lin ang="0" scaled="1"/>
              <a:tileRect/>
            </a:gradFill>
          </a:ln>
        </p:spPr>
        <p:style>
          <a:lnRef idx="1">
            <a:schemeClr val="accent1"/>
          </a:lnRef>
          <a:fillRef idx="0">
            <a:schemeClr val="accent1"/>
          </a:fillRef>
          <a:effectRef idx="0">
            <a:schemeClr val="accent1"/>
          </a:effectRef>
          <a:fontRef idx="minor">
            <a:schemeClr val="tx1"/>
          </a:fontRef>
        </p:style>
      </p:cxnSp>
      <p:pic>
        <p:nvPicPr>
          <p:cNvPr id="9" name="图片 8"/>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432000" y="72000"/>
            <a:ext cx="900000" cy="900000"/>
          </a:xfrm>
          <a:prstGeom prst="rect">
            <a:avLst/>
          </a:prstGeom>
        </p:spPr>
      </p:pic>
      <p:cxnSp>
        <p:nvCxnSpPr>
          <p:cNvPr id="10" name="直接连接符 9"/>
          <p:cNvCxnSpPr/>
          <p:nvPr userDrawn="1"/>
        </p:nvCxnSpPr>
        <p:spPr>
          <a:xfrm>
            <a:off x="5544000" y="6192000"/>
            <a:ext cx="6120000" cy="0"/>
          </a:xfrm>
          <a:prstGeom prst="line">
            <a:avLst/>
          </a:prstGeom>
          <a:ln w="22225">
            <a:gradFill flip="none" rotWithShape="1">
              <a:gsLst>
                <a:gs pos="0">
                  <a:schemeClr val="accent1">
                    <a:lumMod val="5000"/>
                    <a:lumOff val="95000"/>
                  </a:schemeClr>
                </a:gs>
                <a:gs pos="39000">
                  <a:schemeClr val="accent1">
                    <a:lumMod val="45000"/>
                    <a:lumOff val="55000"/>
                  </a:schemeClr>
                </a:gs>
                <a:gs pos="60000">
                  <a:srgbClr val="00B0F0"/>
                </a:gs>
                <a:gs pos="100000">
                  <a:srgbClr val="FF0000"/>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2" name="任意多边形 11"/>
          <p:cNvSpPr/>
          <p:nvPr userDrawn="1"/>
        </p:nvSpPr>
        <p:spPr>
          <a:xfrm>
            <a:off x="0" y="6192000"/>
            <a:ext cx="5787342" cy="612000"/>
          </a:xfrm>
          <a:custGeom>
            <a:avLst/>
            <a:gdLst>
              <a:gd name="connsiteX0" fmla="*/ 0 w 12325350"/>
              <a:gd name="connsiteY0" fmla="*/ 859037 h 1330769"/>
              <a:gd name="connsiteX1" fmla="*/ 323850 w 12325350"/>
              <a:gd name="connsiteY1" fmla="*/ 478037 h 1330769"/>
              <a:gd name="connsiteX2" fmla="*/ 638175 w 12325350"/>
              <a:gd name="connsiteY2" fmla="*/ 220862 h 1330769"/>
              <a:gd name="connsiteX3" fmla="*/ 895350 w 12325350"/>
              <a:gd name="connsiteY3" fmla="*/ 97037 h 1330769"/>
              <a:gd name="connsiteX4" fmla="*/ 1200150 w 12325350"/>
              <a:gd name="connsiteY4" fmla="*/ 135137 h 1330769"/>
              <a:gd name="connsiteX5" fmla="*/ 1419225 w 12325350"/>
              <a:gd name="connsiteY5" fmla="*/ 306587 h 1330769"/>
              <a:gd name="connsiteX6" fmla="*/ 1800225 w 12325350"/>
              <a:gd name="connsiteY6" fmla="*/ 754262 h 1330769"/>
              <a:gd name="connsiteX7" fmla="*/ 2105025 w 12325350"/>
              <a:gd name="connsiteY7" fmla="*/ 1040012 h 1330769"/>
              <a:gd name="connsiteX8" fmla="*/ 2305050 w 12325350"/>
              <a:gd name="connsiteY8" fmla="*/ 1173362 h 1330769"/>
              <a:gd name="connsiteX9" fmla="*/ 2533650 w 12325350"/>
              <a:gd name="connsiteY9" fmla="*/ 1240037 h 1330769"/>
              <a:gd name="connsiteX10" fmla="*/ 3000375 w 12325350"/>
              <a:gd name="connsiteY10" fmla="*/ 1173362 h 1330769"/>
              <a:gd name="connsiteX11" fmla="*/ 3914775 w 12325350"/>
              <a:gd name="connsiteY11" fmla="*/ 639962 h 1330769"/>
              <a:gd name="connsiteX12" fmla="*/ 4629150 w 12325350"/>
              <a:gd name="connsiteY12" fmla="*/ 230387 h 1330769"/>
              <a:gd name="connsiteX13" fmla="*/ 5124450 w 12325350"/>
              <a:gd name="connsiteY13" fmla="*/ 58937 h 1330769"/>
              <a:gd name="connsiteX14" fmla="*/ 5495925 w 12325350"/>
              <a:gd name="connsiteY14" fmla="*/ 30362 h 1330769"/>
              <a:gd name="connsiteX15" fmla="*/ 6181725 w 12325350"/>
              <a:gd name="connsiteY15" fmla="*/ 468512 h 1330769"/>
              <a:gd name="connsiteX16" fmla="*/ 6781800 w 12325350"/>
              <a:gd name="connsiteY16" fmla="*/ 1154312 h 1330769"/>
              <a:gd name="connsiteX17" fmla="*/ 7191375 w 12325350"/>
              <a:gd name="connsiteY17" fmla="*/ 1325762 h 1330769"/>
              <a:gd name="connsiteX18" fmla="*/ 7648575 w 12325350"/>
              <a:gd name="connsiteY18" fmla="*/ 1020962 h 1330769"/>
              <a:gd name="connsiteX19" fmla="*/ 8181975 w 12325350"/>
              <a:gd name="connsiteY19" fmla="*/ 316112 h 1330769"/>
              <a:gd name="connsiteX20" fmla="*/ 8505825 w 12325350"/>
              <a:gd name="connsiteY20" fmla="*/ 68462 h 1330769"/>
              <a:gd name="connsiteX21" fmla="*/ 8848725 w 12325350"/>
              <a:gd name="connsiteY21" fmla="*/ 163712 h 1330769"/>
              <a:gd name="connsiteX22" fmla="*/ 9391650 w 12325350"/>
              <a:gd name="connsiteY22" fmla="*/ 782837 h 1330769"/>
              <a:gd name="connsiteX23" fmla="*/ 9839325 w 12325350"/>
              <a:gd name="connsiteY23" fmla="*/ 1230512 h 1330769"/>
              <a:gd name="connsiteX24" fmla="*/ 10267950 w 12325350"/>
              <a:gd name="connsiteY24" fmla="*/ 1240037 h 1330769"/>
              <a:gd name="connsiteX25" fmla="*/ 10839450 w 12325350"/>
              <a:gd name="connsiteY25" fmla="*/ 782837 h 1330769"/>
              <a:gd name="connsiteX26" fmla="*/ 11153775 w 12325350"/>
              <a:gd name="connsiteY26" fmla="*/ 487562 h 1330769"/>
              <a:gd name="connsiteX27" fmla="*/ 11563350 w 12325350"/>
              <a:gd name="connsiteY27" fmla="*/ 354212 h 1330769"/>
              <a:gd name="connsiteX28" fmla="*/ 11896725 w 12325350"/>
              <a:gd name="connsiteY28" fmla="*/ 439937 h 1330769"/>
              <a:gd name="connsiteX29" fmla="*/ 12325350 w 12325350"/>
              <a:gd name="connsiteY29" fmla="*/ 763787 h 1330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2325350" h="1330769">
                <a:moveTo>
                  <a:pt x="0" y="859037"/>
                </a:moveTo>
                <a:cubicBezTo>
                  <a:pt x="108744" y="721718"/>
                  <a:pt x="217488" y="584399"/>
                  <a:pt x="323850" y="478037"/>
                </a:cubicBezTo>
                <a:cubicBezTo>
                  <a:pt x="430212" y="371675"/>
                  <a:pt x="542925" y="284362"/>
                  <a:pt x="638175" y="220862"/>
                </a:cubicBezTo>
                <a:cubicBezTo>
                  <a:pt x="733425" y="157362"/>
                  <a:pt x="801688" y="111324"/>
                  <a:pt x="895350" y="97037"/>
                </a:cubicBezTo>
                <a:cubicBezTo>
                  <a:pt x="989012" y="82750"/>
                  <a:pt x="1112838" y="100212"/>
                  <a:pt x="1200150" y="135137"/>
                </a:cubicBezTo>
                <a:cubicBezTo>
                  <a:pt x="1287462" y="170062"/>
                  <a:pt x="1319213" y="203400"/>
                  <a:pt x="1419225" y="306587"/>
                </a:cubicBezTo>
                <a:cubicBezTo>
                  <a:pt x="1519237" y="409774"/>
                  <a:pt x="1685925" y="632025"/>
                  <a:pt x="1800225" y="754262"/>
                </a:cubicBezTo>
                <a:cubicBezTo>
                  <a:pt x="1914525" y="876499"/>
                  <a:pt x="2020888" y="970162"/>
                  <a:pt x="2105025" y="1040012"/>
                </a:cubicBezTo>
                <a:cubicBezTo>
                  <a:pt x="2189163" y="1109862"/>
                  <a:pt x="2233613" y="1140025"/>
                  <a:pt x="2305050" y="1173362"/>
                </a:cubicBezTo>
                <a:cubicBezTo>
                  <a:pt x="2376487" y="1206699"/>
                  <a:pt x="2417763" y="1240037"/>
                  <a:pt x="2533650" y="1240037"/>
                </a:cubicBezTo>
                <a:cubicBezTo>
                  <a:pt x="2649537" y="1240037"/>
                  <a:pt x="2770188" y="1273374"/>
                  <a:pt x="3000375" y="1173362"/>
                </a:cubicBezTo>
                <a:cubicBezTo>
                  <a:pt x="3230562" y="1073350"/>
                  <a:pt x="3914775" y="639962"/>
                  <a:pt x="3914775" y="639962"/>
                </a:cubicBezTo>
                <a:cubicBezTo>
                  <a:pt x="4186238" y="482799"/>
                  <a:pt x="4427538" y="327224"/>
                  <a:pt x="4629150" y="230387"/>
                </a:cubicBezTo>
                <a:cubicBezTo>
                  <a:pt x="4830763" y="133549"/>
                  <a:pt x="4979988" y="92274"/>
                  <a:pt x="5124450" y="58937"/>
                </a:cubicBezTo>
                <a:cubicBezTo>
                  <a:pt x="5268913" y="25599"/>
                  <a:pt x="5319713" y="-37900"/>
                  <a:pt x="5495925" y="30362"/>
                </a:cubicBezTo>
                <a:cubicBezTo>
                  <a:pt x="5672137" y="98624"/>
                  <a:pt x="5967412" y="281187"/>
                  <a:pt x="6181725" y="468512"/>
                </a:cubicBezTo>
                <a:cubicBezTo>
                  <a:pt x="6396038" y="655837"/>
                  <a:pt x="6613525" y="1011437"/>
                  <a:pt x="6781800" y="1154312"/>
                </a:cubicBezTo>
                <a:cubicBezTo>
                  <a:pt x="6950075" y="1297187"/>
                  <a:pt x="7046913" y="1347987"/>
                  <a:pt x="7191375" y="1325762"/>
                </a:cubicBezTo>
                <a:cubicBezTo>
                  <a:pt x="7335837" y="1303537"/>
                  <a:pt x="7483475" y="1189237"/>
                  <a:pt x="7648575" y="1020962"/>
                </a:cubicBezTo>
                <a:cubicBezTo>
                  <a:pt x="7813675" y="852687"/>
                  <a:pt x="8039100" y="474862"/>
                  <a:pt x="8181975" y="316112"/>
                </a:cubicBezTo>
                <a:cubicBezTo>
                  <a:pt x="8324850" y="157362"/>
                  <a:pt x="8394700" y="93862"/>
                  <a:pt x="8505825" y="68462"/>
                </a:cubicBezTo>
                <a:cubicBezTo>
                  <a:pt x="8616950" y="43062"/>
                  <a:pt x="8701087" y="44649"/>
                  <a:pt x="8848725" y="163712"/>
                </a:cubicBezTo>
                <a:cubicBezTo>
                  <a:pt x="8996363" y="282775"/>
                  <a:pt x="9226550" y="605037"/>
                  <a:pt x="9391650" y="782837"/>
                </a:cubicBezTo>
                <a:cubicBezTo>
                  <a:pt x="9556750" y="960637"/>
                  <a:pt x="9693275" y="1154312"/>
                  <a:pt x="9839325" y="1230512"/>
                </a:cubicBezTo>
                <a:cubicBezTo>
                  <a:pt x="9985375" y="1306712"/>
                  <a:pt x="10101263" y="1314649"/>
                  <a:pt x="10267950" y="1240037"/>
                </a:cubicBezTo>
                <a:cubicBezTo>
                  <a:pt x="10434637" y="1165425"/>
                  <a:pt x="10691813" y="908249"/>
                  <a:pt x="10839450" y="782837"/>
                </a:cubicBezTo>
                <a:cubicBezTo>
                  <a:pt x="10987087" y="657425"/>
                  <a:pt x="11033125" y="558999"/>
                  <a:pt x="11153775" y="487562"/>
                </a:cubicBezTo>
                <a:cubicBezTo>
                  <a:pt x="11274425" y="416125"/>
                  <a:pt x="11439525" y="362149"/>
                  <a:pt x="11563350" y="354212"/>
                </a:cubicBezTo>
                <a:cubicBezTo>
                  <a:pt x="11687175" y="346274"/>
                  <a:pt x="11769725" y="371674"/>
                  <a:pt x="11896725" y="439937"/>
                </a:cubicBezTo>
                <a:cubicBezTo>
                  <a:pt x="12023725" y="508199"/>
                  <a:pt x="12174537" y="635993"/>
                  <a:pt x="12325350" y="763787"/>
                </a:cubicBezTo>
              </a:path>
            </a:pathLst>
          </a:custGeom>
          <a:noFill/>
          <a:ln w="25400" cap="rnd" cmpd="sng" algn="ctr">
            <a:solidFill>
              <a:srgbClr val="7C7C7C"/>
            </a:solidFill>
            <a:prstDash val="dash"/>
            <a:miter lim="800000"/>
          </a:ln>
          <a:effectLst/>
        </p:spPr>
        <p:txBody>
          <a:bodyPr rtlCol="0" anchor="ctr"/>
          <a:lstStyle/>
          <a:p>
            <a:pPr algn="ctr"/>
            <a:endParaRPr lang="zh-CN" altLang="en-US" kern="0">
              <a:solidFill>
                <a:prstClr val="white"/>
              </a:solidFill>
              <a:cs typeface="+mn-ea"/>
              <a:sym typeface="+mn-lt"/>
            </a:endParaRPr>
          </a:p>
        </p:txBody>
      </p:sp>
    </p:spTree>
    <p:extLst>
      <p:ext uri="{BB962C8B-B14F-4D97-AF65-F5344CB8AC3E}">
        <p14:creationId xmlns:p14="http://schemas.microsoft.com/office/powerpoint/2010/main" val="42405454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5" r:id="rId4"/>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290">
                                          <p:stCondLst>
                                            <p:cond delay="0"/>
                                          </p:stCondLst>
                                        </p:cTn>
                                        <p:tgtEl>
                                          <p:spTgt spid="9"/>
                                        </p:tgtEl>
                                      </p:cBhvr>
                                    </p:animEffect>
                                    <p:anim calcmode="lin" valueType="num">
                                      <p:cBhvr>
                                        <p:cTn id="8" dur="911" tmFilter="0,0; 0.14,0.36; 0.43,0.73; 0.71,0.91; 1.0,1.0">
                                          <p:stCondLst>
                                            <p:cond delay="0"/>
                                          </p:stCondLst>
                                        </p:cTn>
                                        <p:tgtEl>
                                          <p:spTgt spid="9"/>
                                        </p:tgtEl>
                                        <p:attrNameLst>
                                          <p:attrName>ppt_x</p:attrName>
                                        </p:attrNameLst>
                                      </p:cBhvr>
                                      <p:tavLst>
                                        <p:tav tm="0">
                                          <p:val>
                                            <p:strVal val="#ppt_x-0.25"/>
                                          </p:val>
                                        </p:tav>
                                        <p:tav tm="100000">
                                          <p:val>
                                            <p:strVal val="#ppt_x"/>
                                          </p:val>
                                        </p:tav>
                                      </p:tavLst>
                                    </p:anim>
                                    <p:anim calcmode="lin" valueType="num">
                                      <p:cBhvr>
                                        <p:cTn id="9" dur="332" tmFilter="0.0,0.0; 0.25,0.07; 0.50,0.2; 0.75,0.467; 1.0,1.0">
                                          <p:stCondLst>
                                            <p:cond delay="0"/>
                                          </p:stCondLst>
                                        </p:cTn>
                                        <p:tgtEl>
                                          <p:spTgt spid="9"/>
                                        </p:tgtEl>
                                        <p:attrNameLst>
                                          <p:attrName>ppt_y</p:attrName>
                                        </p:attrNameLst>
                                      </p:cBhvr>
                                      <p:tavLst>
                                        <p:tav tm="0" fmla="#ppt_y-sin(pi*$)/3">
                                          <p:val>
                                            <p:fltVal val="0.5"/>
                                          </p:val>
                                        </p:tav>
                                        <p:tav tm="100000">
                                          <p:val>
                                            <p:fltVal val="1"/>
                                          </p:val>
                                        </p:tav>
                                      </p:tavLst>
                                    </p:anim>
                                    <p:anim calcmode="lin" valueType="num">
                                      <p:cBhvr>
                                        <p:cTn id="10" dur="332" tmFilter="0, 0; 0.125,0.2665; 0.25,0.4; 0.375,0.465; 0.5,0.5;  0.625,0.535; 0.75,0.6; 0.875,0.7335; 1,1">
                                          <p:stCondLst>
                                            <p:cond delay="332"/>
                                          </p:stCondLst>
                                        </p:cTn>
                                        <p:tgtEl>
                                          <p:spTgt spid="9"/>
                                        </p:tgtEl>
                                        <p:attrNameLst>
                                          <p:attrName>ppt_y</p:attrName>
                                        </p:attrNameLst>
                                      </p:cBhvr>
                                      <p:tavLst>
                                        <p:tav tm="0" fmla="#ppt_y-sin(pi*$)/9">
                                          <p:val>
                                            <p:fltVal val="0"/>
                                          </p:val>
                                        </p:tav>
                                        <p:tav tm="100000">
                                          <p:val>
                                            <p:fltVal val="1"/>
                                          </p:val>
                                        </p:tav>
                                      </p:tavLst>
                                    </p:anim>
                                    <p:anim calcmode="lin" valueType="num">
                                      <p:cBhvr>
                                        <p:cTn id="11" dur="166" tmFilter="0, 0; 0.125,0.2665; 0.25,0.4; 0.375,0.465; 0.5,0.5;  0.625,0.535; 0.75,0.6; 0.875,0.7335; 1,1">
                                          <p:stCondLst>
                                            <p:cond delay="662"/>
                                          </p:stCondLst>
                                        </p:cTn>
                                        <p:tgtEl>
                                          <p:spTgt spid="9"/>
                                        </p:tgtEl>
                                        <p:attrNameLst>
                                          <p:attrName>ppt_y</p:attrName>
                                        </p:attrNameLst>
                                      </p:cBhvr>
                                      <p:tavLst>
                                        <p:tav tm="0" fmla="#ppt_y-sin(pi*$)/27">
                                          <p:val>
                                            <p:fltVal val="0"/>
                                          </p:val>
                                        </p:tav>
                                        <p:tav tm="100000">
                                          <p:val>
                                            <p:fltVal val="1"/>
                                          </p:val>
                                        </p:tav>
                                      </p:tavLst>
                                    </p:anim>
                                    <p:anim calcmode="lin" valueType="num">
                                      <p:cBhvr>
                                        <p:cTn id="12" dur="82" tmFilter="0, 0; 0.125,0.2665; 0.25,0.4; 0.375,0.465; 0.5,0.5;  0.625,0.535; 0.75,0.6; 0.875,0.7335; 1,1">
                                          <p:stCondLst>
                                            <p:cond delay="828"/>
                                          </p:stCondLst>
                                        </p:cTn>
                                        <p:tgtEl>
                                          <p:spTgt spid="9"/>
                                        </p:tgtEl>
                                        <p:attrNameLst>
                                          <p:attrName>ppt_y</p:attrName>
                                        </p:attrNameLst>
                                      </p:cBhvr>
                                      <p:tavLst>
                                        <p:tav tm="0" fmla="#ppt_y-sin(pi*$)/81">
                                          <p:val>
                                            <p:fltVal val="0"/>
                                          </p:val>
                                        </p:tav>
                                        <p:tav tm="100000">
                                          <p:val>
                                            <p:fltVal val="1"/>
                                          </p:val>
                                        </p:tav>
                                      </p:tavLst>
                                    </p:anim>
                                    <p:animScale>
                                      <p:cBhvr>
                                        <p:cTn id="13" dur="13">
                                          <p:stCondLst>
                                            <p:cond delay="325"/>
                                          </p:stCondLst>
                                        </p:cTn>
                                        <p:tgtEl>
                                          <p:spTgt spid="9"/>
                                        </p:tgtEl>
                                      </p:cBhvr>
                                      <p:to x="100000" y="60000"/>
                                    </p:animScale>
                                    <p:animScale>
                                      <p:cBhvr>
                                        <p:cTn id="14" dur="83" decel="50000">
                                          <p:stCondLst>
                                            <p:cond delay="338"/>
                                          </p:stCondLst>
                                        </p:cTn>
                                        <p:tgtEl>
                                          <p:spTgt spid="9"/>
                                        </p:tgtEl>
                                      </p:cBhvr>
                                      <p:to x="100000" y="100000"/>
                                    </p:animScale>
                                    <p:animScale>
                                      <p:cBhvr>
                                        <p:cTn id="15" dur="13">
                                          <p:stCondLst>
                                            <p:cond delay="656"/>
                                          </p:stCondLst>
                                        </p:cTn>
                                        <p:tgtEl>
                                          <p:spTgt spid="9"/>
                                        </p:tgtEl>
                                      </p:cBhvr>
                                      <p:to x="100000" y="80000"/>
                                    </p:animScale>
                                    <p:animScale>
                                      <p:cBhvr>
                                        <p:cTn id="16" dur="83" decel="50000">
                                          <p:stCondLst>
                                            <p:cond delay="669"/>
                                          </p:stCondLst>
                                        </p:cTn>
                                        <p:tgtEl>
                                          <p:spTgt spid="9"/>
                                        </p:tgtEl>
                                      </p:cBhvr>
                                      <p:to x="100000" y="100000"/>
                                    </p:animScale>
                                    <p:animScale>
                                      <p:cBhvr>
                                        <p:cTn id="17" dur="13">
                                          <p:stCondLst>
                                            <p:cond delay="821"/>
                                          </p:stCondLst>
                                        </p:cTn>
                                        <p:tgtEl>
                                          <p:spTgt spid="9"/>
                                        </p:tgtEl>
                                      </p:cBhvr>
                                      <p:to x="100000" y="90000"/>
                                    </p:animScale>
                                    <p:animScale>
                                      <p:cBhvr>
                                        <p:cTn id="18" dur="83" decel="50000">
                                          <p:stCondLst>
                                            <p:cond delay="834"/>
                                          </p:stCondLst>
                                        </p:cTn>
                                        <p:tgtEl>
                                          <p:spTgt spid="9"/>
                                        </p:tgtEl>
                                      </p:cBhvr>
                                      <p:to x="100000" y="100000"/>
                                    </p:animScale>
                                    <p:animScale>
                                      <p:cBhvr>
                                        <p:cTn id="19" dur="13">
                                          <p:stCondLst>
                                            <p:cond delay="904"/>
                                          </p:stCondLst>
                                        </p:cTn>
                                        <p:tgtEl>
                                          <p:spTgt spid="9"/>
                                        </p:tgtEl>
                                      </p:cBhvr>
                                      <p:to x="100000" y="95000"/>
                                    </p:animScale>
                                    <p:animScale>
                                      <p:cBhvr>
                                        <p:cTn id="20" dur="83" decel="50000">
                                          <p:stCondLst>
                                            <p:cond delay="917"/>
                                          </p:stCondLst>
                                        </p:cTn>
                                        <p:tgtEl>
                                          <p:spTgt spid="9"/>
                                        </p:tgtEl>
                                      </p:cBhvr>
                                      <p:to x="100000" y="100000"/>
                                    </p:animScale>
                                  </p:childTnLst>
                                </p:cTn>
                              </p:par>
                              <p:par>
                                <p:cTn id="21" presetID="53" presetClass="entr" presetSubtype="16" fill="hold" grpId="0" nodeType="withEffect">
                                  <p:stCondLst>
                                    <p:cond delay="0"/>
                                  </p:stCondLst>
                                  <p:childTnLst>
                                    <p:set>
                                      <p:cBhvr>
                                        <p:cTn id="22" dur="1" fill="hold">
                                          <p:stCondLst>
                                            <p:cond delay="0"/>
                                          </p:stCondLst>
                                        </p:cTn>
                                        <p:tgtEl>
                                          <p:spTgt spid="2"/>
                                        </p:tgtEl>
                                        <p:attrNameLst>
                                          <p:attrName>style.visibility</p:attrName>
                                        </p:attrNameLst>
                                      </p:cBhvr>
                                      <p:to>
                                        <p:strVal val="visible"/>
                                      </p:to>
                                    </p:set>
                                    <p:anim calcmode="lin" valueType="num">
                                      <p:cBhvr>
                                        <p:cTn id="23" dur="500" fill="hold"/>
                                        <p:tgtEl>
                                          <p:spTgt spid="2"/>
                                        </p:tgtEl>
                                        <p:attrNameLst>
                                          <p:attrName>ppt_w</p:attrName>
                                        </p:attrNameLst>
                                      </p:cBhvr>
                                      <p:tavLst>
                                        <p:tav tm="0">
                                          <p:val>
                                            <p:fltVal val="0"/>
                                          </p:val>
                                        </p:tav>
                                        <p:tav tm="100000">
                                          <p:val>
                                            <p:strVal val="#ppt_w"/>
                                          </p:val>
                                        </p:tav>
                                      </p:tavLst>
                                    </p:anim>
                                    <p:anim calcmode="lin" valueType="num">
                                      <p:cBhvr>
                                        <p:cTn id="24" dur="500" fill="hold"/>
                                        <p:tgtEl>
                                          <p:spTgt spid="2"/>
                                        </p:tgtEl>
                                        <p:attrNameLst>
                                          <p:attrName>ppt_h</p:attrName>
                                        </p:attrNameLst>
                                      </p:cBhvr>
                                      <p:tavLst>
                                        <p:tav tm="0">
                                          <p:val>
                                            <p:fltVal val="0"/>
                                          </p:val>
                                        </p:tav>
                                        <p:tav tm="100000">
                                          <p:val>
                                            <p:strVal val="#ppt_h"/>
                                          </p:val>
                                        </p:tav>
                                      </p:tavLst>
                                    </p:anim>
                                    <p:animEffect transition="in" filter="fade">
                                      <p:cBhvr>
                                        <p:cTn id="25" dur="500"/>
                                        <p:tgtEl>
                                          <p:spTgt spid="2"/>
                                        </p:tgtEl>
                                      </p:cBhvr>
                                    </p:animEffect>
                                  </p:childTnLst>
                                </p:cTn>
                              </p:par>
                              <p:par>
                                <p:cTn id="26" presetID="22" presetClass="entr" presetSubtype="8" fill="hold" nodeType="with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wipe(left)">
                                      <p:cBhvr>
                                        <p:cTn id="28" dur="500"/>
                                        <p:tgtEl>
                                          <p:spTgt spid="8"/>
                                        </p:tgtEl>
                                      </p:cBhvr>
                                    </p:animEffect>
                                  </p:childTnLst>
                                </p:cTn>
                              </p:par>
                              <p:par>
                                <p:cTn id="29" presetID="22" presetClass="entr" presetSubtype="8"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wipe(left)">
                                      <p:cBhvr>
                                        <p:cTn id="31"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2" grpId="0" animBg="1"/>
    </p:bldLst>
  </p:timing>
  <p:hf hdr="0" ftr="0" dt="0"/>
  <p:txStyles>
    <p:titleStyle>
      <a:lvl1pPr algn="ctr" defTabSz="914400" rtl="0" eaLnBrk="1" latinLnBrk="0" hangingPunct="1">
        <a:lnSpc>
          <a:spcPct val="90000"/>
        </a:lnSpc>
        <a:spcBef>
          <a:spcPct val="0"/>
        </a:spcBef>
        <a:buNone/>
        <a:defRPr sz="3600" kern="1200">
          <a:solidFill>
            <a:srgbClr val="0050AA"/>
          </a:solidFill>
          <a:latin typeface="Century Schoolbook" panose="02040604050505020304" pitchFamily="18" charset="0"/>
          <a:ea typeface="黑体" panose="02010609060101010101" pitchFamily="49" charset="-122"/>
          <a:cs typeface="+mj-cs"/>
        </a:defRPr>
      </a:lvl1pPr>
    </p:titleStyle>
    <p:bodyStyle>
      <a:lvl1pPr marL="288000" indent="-288000" algn="just" defTabSz="914400" rtl="0" eaLnBrk="1" latinLnBrk="0" hangingPunct="1">
        <a:lnSpc>
          <a:spcPct val="100000"/>
        </a:lnSpc>
        <a:spcBef>
          <a:spcPts val="600"/>
        </a:spcBef>
        <a:buClr>
          <a:srgbClr val="FF0000"/>
        </a:buClr>
        <a:buFont typeface="Wingdings" panose="05000000000000000000" pitchFamily="2" charset="2"/>
        <a:buChar char="n"/>
        <a:defRPr sz="3000" kern="1200">
          <a:solidFill>
            <a:srgbClr val="0050AA"/>
          </a:solidFill>
          <a:latin typeface="Century Schoolbook" panose="02040604050505020304" pitchFamily="18" charset="0"/>
          <a:ea typeface="黑体" panose="02010609060101010101" pitchFamily="49" charset="-122"/>
          <a:cs typeface="+mn-cs"/>
        </a:defRPr>
      </a:lvl1pPr>
      <a:lvl2pPr marL="504000" indent="-288000" algn="just" defTabSz="914400" rtl="0" eaLnBrk="1" latinLnBrk="0" hangingPunct="1">
        <a:lnSpc>
          <a:spcPct val="100000"/>
        </a:lnSpc>
        <a:spcBef>
          <a:spcPts val="600"/>
        </a:spcBef>
        <a:buClr>
          <a:srgbClr val="FF0000"/>
        </a:buClr>
        <a:buFont typeface="Wingdings" panose="05000000000000000000" pitchFamily="2" charset="2"/>
        <a:buChar char="q"/>
        <a:defRPr sz="2800" b="1" kern="1200">
          <a:solidFill>
            <a:srgbClr val="0050AA"/>
          </a:solidFill>
          <a:latin typeface="Century Schoolbook" panose="02040604050505020304" pitchFamily="18" charset="0"/>
          <a:ea typeface="楷体_GB2312" panose="02010609030101010101" pitchFamily="49" charset="-122"/>
          <a:cs typeface="+mn-cs"/>
        </a:defRPr>
      </a:lvl2pPr>
      <a:lvl3pPr marL="792000" indent="-323850" algn="just" defTabSz="914400" rtl="0" eaLnBrk="1" latinLnBrk="0" hangingPunct="1">
        <a:lnSpc>
          <a:spcPct val="100000"/>
        </a:lnSpc>
        <a:spcBef>
          <a:spcPts val="600"/>
        </a:spcBef>
        <a:buClr>
          <a:srgbClr val="FF0000"/>
        </a:buClr>
        <a:buFont typeface="Wingdings" panose="05000000000000000000" pitchFamily="2" charset="2"/>
        <a:buChar char="Ä"/>
        <a:defRPr sz="2600" kern="1200">
          <a:solidFill>
            <a:srgbClr val="0050AA"/>
          </a:solidFill>
          <a:latin typeface="Century Schoolbook" panose="02040604050505020304" pitchFamily="18" charset="0"/>
          <a:ea typeface="微软雅黑" panose="020B0503020204020204" pitchFamily="34" charset="-122"/>
          <a:cs typeface="+mn-cs"/>
        </a:defRPr>
      </a:lvl3pPr>
      <a:lvl4pPr marL="936000" indent="-288000" algn="just" defTabSz="914400" rtl="0" eaLnBrk="1" latinLnBrk="0" hangingPunct="1">
        <a:lnSpc>
          <a:spcPct val="100000"/>
        </a:lnSpc>
        <a:spcBef>
          <a:spcPts val="600"/>
        </a:spcBef>
        <a:buClr>
          <a:srgbClr val="FF0000"/>
        </a:buClr>
        <a:buSzPct val="90000"/>
        <a:buFont typeface="Wingdings" panose="05000000000000000000" pitchFamily="2" charset="2"/>
        <a:buChar char="l"/>
        <a:defRPr sz="2400" kern="1200">
          <a:solidFill>
            <a:srgbClr val="0050AA"/>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3" Type="http://schemas.openxmlformats.org/officeDocument/2006/relationships/tags" Target="../tags/tag13.xml"/><Relationship Id="rId18" Type="http://schemas.openxmlformats.org/officeDocument/2006/relationships/tags" Target="../tags/tag18.xml"/><Relationship Id="rId26" Type="http://schemas.openxmlformats.org/officeDocument/2006/relationships/tags" Target="../tags/tag26.xml"/><Relationship Id="rId3" Type="http://schemas.openxmlformats.org/officeDocument/2006/relationships/tags" Target="../tags/tag3.xml"/><Relationship Id="rId21" Type="http://schemas.openxmlformats.org/officeDocument/2006/relationships/tags" Target="../tags/tag21.xml"/><Relationship Id="rId34" Type="http://schemas.openxmlformats.org/officeDocument/2006/relationships/tags" Target="../tags/tag34.xml"/><Relationship Id="rId7" Type="http://schemas.openxmlformats.org/officeDocument/2006/relationships/tags" Target="../tags/tag7.xml"/><Relationship Id="rId12" Type="http://schemas.openxmlformats.org/officeDocument/2006/relationships/tags" Target="../tags/tag12.xml"/><Relationship Id="rId17" Type="http://schemas.openxmlformats.org/officeDocument/2006/relationships/tags" Target="../tags/tag17.xml"/><Relationship Id="rId25" Type="http://schemas.openxmlformats.org/officeDocument/2006/relationships/tags" Target="../tags/tag25.xml"/><Relationship Id="rId33" Type="http://schemas.openxmlformats.org/officeDocument/2006/relationships/tags" Target="../tags/tag33.xml"/><Relationship Id="rId2" Type="http://schemas.openxmlformats.org/officeDocument/2006/relationships/tags" Target="../tags/tag2.xml"/><Relationship Id="rId16" Type="http://schemas.openxmlformats.org/officeDocument/2006/relationships/tags" Target="../tags/tag16.xml"/><Relationship Id="rId20" Type="http://schemas.openxmlformats.org/officeDocument/2006/relationships/tags" Target="../tags/tag20.xml"/><Relationship Id="rId29" Type="http://schemas.openxmlformats.org/officeDocument/2006/relationships/tags" Target="../tags/tag29.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24" Type="http://schemas.openxmlformats.org/officeDocument/2006/relationships/tags" Target="../tags/tag24.xml"/><Relationship Id="rId32" Type="http://schemas.openxmlformats.org/officeDocument/2006/relationships/tags" Target="../tags/tag32.xml"/><Relationship Id="rId5" Type="http://schemas.openxmlformats.org/officeDocument/2006/relationships/tags" Target="../tags/tag5.xml"/><Relationship Id="rId15" Type="http://schemas.openxmlformats.org/officeDocument/2006/relationships/tags" Target="../tags/tag15.xml"/><Relationship Id="rId23" Type="http://schemas.openxmlformats.org/officeDocument/2006/relationships/tags" Target="../tags/tag23.xml"/><Relationship Id="rId28" Type="http://schemas.openxmlformats.org/officeDocument/2006/relationships/tags" Target="../tags/tag28.xml"/><Relationship Id="rId36" Type="http://schemas.openxmlformats.org/officeDocument/2006/relationships/notesSlide" Target="../notesSlides/notesSlide1.xml"/><Relationship Id="rId10" Type="http://schemas.openxmlformats.org/officeDocument/2006/relationships/tags" Target="../tags/tag10.xml"/><Relationship Id="rId19" Type="http://schemas.openxmlformats.org/officeDocument/2006/relationships/tags" Target="../tags/tag19.xml"/><Relationship Id="rId31" Type="http://schemas.openxmlformats.org/officeDocument/2006/relationships/tags" Target="../tags/tag31.xml"/><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tags" Target="../tags/tag14.xml"/><Relationship Id="rId22" Type="http://schemas.openxmlformats.org/officeDocument/2006/relationships/tags" Target="../tags/tag22.xml"/><Relationship Id="rId27" Type="http://schemas.openxmlformats.org/officeDocument/2006/relationships/tags" Target="../tags/tag27.xml"/><Relationship Id="rId30" Type="http://schemas.openxmlformats.org/officeDocument/2006/relationships/tags" Target="../tags/tag30.xml"/><Relationship Id="rId35" Type="http://schemas.openxmlformats.org/officeDocument/2006/relationships/slideLayout" Target="../slideLayouts/slideLayout1.xml"/><Relationship Id="rId8" Type="http://schemas.openxmlformats.org/officeDocument/2006/relationships/tags" Target="../tags/tag8.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35.xml"/></Relationships>
</file>

<file path=ppt/slides/_rels/slide3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2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 Id="rId4" Type="http://schemas.openxmlformats.org/officeDocument/2006/relationships/image" Target="../media/image62.emf"/></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63.wmf"/><Relationship Id="rId5" Type="http://schemas.openxmlformats.org/officeDocument/2006/relationships/oleObject" Target="../embeddings/oleObject1.bin"/><Relationship Id="rId4" Type="http://schemas.openxmlformats.org/officeDocument/2006/relationships/image" Target="../media/image61.png"/></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8" Type="http://schemas.openxmlformats.org/officeDocument/2006/relationships/oleObject" Target="../embeddings/oleObject2.bin"/><Relationship Id="rId3" Type="http://schemas.openxmlformats.org/officeDocument/2006/relationships/audio" Target="../media/audio1.wav"/><Relationship Id="rId7" Type="http://schemas.openxmlformats.org/officeDocument/2006/relationships/image" Target="../media/image74.png"/><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73.png"/><Relationship Id="rId11" Type="http://schemas.openxmlformats.org/officeDocument/2006/relationships/image" Target="../media/image70.wmf"/><Relationship Id="rId5" Type="http://schemas.openxmlformats.org/officeDocument/2006/relationships/image" Target="../media/image72.png"/><Relationship Id="rId10" Type="http://schemas.openxmlformats.org/officeDocument/2006/relationships/oleObject" Target="../embeddings/oleObject3.bin"/><Relationship Id="rId4" Type="http://schemas.openxmlformats.org/officeDocument/2006/relationships/image" Target="../media/image71.png"/><Relationship Id="rId9" Type="http://schemas.openxmlformats.org/officeDocument/2006/relationships/image" Target="../media/image69.wmf"/></Relationships>
</file>

<file path=ppt/slides/_rels/slide68.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slideLayout" Target="../slideLayouts/slideLayout2.xml"/><Relationship Id="rId1" Type="http://schemas.openxmlformats.org/officeDocument/2006/relationships/vmlDrawing" Target="../drawings/vmlDrawing3.vml"/><Relationship Id="rId5" Type="http://schemas.openxmlformats.org/officeDocument/2006/relationships/image" Target="../media/image76.wmf"/><Relationship Id="rId4" Type="http://schemas.openxmlformats.org/officeDocument/2006/relationships/oleObject" Target="../embeddings/oleObject4.bin"/></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77.png"/><Relationship Id="rId5" Type="http://schemas.openxmlformats.org/officeDocument/2006/relationships/image" Target="../media/image76.wmf"/><Relationship Id="rId4" Type="http://schemas.openxmlformats.org/officeDocument/2006/relationships/oleObject" Target="../embeddings/oleObject4.bin"/></Relationships>
</file>

<file path=ppt/slides/_rels/slide7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slideLayout" Target="../slideLayouts/slideLayout2.xml"/><Relationship Id="rId1" Type="http://schemas.openxmlformats.org/officeDocument/2006/relationships/vmlDrawing" Target="../drawings/vmlDrawing5.vml"/><Relationship Id="rId5" Type="http://schemas.openxmlformats.org/officeDocument/2006/relationships/image" Target="../media/image76.wmf"/><Relationship Id="rId4" Type="http://schemas.openxmlformats.org/officeDocument/2006/relationships/oleObject" Target="../embeddings/oleObject4.bin"/></Relationships>
</file>

<file path=ppt/slides/_rels/slide7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slideLayout" Target="../slideLayouts/slideLayout2.xml"/><Relationship Id="rId1" Type="http://schemas.openxmlformats.org/officeDocument/2006/relationships/vmlDrawing" Target="../drawings/vmlDrawing6.vml"/><Relationship Id="rId5" Type="http://schemas.openxmlformats.org/officeDocument/2006/relationships/image" Target="../media/image76.wmf"/><Relationship Id="rId4" Type="http://schemas.openxmlformats.org/officeDocument/2006/relationships/oleObject" Target="../embeddings/oleObject4.bin"/></Relationships>
</file>

<file path=ppt/slides/_rels/slide73.xml.rels><?xml version="1.0" encoding="UTF-8" standalone="yes"?>
<Relationships xmlns="http://schemas.openxmlformats.org/package/2006/relationships"><Relationship Id="rId13" Type="http://schemas.openxmlformats.org/officeDocument/2006/relationships/tags" Target="../tags/tag48.xml"/><Relationship Id="rId18" Type="http://schemas.openxmlformats.org/officeDocument/2006/relationships/tags" Target="../tags/tag53.xml"/><Relationship Id="rId26" Type="http://schemas.openxmlformats.org/officeDocument/2006/relationships/tags" Target="../tags/tag61.xml"/><Relationship Id="rId3" Type="http://schemas.openxmlformats.org/officeDocument/2006/relationships/tags" Target="../tags/tag38.xml"/><Relationship Id="rId21" Type="http://schemas.openxmlformats.org/officeDocument/2006/relationships/tags" Target="../tags/tag56.xml"/><Relationship Id="rId34" Type="http://schemas.openxmlformats.org/officeDocument/2006/relationships/slideLayout" Target="../slideLayouts/slideLayout2.xml"/><Relationship Id="rId7" Type="http://schemas.openxmlformats.org/officeDocument/2006/relationships/tags" Target="../tags/tag42.xml"/><Relationship Id="rId12" Type="http://schemas.openxmlformats.org/officeDocument/2006/relationships/tags" Target="../tags/tag47.xml"/><Relationship Id="rId17" Type="http://schemas.openxmlformats.org/officeDocument/2006/relationships/tags" Target="../tags/tag52.xml"/><Relationship Id="rId25" Type="http://schemas.openxmlformats.org/officeDocument/2006/relationships/tags" Target="../tags/tag60.xml"/><Relationship Id="rId33" Type="http://schemas.openxmlformats.org/officeDocument/2006/relationships/tags" Target="../tags/tag68.xml"/><Relationship Id="rId2" Type="http://schemas.openxmlformats.org/officeDocument/2006/relationships/tags" Target="../tags/tag37.xml"/><Relationship Id="rId16" Type="http://schemas.openxmlformats.org/officeDocument/2006/relationships/tags" Target="../tags/tag51.xml"/><Relationship Id="rId20" Type="http://schemas.openxmlformats.org/officeDocument/2006/relationships/tags" Target="../tags/tag55.xml"/><Relationship Id="rId29" Type="http://schemas.openxmlformats.org/officeDocument/2006/relationships/tags" Target="../tags/tag64.xml"/><Relationship Id="rId1" Type="http://schemas.openxmlformats.org/officeDocument/2006/relationships/tags" Target="../tags/tag36.xml"/><Relationship Id="rId6" Type="http://schemas.openxmlformats.org/officeDocument/2006/relationships/tags" Target="../tags/tag41.xml"/><Relationship Id="rId11" Type="http://schemas.openxmlformats.org/officeDocument/2006/relationships/tags" Target="../tags/tag46.xml"/><Relationship Id="rId24" Type="http://schemas.openxmlformats.org/officeDocument/2006/relationships/tags" Target="../tags/tag59.xml"/><Relationship Id="rId32" Type="http://schemas.openxmlformats.org/officeDocument/2006/relationships/tags" Target="../tags/tag67.xml"/><Relationship Id="rId5" Type="http://schemas.openxmlformats.org/officeDocument/2006/relationships/tags" Target="../tags/tag40.xml"/><Relationship Id="rId15" Type="http://schemas.openxmlformats.org/officeDocument/2006/relationships/tags" Target="../tags/tag50.xml"/><Relationship Id="rId23" Type="http://schemas.openxmlformats.org/officeDocument/2006/relationships/tags" Target="../tags/tag58.xml"/><Relationship Id="rId28" Type="http://schemas.openxmlformats.org/officeDocument/2006/relationships/tags" Target="../tags/tag63.xml"/><Relationship Id="rId10" Type="http://schemas.openxmlformats.org/officeDocument/2006/relationships/tags" Target="../tags/tag45.xml"/><Relationship Id="rId19" Type="http://schemas.openxmlformats.org/officeDocument/2006/relationships/tags" Target="../tags/tag54.xml"/><Relationship Id="rId31" Type="http://schemas.openxmlformats.org/officeDocument/2006/relationships/tags" Target="../tags/tag66.xml"/><Relationship Id="rId4" Type="http://schemas.openxmlformats.org/officeDocument/2006/relationships/tags" Target="../tags/tag39.xml"/><Relationship Id="rId9" Type="http://schemas.openxmlformats.org/officeDocument/2006/relationships/tags" Target="../tags/tag44.xml"/><Relationship Id="rId14" Type="http://schemas.openxmlformats.org/officeDocument/2006/relationships/tags" Target="../tags/tag49.xml"/><Relationship Id="rId22" Type="http://schemas.openxmlformats.org/officeDocument/2006/relationships/tags" Target="../tags/tag57.xml"/><Relationship Id="rId27" Type="http://schemas.openxmlformats.org/officeDocument/2006/relationships/tags" Target="../tags/tag62.xml"/><Relationship Id="rId30" Type="http://schemas.openxmlformats.org/officeDocument/2006/relationships/tags" Target="../tags/tag65.xml"/><Relationship Id="rId35" Type="http://schemas.openxmlformats.org/officeDocument/2006/relationships/notesSlide" Target="../notesSlides/notesSlide10.xml"/><Relationship Id="rId8" Type="http://schemas.openxmlformats.org/officeDocument/2006/relationships/tags" Target="../tags/tag43.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1" name="PA_组合 110"/>
          <p:cNvGrpSpPr/>
          <p:nvPr>
            <p:custDataLst>
              <p:tags r:id="rId1"/>
            </p:custDataLst>
          </p:nvPr>
        </p:nvGrpSpPr>
        <p:grpSpPr>
          <a:xfrm>
            <a:off x="244842" y="-955451"/>
            <a:ext cx="4788918" cy="6861082"/>
            <a:chOff x="441028" y="108253"/>
            <a:chExt cx="4654180" cy="6678233"/>
          </a:xfrm>
        </p:grpSpPr>
        <p:cxnSp>
          <p:nvCxnSpPr>
            <p:cNvPr id="112" name="直接连接符 111"/>
            <p:cNvCxnSpPr/>
            <p:nvPr userDrawn="1"/>
          </p:nvCxnSpPr>
          <p:spPr>
            <a:xfrm>
              <a:off x="1397000" y="109248"/>
              <a:ext cx="3698208" cy="2003942"/>
            </a:xfrm>
            <a:prstGeom prst="line">
              <a:avLst/>
            </a:prstGeom>
            <a:ln w="12700" cap="rnd">
              <a:gradFill>
                <a:gsLst>
                  <a:gs pos="60000">
                    <a:srgbClr val="FFFFFF">
                      <a:alpha val="60000"/>
                    </a:srgbClr>
                  </a:gs>
                  <a:gs pos="0">
                    <a:schemeClr val="bg1">
                      <a:alpha val="90000"/>
                    </a:schemeClr>
                  </a:gs>
                  <a:gs pos="100000">
                    <a:schemeClr val="bg1">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13" name="直接连接符 112"/>
            <p:cNvCxnSpPr/>
            <p:nvPr userDrawn="1"/>
          </p:nvCxnSpPr>
          <p:spPr>
            <a:xfrm>
              <a:off x="441030" y="975564"/>
              <a:ext cx="4034133" cy="2193086"/>
            </a:xfrm>
            <a:prstGeom prst="line">
              <a:avLst/>
            </a:prstGeom>
            <a:ln w="12700" cap="rnd">
              <a:gradFill>
                <a:gsLst>
                  <a:gs pos="60000">
                    <a:srgbClr val="FFFFFF">
                      <a:alpha val="60000"/>
                    </a:srgbClr>
                  </a:gs>
                  <a:gs pos="0">
                    <a:schemeClr val="bg1"/>
                  </a:gs>
                  <a:gs pos="100000">
                    <a:schemeClr val="bg1">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14" name="直接连接符 113"/>
            <p:cNvCxnSpPr/>
            <p:nvPr userDrawn="1"/>
          </p:nvCxnSpPr>
          <p:spPr>
            <a:xfrm>
              <a:off x="441030" y="2325338"/>
              <a:ext cx="4259152" cy="2315413"/>
            </a:xfrm>
            <a:prstGeom prst="line">
              <a:avLst/>
            </a:prstGeom>
            <a:ln w="12700" cap="rnd">
              <a:gradFill>
                <a:gsLst>
                  <a:gs pos="60000">
                    <a:srgbClr val="FFFFFF">
                      <a:alpha val="60000"/>
                    </a:srgbClr>
                  </a:gs>
                  <a:gs pos="0">
                    <a:schemeClr val="bg1">
                      <a:alpha val="90000"/>
                    </a:schemeClr>
                  </a:gs>
                  <a:gs pos="100000">
                    <a:schemeClr val="bg1">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15" name="直接连接符 114"/>
            <p:cNvCxnSpPr/>
            <p:nvPr userDrawn="1"/>
          </p:nvCxnSpPr>
          <p:spPr>
            <a:xfrm>
              <a:off x="441030" y="3668759"/>
              <a:ext cx="4338247" cy="2358412"/>
            </a:xfrm>
            <a:prstGeom prst="line">
              <a:avLst/>
            </a:prstGeom>
            <a:ln w="12700" cap="rnd">
              <a:gradFill>
                <a:gsLst>
                  <a:gs pos="60000">
                    <a:srgbClr val="FFFFFF">
                      <a:alpha val="60000"/>
                    </a:srgbClr>
                  </a:gs>
                  <a:gs pos="0">
                    <a:schemeClr val="bg1"/>
                  </a:gs>
                  <a:gs pos="100000">
                    <a:schemeClr val="bg1">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16" name="直接连接符 115"/>
            <p:cNvCxnSpPr/>
            <p:nvPr userDrawn="1"/>
          </p:nvCxnSpPr>
          <p:spPr>
            <a:xfrm>
              <a:off x="442776" y="5064209"/>
              <a:ext cx="3204537" cy="1722277"/>
            </a:xfrm>
            <a:prstGeom prst="line">
              <a:avLst/>
            </a:prstGeom>
            <a:ln w="12700" cap="rnd">
              <a:gradFill>
                <a:gsLst>
                  <a:gs pos="60000">
                    <a:srgbClr val="FFFFFF">
                      <a:alpha val="60000"/>
                    </a:srgbClr>
                  </a:gs>
                  <a:gs pos="0">
                    <a:schemeClr val="bg1"/>
                  </a:gs>
                  <a:gs pos="100000">
                    <a:schemeClr val="bg1">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17" name="直接连接符 116"/>
            <p:cNvCxnSpPr/>
            <p:nvPr userDrawn="1"/>
          </p:nvCxnSpPr>
          <p:spPr>
            <a:xfrm>
              <a:off x="441030" y="6380062"/>
              <a:ext cx="754357" cy="405429"/>
            </a:xfrm>
            <a:prstGeom prst="line">
              <a:avLst/>
            </a:prstGeom>
            <a:ln w="12700" cap="rnd">
              <a:gradFill>
                <a:gsLst>
                  <a:gs pos="60000">
                    <a:srgbClr val="FFFFFF">
                      <a:alpha val="60000"/>
                    </a:srgbClr>
                  </a:gs>
                  <a:gs pos="0">
                    <a:schemeClr val="bg1">
                      <a:alpha val="70000"/>
                    </a:schemeClr>
                  </a:gs>
                  <a:gs pos="100000">
                    <a:schemeClr val="bg1">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18" name="直接连接符 117"/>
            <p:cNvCxnSpPr/>
            <p:nvPr userDrawn="1"/>
          </p:nvCxnSpPr>
          <p:spPr>
            <a:xfrm flipV="1">
              <a:off x="441030" y="935237"/>
              <a:ext cx="4034131" cy="2248000"/>
            </a:xfrm>
            <a:prstGeom prst="line">
              <a:avLst/>
            </a:prstGeom>
            <a:ln w="12700" cap="rnd">
              <a:gradFill>
                <a:gsLst>
                  <a:gs pos="60000">
                    <a:srgbClr val="FFFFFF">
                      <a:alpha val="60000"/>
                    </a:srgbClr>
                  </a:gs>
                  <a:gs pos="0">
                    <a:schemeClr val="bg1"/>
                  </a:gs>
                  <a:gs pos="100000">
                    <a:schemeClr val="bg1">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19" name="直接连接符 118"/>
            <p:cNvCxnSpPr/>
            <p:nvPr userDrawn="1"/>
          </p:nvCxnSpPr>
          <p:spPr>
            <a:xfrm flipV="1">
              <a:off x="441030" y="2083389"/>
              <a:ext cx="4314751" cy="2404374"/>
            </a:xfrm>
            <a:prstGeom prst="line">
              <a:avLst/>
            </a:prstGeom>
            <a:ln w="12700" cap="rnd">
              <a:gradFill>
                <a:gsLst>
                  <a:gs pos="60000">
                    <a:srgbClr val="FFFFFF">
                      <a:alpha val="60000"/>
                    </a:srgbClr>
                  </a:gs>
                  <a:gs pos="0">
                    <a:schemeClr val="bg1"/>
                  </a:gs>
                  <a:gs pos="100000">
                    <a:schemeClr val="bg1">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20" name="直接连接符 119"/>
            <p:cNvCxnSpPr/>
            <p:nvPr userDrawn="1"/>
          </p:nvCxnSpPr>
          <p:spPr>
            <a:xfrm flipV="1">
              <a:off x="441028" y="3440258"/>
              <a:ext cx="4425082" cy="2465854"/>
            </a:xfrm>
            <a:prstGeom prst="line">
              <a:avLst/>
            </a:prstGeom>
            <a:ln w="12700" cap="rnd">
              <a:gradFill>
                <a:gsLst>
                  <a:gs pos="60000">
                    <a:srgbClr val="FFFFFF">
                      <a:alpha val="50000"/>
                    </a:srgbClr>
                  </a:gs>
                  <a:gs pos="0">
                    <a:schemeClr val="bg1">
                      <a:alpha val="80000"/>
                    </a:schemeClr>
                  </a:gs>
                  <a:gs pos="100000">
                    <a:schemeClr val="bg1">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21" name="直接连接符 120"/>
            <p:cNvCxnSpPr/>
            <p:nvPr userDrawn="1"/>
          </p:nvCxnSpPr>
          <p:spPr>
            <a:xfrm flipV="1">
              <a:off x="1261223" y="4797682"/>
              <a:ext cx="3567204" cy="1987809"/>
            </a:xfrm>
            <a:prstGeom prst="line">
              <a:avLst/>
            </a:prstGeom>
            <a:ln w="12700" cap="rnd">
              <a:gradFill>
                <a:gsLst>
                  <a:gs pos="60000">
                    <a:srgbClr val="FFFFFF">
                      <a:alpha val="60000"/>
                    </a:srgbClr>
                  </a:gs>
                  <a:gs pos="0">
                    <a:schemeClr val="bg1">
                      <a:alpha val="70000"/>
                    </a:schemeClr>
                  </a:gs>
                  <a:gs pos="100000">
                    <a:schemeClr val="bg1">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22" name="直接连接符 121"/>
            <p:cNvCxnSpPr/>
            <p:nvPr userDrawn="1"/>
          </p:nvCxnSpPr>
          <p:spPr>
            <a:xfrm flipV="1">
              <a:off x="441028" y="108253"/>
              <a:ext cx="3103433" cy="1729372"/>
            </a:xfrm>
            <a:prstGeom prst="line">
              <a:avLst/>
            </a:prstGeom>
            <a:ln w="12700" cap="rnd">
              <a:gradFill>
                <a:gsLst>
                  <a:gs pos="60000">
                    <a:srgbClr val="FFFFFF">
                      <a:alpha val="60000"/>
                    </a:srgbClr>
                  </a:gs>
                  <a:gs pos="0">
                    <a:schemeClr val="bg1"/>
                  </a:gs>
                  <a:gs pos="100000">
                    <a:schemeClr val="bg1">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23" name="直接连接符 122"/>
            <p:cNvCxnSpPr/>
            <p:nvPr userDrawn="1"/>
          </p:nvCxnSpPr>
          <p:spPr>
            <a:xfrm flipV="1">
              <a:off x="441030" y="111253"/>
              <a:ext cx="682160" cy="377986"/>
            </a:xfrm>
            <a:prstGeom prst="line">
              <a:avLst/>
            </a:prstGeom>
            <a:ln w="12700" cap="rnd">
              <a:gradFill>
                <a:gsLst>
                  <a:gs pos="60000">
                    <a:srgbClr val="FFFFFF">
                      <a:alpha val="60000"/>
                    </a:srgbClr>
                  </a:gs>
                  <a:gs pos="0">
                    <a:schemeClr val="bg1">
                      <a:alpha val="70000"/>
                    </a:schemeClr>
                  </a:gs>
                  <a:gs pos="100000">
                    <a:schemeClr val="bg1">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24" name="直接连接符 123"/>
            <p:cNvCxnSpPr/>
            <p:nvPr userDrawn="1"/>
          </p:nvCxnSpPr>
          <p:spPr>
            <a:xfrm>
              <a:off x="1206647" y="109248"/>
              <a:ext cx="0" cy="6677238"/>
            </a:xfrm>
            <a:prstGeom prst="line">
              <a:avLst/>
            </a:prstGeom>
            <a:ln w="12700" cap="rnd">
              <a:gradFill>
                <a:gsLst>
                  <a:gs pos="60000">
                    <a:srgbClr val="FFFFFF">
                      <a:alpha val="60000"/>
                    </a:srgbClr>
                  </a:gs>
                  <a:gs pos="0">
                    <a:schemeClr val="bg1"/>
                  </a:gs>
                  <a:gs pos="100000">
                    <a:schemeClr val="bg1">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25" name="直接连接符 124"/>
            <p:cNvCxnSpPr/>
            <p:nvPr userDrawn="1"/>
          </p:nvCxnSpPr>
          <p:spPr>
            <a:xfrm>
              <a:off x="3676895" y="108253"/>
              <a:ext cx="0" cy="6678233"/>
            </a:xfrm>
            <a:prstGeom prst="line">
              <a:avLst/>
            </a:prstGeom>
            <a:ln w="12700" cap="rnd">
              <a:gradFill>
                <a:gsLst>
                  <a:gs pos="60000">
                    <a:srgbClr val="FFFFFF">
                      <a:alpha val="60000"/>
                    </a:srgbClr>
                  </a:gs>
                  <a:gs pos="0">
                    <a:schemeClr val="bg1">
                      <a:alpha val="70000"/>
                    </a:schemeClr>
                  </a:gs>
                  <a:gs pos="100000">
                    <a:schemeClr val="bg1">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grpSp>
      <p:sp>
        <p:nvSpPr>
          <p:cNvPr id="126" name="PA_弧形 125"/>
          <p:cNvSpPr/>
          <p:nvPr>
            <p:custDataLst>
              <p:tags r:id="rId2"/>
            </p:custDataLst>
          </p:nvPr>
        </p:nvSpPr>
        <p:spPr>
          <a:xfrm>
            <a:off x="10058075" y="4736759"/>
            <a:ext cx="4767943" cy="4767943"/>
          </a:xfrm>
          <a:prstGeom prst="arc">
            <a:avLst>
              <a:gd name="adj1" fmla="val 15964885"/>
              <a:gd name="adj2" fmla="val 15860599"/>
            </a:avLst>
          </a:prstGeom>
          <a:ln>
            <a:solidFill>
              <a:srgbClr val="00B0F0"/>
            </a:solidFill>
            <a:headEnd type="none" w="sm" len="sm"/>
            <a:tailEnd type="non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000000"/>
              </a:solidFill>
              <a:cs typeface="+mn-ea"/>
              <a:sym typeface="+mn-lt"/>
            </a:endParaRPr>
          </a:p>
        </p:txBody>
      </p:sp>
      <p:grpSp>
        <p:nvGrpSpPr>
          <p:cNvPr id="8" name="PA_组合 7"/>
          <p:cNvGrpSpPr/>
          <p:nvPr>
            <p:custDataLst>
              <p:tags r:id="rId3"/>
            </p:custDataLst>
          </p:nvPr>
        </p:nvGrpSpPr>
        <p:grpSpPr>
          <a:xfrm>
            <a:off x="2734722" y="4329917"/>
            <a:ext cx="587486" cy="1728000"/>
            <a:chOff x="8085157" y="5279067"/>
            <a:chExt cx="587486" cy="1728000"/>
          </a:xfrm>
        </p:grpSpPr>
        <p:sp>
          <p:nvSpPr>
            <p:cNvPr id="49" name="等腰三角形 9_4"/>
            <p:cNvSpPr/>
            <p:nvPr/>
          </p:nvSpPr>
          <p:spPr>
            <a:xfrm rot="10800000">
              <a:off x="8085157" y="5546117"/>
              <a:ext cx="587486" cy="1460950"/>
            </a:xfrm>
            <a:prstGeom prst="cube">
              <a:avLst/>
            </a:prstGeom>
            <a:gradFill>
              <a:gsLst>
                <a:gs pos="70000">
                  <a:srgbClr val="000000">
                    <a:alpha val="8000"/>
                  </a:srgbClr>
                </a:gs>
                <a:gs pos="50000">
                  <a:srgbClr val="000000">
                    <a:alpha val="4000"/>
                  </a:srgbClr>
                </a:gs>
                <a:gs pos="30000">
                  <a:schemeClr val="tx1">
                    <a:alpha val="0"/>
                  </a:schemeClr>
                </a:gs>
                <a:gs pos="100000">
                  <a:schemeClr val="tx1">
                    <a:lumMod val="85000"/>
                    <a:lumOff val="15000"/>
                    <a:alpha val="30000"/>
                  </a:schemeClr>
                </a:gs>
              </a:gsLst>
              <a:lin ang="5400000" scaled="1"/>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50" name="椭圆 49"/>
            <p:cNvSpPr>
              <a:spLocks noChangeAspect="1"/>
            </p:cNvSpPr>
            <p:nvPr/>
          </p:nvSpPr>
          <p:spPr>
            <a:xfrm>
              <a:off x="8111847" y="5279067"/>
              <a:ext cx="534106" cy="534099"/>
            </a:xfrm>
            <a:prstGeom prst="cube">
              <a:avLst/>
            </a:prstGeom>
            <a:gradFill flip="none" rotWithShape="1">
              <a:gsLst>
                <a:gs pos="0">
                  <a:schemeClr val="bg1"/>
                </a:gs>
                <a:gs pos="60000">
                  <a:schemeClr val="bg2"/>
                </a:gs>
                <a:gs pos="100000">
                  <a:schemeClr val="bg1">
                    <a:lumMod val="85000"/>
                  </a:schemeClr>
                </a:gs>
              </a:gsLst>
              <a:lin ang="5400000" scaled="1"/>
              <a:tileRect/>
            </a:gradFill>
            <a:ln w="25400">
              <a:noFill/>
            </a:ln>
            <a:effectLst>
              <a:outerShdw blurRad="127000" dist="381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grpSp>
      <p:grpSp>
        <p:nvGrpSpPr>
          <p:cNvPr id="9" name="PA_组合 8"/>
          <p:cNvGrpSpPr/>
          <p:nvPr>
            <p:custDataLst>
              <p:tags r:id="rId4"/>
            </p:custDataLst>
          </p:nvPr>
        </p:nvGrpSpPr>
        <p:grpSpPr>
          <a:xfrm>
            <a:off x="2541564" y="2485956"/>
            <a:ext cx="807500" cy="2304000"/>
            <a:chOff x="7891999" y="3435106"/>
            <a:chExt cx="807500" cy="2304000"/>
          </a:xfrm>
        </p:grpSpPr>
        <p:sp>
          <p:nvSpPr>
            <p:cNvPr id="73" name="等腰三角形 9_6"/>
            <p:cNvSpPr/>
            <p:nvPr/>
          </p:nvSpPr>
          <p:spPr>
            <a:xfrm rot="10800000">
              <a:off x="7891999" y="3791172"/>
              <a:ext cx="807500" cy="1947934"/>
            </a:xfrm>
            <a:prstGeom prst="cube">
              <a:avLst/>
            </a:prstGeom>
            <a:gradFill>
              <a:gsLst>
                <a:gs pos="70000">
                  <a:srgbClr val="000000">
                    <a:alpha val="8000"/>
                  </a:srgbClr>
                </a:gs>
                <a:gs pos="50000">
                  <a:srgbClr val="000000">
                    <a:alpha val="4000"/>
                  </a:srgbClr>
                </a:gs>
                <a:gs pos="30000">
                  <a:schemeClr val="tx1">
                    <a:alpha val="0"/>
                  </a:schemeClr>
                </a:gs>
                <a:gs pos="100000">
                  <a:schemeClr val="tx1">
                    <a:lumMod val="85000"/>
                    <a:lumOff val="15000"/>
                    <a:alpha val="30000"/>
                  </a:schemeClr>
                </a:gs>
              </a:gsLst>
              <a:lin ang="5400000" scaled="1"/>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74" name="椭圆 73"/>
            <p:cNvSpPr>
              <a:spLocks noChangeAspect="1"/>
            </p:cNvSpPr>
            <p:nvPr/>
          </p:nvSpPr>
          <p:spPr>
            <a:xfrm>
              <a:off x="7939684" y="3435106"/>
              <a:ext cx="712133" cy="712132"/>
            </a:xfrm>
            <a:prstGeom prst="cube">
              <a:avLst/>
            </a:prstGeom>
            <a:gradFill flip="none" rotWithShape="1">
              <a:gsLst>
                <a:gs pos="0">
                  <a:schemeClr val="bg1"/>
                </a:gs>
                <a:gs pos="60000">
                  <a:schemeClr val="bg2"/>
                </a:gs>
                <a:gs pos="100000">
                  <a:schemeClr val="bg1">
                    <a:lumMod val="85000"/>
                  </a:schemeClr>
                </a:gs>
              </a:gsLst>
              <a:lin ang="5400000" scaled="1"/>
              <a:tileRect/>
            </a:gradFill>
            <a:ln w="25400">
              <a:noFill/>
            </a:ln>
            <a:effectLst>
              <a:outerShdw blurRad="127000" dist="381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grpSp>
      <p:grpSp>
        <p:nvGrpSpPr>
          <p:cNvPr id="10" name="PA_组合 9"/>
          <p:cNvGrpSpPr/>
          <p:nvPr>
            <p:custDataLst>
              <p:tags r:id="rId5"/>
            </p:custDataLst>
          </p:nvPr>
        </p:nvGrpSpPr>
        <p:grpSpPr>
          <a:xfrm>
            <a:off x="3580464" y="4070448"/>
            <a:ext cx="771066" cy="2268000"/>
            <a:chOff x="8930899" y="5019598"/>
            <a:chExt cx="771066" cy="2268000"/>
          </a:xfrm>
        </p:grpSpPr>
        <p:sp>
          <p:nvSpPr>
            <p:cNvPr id="58" name="等腰三角形 9_8"/>
            <p:cNvSpPr/>
            <p:nvPr/>
          </p:nvSpPr>
          <p:spPr>
            <a:xfrm rot="10800000">
              <a:off x="8930899" y="5370100"/>
              <a:ext cx="771066" cy="1917498"/>
            </a:xfrm>
            <a:prstGeom prst="cube">
              <a:avLst/>
            </a:prstGeom>
            <a:gradFill>
              <a:gsLst>
                <a:gs pos="70000">
                  <a:srgbClr val="000000">
                    <a:alpha val="8000"/>
                  </a:srgbClr>
                </a:gs>
                <a:gs pos="50000">
                  <a:srgbClr val="000000">
                    <a:alpha val="4000"/>
                  </a:srgbClr>
                </a:gs>
                <a:gs pos="30000">
                  <a:schemeClr val="tx1">
                    <a:alpha val="0"/>
                  </a:schemeClr>
                </a:gs>
                <a:gs pos="100000">
                  <a:schemeClr val="tx1">
                    <a:lumMod val="85000"/>
                    <a:lumOff val="15000"/>
                    <a:alpha val="30000"/>
                  </a:schemeClr>
                </a:gs>
              </a:gsLst>
              <a:lin ang="5400000" scaled="1"/>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59" name="椭圆 58"/>
            <p:cNvSpPr>
              <a:spLocks noChangeAspect="1"/>
            </p:cNvSpPr>
            <p:nvPr/>
          </p:nvSpPr>
          <p:spPr>
            <a:xfrm>
              <a:off x="8965930" y="5019598"/>
              <a:ext cx="701006" cy="701005"/>
            </a:xfrm>
            <a:prstGeom prst="cube">
              <a:avLst/>
            </a:prstGeom>
            <a:gradFill flip="none" rotWithShape="1">
              <a:gsLst>
                <a:gs pos="0">
                  <a:schemeClr val="bg1"/>
                </a:gs>
                <a:gs pos="60000">
                  <a:schemeClr val="bg2"/>
                </a:gs>
                <a:gs pos="100000">
                  <a:schemeClr val="bg1">
                    <a:lumMod val="85000"/>
                  </a:schemeClr>
                </a:gs>
              </a:gsLst>
              <a:lin ang="5400000" scaled="1"/>
              <a:tileRect/>
            </a:gradFill>
            <a:ln w="25400">
              <a:noFill/>
            </a:ln>
            <a:effectLst>
              <a:outerShdw blurRad="127000" dist="381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grpSp>
      <p:grpSp>
        <p:nvGrpSpPr>
          <p:cNvPr id="11" name="PA_组合 10"/>
          <p:cNvGrpSpPr/>
          <p:nvPr>
            <p:custDataLst>
              <p:tags r:id="rId6"/>
            </p:custDataLst>
          </p:nvPr>
        </p:nvGrpSpPr>
        <p:grpSpPr>
          <a:xfrm>
            <a:off x="1008000" y="3002006"/>
            <a:ext cx="786986" cy="2124000"/>
            <a:chOff x="6198014" y="3951156"/>
            <a:chExt cx="786986" cy="2124000"/>
          </a:xfrm>
        </p:grpSpPr>
        <p:sp>
          <p:nvSpPr>
            <p:cNvPr id="64" name="等腰三角形 9_10"/>
            <p:cNvSpPr/>
            <p:nvPr/>
          </p:nvSpPr>
          <p:spPr>
            <a:xfrm rot="10800000">
              <a:off x="6198014" y="4279404"/>
              <a:ext cx="786986" cy="1795752"/>
            </a:xfrm>
            <a:prstGeom prst="cube">
              <a:avLst/>
            </a:prstGeom>
            <a:gradFill>
              <a:gsLst>
                <a:gs pos="70000">
                  <a:srgbClr val="000000">
                    <a:alpha val="8000"/>
                  </a:srgbClr>
                </a:gs>
                <a:gs pos="50000">
                  <a:srgbClr val="000000">
                    <a:alpha val="4000"/>
                  </a:srgbClr>
                </a:gs>
                <a:gs pos="30000">
                  <a:schemeClr val="tx1">
                    <a:alpha val="0"/>
                  </a:schemeClr>
                </a:gs>
                <a:gs pos="100000">
                  <a:schemeClr val="tx1">
                    <a:lumMod val="85000"/>
                    <a:lumOff val="15000"/>
                    <a:alpha val="30000"/>
                  </a:schemeClr>
                </a:gs>
              </a:gsLst>
              <a:lin ang="5400000" scaled="1"/>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65" name="椭圆 64"/>
            <p:cNvSpPr>
              <a:spLocks noChangeAspect="1"/>
            </p:cNvSpPr>
            <p:nvPr/>
          </p:nvSpPr>
          <p:spPr>
            <a:xfrm>
              <a:off x="6263259" y="3951156"/>
              <a:ext cx="656498" cy="656497"/>
            </a:xfrm>
            <a:prstGeom prst="cube">
              <a:avLst/>
            </a:prstGeom>
            <a:gradFill flip="none" rotWithShape="1">
              <a:gsLst>
                <a:gs pos="0">
                  <a:schemeClr val="bg1"/>
                </a:gs>
                <a:gs pos="60000">
                  <a:schemeClr val="bg2"/>
                </a:gs>
                <a:gs pos="100000">
                  <a:schemeClr val="bg1">
                    <a:lumMod val="85000"/>
                  </a:schemeClr>
                </a:gs>
              </a:gsLst>
              <a:lin ang="5400000" scaled="1"/>
              <a:tileRect/>
            </a:gradFill>
            <a:ln w="25400">
              <a:noFill/>
            </a:ln>
            <a:effectLst>
              <a:outerShdw blurRad="127000" dist="381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grpSp>
      <p:grpSp>
        <p:nvGrpSpPr>
          <p:cNvPr id="12" name="PA_组合 11"/>
          <p:cNvGrpSpPr/>
          <p:nvPr>
            <p:custDataLst>
              <p:tags r:id="rId7"/>
            </p:custDataLst>
          </p:nvPr>
        </p:nvGrpSpPr>
        <p:grpSpPr>
          <a:xfrm>
            <a:off x="3141104" y="2756171"/>
            <a:ext cx="1248391" cy="3672000"/>
            <a:chOff x="8491539" y="3705321"/>
            <a:chExt cx="1248391" cy="3672000"/>
          </a:xfrm>
        </p:grpSpPr>
        <p:sp>
          <p:nvSpPr>
            <p:cNvPr id="13" name="等腰三角形 9_12"/>
            <p:cNvSpPr/>
            <p:nvPr/>
          </p:nvSpPr>
          <p:spPr>
            <a:xfrm rot="10800000">
              <a:off x="8491539" y="4272801"/>
              <a:ext cx="1248391" cy="3104520"/>
            </a:xfrm>
            <a:prstGeom prst="cube">
              <a:avLst/>
            </a:prstGeom>
            <a:gradFill>
              <a:gsLst>
                <a:gs pos="70000">
                  <a:srgbClr val="000000">
                    <a:alpha val="8000"/>
                  </a:srgbClr>
                </a:gs>
                <a:gs pos="50000">
                  <a:srgbClr val="000000">
                    <a:alpha val="4000"/>
                  </a:srgbClr>
                </a:gs>
                <a:gs pos="30000">
                  <a:schemeClr val="tx1">
                    <a:alpha val="0"/>
                  </a:schemeClr>
                </a:gs>
                <a:gs pos="100000">
                  <a:schemeClr val="tx1">
                    <a:lumMod val="85000"/>
                    <a:lumOff val="15000"/>
                    <a:alpha val="30000"/>
                  </a:schemeClr>
                </a:gs>
              </a:gsLst>
              <a:lin ang="5400000" scaled="1"/>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14" name="椭圆 13"/>
            <p:cNvSpPr>
              <a:spLocks noChangeAspect="1"/>
            </p:cNvSpPr>
            <p:nvPr/>
          </p:nvSpPr>
          <p:spPr>
            <a:xfrm>
              <a:off x="8548254" y="3705321"/>
              <a:ext cx="1134960" cy="1134960"/>
            </a:xfrm>
            <a:prstGeom prst="cube">
              <a:avLst/>
            </a:prstGeom>
            <a:gradFill>
              <a:gsLst>
                <a:gs pos="0">
                  <a:schemeClr val="accent4">
                    <a:lumMod val="20000"/>
                    <a:lumOff val="80000"/>
                  </a:schemeClr>
                </a:gs>
                <a:gs pos="60000">
                  <a:schemeClr val="accent3"/>
                </a:gs>
                <a:gs pos="100000">
                  <a:schemeClr val="accent5">
                    <a:lumMod val="60000"/>
                    <a:lumOff val="40000"/>
                  </a:schemeClr>
                </a:gs>
              </a:gsLst>
              <a:lin ang="5400000" scaled="1"/>
            </a:gradFill>
            <a:ln w="25400">
              <a:noFill/>
            </a:ln>
            <a:effectLst>
              <a:outerShdw blurRad="127000" dist="381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grpSp>
      <p:grpSp>
        <p:nvGrpSpPr>
          <p:cNvPr id="33" name="PA_组合 32"/>
          <p:cNvGrpSpPr/>
          <p:nvPr>
            <p:custDataLst>
              <p:tags r:id="rId8"/>
            </p:custDataLst>
          </p:nvPr>
        </p:nvGrpSpPr>
        <p:grpSpPr>
          <a:xfrm>
            <a:off x="2327771" y="3224172"/>
            <a:ext cx="905695" cy="2664001"/>
            <a:chOff x="7678206" y="4173322"/>
            <a:chExt cx="905695" cy="2664001"/>
          </a:xfrm>
        </p:grpSpPr>
        <p:sp>
          <p:nvSpPr>
            <p:cNvPr id="16" name="等腰三角形 9_14"/>
            <p:cNvSpPr/>
            <p:nvPr/>
          </p:nvSpPr>
          <p:spPr>
            <a:xfrm rot="10800000">
              <a:off x="7678206" y="4585024"/>
              <a:ext cx="905695" cy="2252299"/>
            </a:xfrm>
            <a:prstGeom prst="cube">
              <a:avLst/>
            </a:prstGeom>
            <a:gradFill>
              <a:gsLst>
                <a:gs pos="70000">
                  <a:srgbClr val="000000">
                    <a:alpha val="8000"/>
                  </a:srgbClr>
                </a:gs>
                <a:gs pos="50000">
                  <a:srgbClr val="000000">
                    <a:alpha val="4000"/>
                  </a:srgbClr>
                </a:gs>
                <a:gs pos="30000">
                  <a:schemeClr val="tx1">
                    <a:alpha val="0"/>
                  </a:schemeClr>
                </a:gs>
                <a:gs pos="100000">
                  <a:schemeClr val="tx1">
                    <a:lumMod val="85000"/>
                    <a:lumOff val="15000"/>
                    <a:alpha val="30000"/>
                  </a:schemeClr>
                </a:gs>
              </a:gsLst>
              <a:lin ang="5400000" scaled="1"/>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17" name="椭圆 16"/>
            <p:cNvSpPr>
              <a:spLocks noChangeAspect="1"/>
            </p:cNvSpPr>
            <p:nvPr/>
          </p:nvSpPr>
          <p:spPr>
            <a:xfrm>
              <a:off x="7719353" y="4173322"/>
              <a:ext cx="823402" cy="823403"/>
            </a:xfrm>
            <a:prstGeom prst="cube">
              <a:avLst/>
            </a:prstGeom>
            <a:gradFill flip="none" rotWithShape="1">
              <a:gsLst>
                <a:gs pos="0">
                  <a:schemeClr val="bg1"/>
                </a:gs>
                <a:gs pos="60000">
                  <a:schemeClr val="bg2"/>
                </a:gs>
                <a:gs pos="100000">
                  <a:schemeClr val="bg1">
                    <a:lumMod val="85000"/>
                  </a:schemeClr>
                </a:gs>
              </a:gsLst>
              <a:lin ang="5400000" scaled="1"/>
              <a:tileRect/>
            </a:gradFill>
            <a:ln w="25400">
              <a:noFill/>
            </a:ln>
            <a:effectLst>
              <a:outerShdw blurRad="127000" dist="381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grpSp>
      <p:grpSp>
        <p:nvGrpSpPr>
          <p:cNvPr id="39" name="PA_组合 38"/>
          <p:cNvGrpSpPr/>
          <p:nvPr>
            <p:custDataLst>
              <p:tags r:id="rId9"/>
            </p:custDataLst>
          </p:nvPr>
        </p:nvGrpSpPr>
        <p:grpSpPr>
          <a:xfrm>
            <a:off x="2808333" y="3562415"/>
            <a:ext cx="942412" cy="2772000"/>
            <a:chOff x="8158768" y="4511565"/>
            <a:chExt cx="942412" cy="2772000"/>
          </a:xfrm>
        </p:grpSpPr>
        <p:sp>
          <p:nvSpPr>
            <p:cNvPr id="19" name="等腰三角形 9_16"/>
            <p:cNvSpPr/>
            <p:nvPr/>
          </p:nvSpPr>
          <p:spPr>
            <a:xfrm rot="10800000">
              <a:off x="8158768" y="4939957"/>
              <a:ext cx="942412" cy="2343608"/>
            </a:xfrm>
            <a:prstGeom prst="cube">
              <a:avLst/>
            </a:prstGeom>
            <a:gradFill>
              <a:gsLst>
                <a:gs pos="70000">
                  <a:srgbClr val="000000">
                    <a:alpha val="8000"/>
                  </a:srgbClr>
                </a:gs>
                <a:gs pos="50000">
                  <a:srgbClr val="000000">
                    <a:alpha val="4000"/>
                  </a:srgbClr>
                </a:gs>
                <a:gs pos="30000">
                  <a:schemeClr val="tx1">
                    <a:alpha val="0"/>
                  </a:schemeClr>
                </a:gs>
                <a:gs pos="100000">
                  <a:schemeClr val="tx1">
                    <a:lumMod val="85000"/>
                    <a:lumOff val="15000"/>
                    <a:alpha val="30000"/>
                  </a:schemeClr>
                </a:gs>
              </a:gsLst>
              <a:lin ang="5400000" scaled="1"/>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20" name="椭圆 19"/>
            <p:cNvSpPr>
              <a:spLocks noChangeAspect="1"/>
            </p:cNvSpPr>
            <p:nvPr/>
          </p:nvSpPr>
          <p:spPr>
            <a:xfrm>
              <a:off x="8201583" y="4511565"/>
              <a:ext cx="856783" cy="856784"/>
            </a:xfrm>
            <a:prstGeom prst="cube">
              <a:avLst/>
            </a:prstGeom>
            <a:gradFill flip="none" rotWithShape="1">
              <a:gsLst>
                <a:gs pos="0">
                  <a:schemeClr val="bg1"/>
                </a:gs>
                <a:gs pos="60000">
                  <a:schemeClr val="bg2"/>
                </a:gs>
                <a:gs pos="100000">
                  <a:schemeClr val="bg1">
                    <a:lumMod val="85000"/>
                  </a:schemeClr>
                </a:gs>
              </a:gsLst>
              <a:lin ang="5400000" scaled="1"/>
              <a:tileRect/>
            </a:gradFill>
            <a:ln w="25400">
              <a:noFill/>
            </a:ln>
            <a:effectLst>
              <a:outerShdw blurRad="127000" dist="381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grpSp>
      <p:grpSp>
        <p:nvGrpSpPr>
          <p:cNvPr id="75" name="PA_组合 74"/>
          <p:cNvGrpSpPr/>
          <p:nvPr>
            <p:custDataLst>
              <p:tags r:id="rId10"/>
            </p:custDataLst>
          </p:nvPr>
        </p:nvGrpSpPr>
        <p:grpSpPr>
          <a:xfrm>
            <a:off x="5958976" y="5062014"/>
            <a:ext cx="715902" cy="1980000"/>
            <a:chOff x="11309411" y="6011164"/>
            <a:chExt cx="715902" cy="1980000"/>
          </a:xfrm>
        </p:grpSpPr>
        <p:sp>
          <p:nvSpPr>
            <p:cNvPr id="28" name="等腰三角形 9_18"/>
            <p:cNvSpPr/>
            <p:nvPr/>
          </p:nvSpPr>
          <p:spPr>
            <a:xfrm rot="10800000">
              <a:off x="11309411" y="6317158"/>
              <a:ext cx="715902" cy="1674006"/>
            </a:xfrm>
            <a:prstGeom prst="cube">
              <a:avLst/>
            </a:prstGeom>
            <a:gradFill>
              <a:gsLst>
                <a:gs pos="70000">
                  <a:srgbClr val="000000">
                    <a:alpha val="8000"/>
                  </a:srgbClr>
                </a:gs>
                <a:gs pos="50000">
                  <a:srgbClr val="000000">
                    <a:alpha val="4000"/>
                  </a:srgbClr>
                </a:gs>
                <a:gs pos="30000">
                  <a:schemeClr val="tx1">
                    <a:alpha val="0"/>
                  </a:schemeClr>
                </a:gs>
                <a:gs pos="100000">
                  <a:schemeClr val="tx1">
                    <a:lumMod val="85000"/>
                    <a:lumOff val="15000"/>
                    <a:alpha val="30000"/>
                  </a:schemeClr>
                </a:gs>
              </a:gsLst>
              <a:lin ang="5400000" scaled="1"/>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29" name="椭圆 28"/>
            <p:cNvSpPr>
              <a:spLocks noChangeAspect="1"/>
            </p:cNvSpPr>
            <p:nvPr/>
          </p:nvSpPr>
          <p:spPr>
            <a:xfrm>
              <a:off x="11361368" y="6011164"/>
              <a:ext cx="611990" cy="611988"/>
            </a:xfrm>
            <a:prstGeom prst="cube">
              <a:avLst/>
            </a:prstGeom>
            <a:gradFill flip="none" rotWithShape="1">
              <a:gsLst>
                <a:gs pos="0">
                  <a:schemeClr val="bg1"/>
                </a:gs>
                <a:gs pos="60000">
                  <a:schemeClr val="bg2"/>
                </a:gs>
                <a:gs pos="100000">
                  <a:schemeClr val="bg1">
                    <a:lumMod val="85000"/>
                  </a:schemeClr>
                </a:gs>
              </a:gsLst>
              <a:lin ang="5400000" scaled="1"/>
              <a:tileRect/>
            </a:gradFill>
            <a:ln w="25400">
              <a:noFill/>
            </a:ln>
            <a:effectLst>
              <a:outerShdw blurRad="127000" dist="381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grpSp>
      <p:grpSp>
        <p:nvGrpSpPr>
          <p:cNvPr id="96" name="PA_组合 95"/>
          <p:cNvGrpSpPr/>
          <p:nvPr>
            <p:custDataLst>
              <p:tags r:id="rId11"/>
            </p:custDataLst>
          </p:nvPr>
        </p:nvGrpSpPr>
        <p:grpSpPr>
          <a:xfrm>
            <a:off x="3922302" y="5224507"/>
            <a:ext cx="868978" cy="2556000"/>
            <a:chOff x="9272737" y="6173657"/>
            <a:chExt cx="868978" cy="2556000"/>
          </a:xfrm>
        </p:grpSpPr>
        <p:sp>
          <p:nvSpPr>
            <p:cNvPr id="31" name="等腰三角形 9_20"/>
            <p:cNvSpPr/>
            <p:nvPr/>
          </p:nvSpPr>
          <p:spPr>
            <a:xfrm rot="10800000">
              <a:off x="9272737" y="6568668"/>
              <a:ext cx="868978" cy="2160989"/>
            </a:xfrm>
            <a:prstGeom prst="cube">
              <a:avLst/>
            </a:prstGeom>
            <a:gradFill>
              <a:gsLst>
                <a:gs pos="70000">
                  <a:srgbClr val="000000">
                    <a:alpha val="8000"/>
                  </a:srgbClr>
                </a:gs>
                <a:gs pos="50000">
                  <a:srgbClr val="000000">
                    <a:alpha val="4000"/>
                  </a:srgbClr>
                </a:gs>
                <a:gs pos="30000">
                  <a:schemeClr val="tx1">
                    <a:alpha val="0"/>
                  </a:schemeClr>
                </a:gs>
                <a:gs pos="100000">
                  <a:schemeClr val="tx1">
                    <a:lumMod val="85000"/>
                    <a:lumOff val="15000"/>
                    <a:alpha val="30000"/>
                  </a:schemeClr>
                </a:gs>
              </a:gsLst>
              <a:lin ang="5400000" scaled="1"/>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32" name="椭圆 31"/>
            <p:cNvSpPr>
              <a:spLocks noChangeAspect="1"/>
            </p:cNvSpPr>
            <p:nvPr/>
          </p:nvSpPr>
          <p:spPr>
            <a:xfrm>
              <a:off x="9312216" y="6173657"/>
              <a:ext cx="790021" cy="790021"/>
            </a:xfrm>
            <a:prstGeom prst="cube">
              <a:avLst/>
            </a:prstGeom>
            <a:gradFill flip="none" rotWithShape="1">
              <a:gsLst>
                <a:gs pos="0">
                  <a:schemeClr val="bg1"/>
                </a:gs>
                <a:gs pos="60000">
                  <a:schemeClr val="bg2"/>
                </a:gs>
                <a:gs pos="100000">
                  <a:schemeClr val="bg1">
                    <a:lumMod val="85000"/>
                  </a:schemeClr>
                </a:gs>
              </a:gsLst>
              <a:lin ang="5400000" scaled="1"/>
              <a:tileRect/>
            </a:gradFill>
            <a:ln w="25400">
              <a:noFill/>
            </a:ln>
            <a:effectLst>
              <a:outerShdw blurRad="127000" dist="381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grpSp>
      <p:grpSp>
        <p:nvGrpSpPr>
          <p:cNvPr id="97" name="PA_组合 96"/>
          <p:cNvGrpSpPr/>
          <p:nvPr>
            <p:custDataLst>
              <p:tags r:id="rId12"/>
            </p:custDataLst>
          </p:nvPr>
        </p:nvGrpSpPr>
        <p:grpSpPr>
          <a:xfrm>
            <a:off x="3113908" y="4700172"/>
            <a:ext cx="1174957" cy="3455999"/>
            <a:chOff x="8447464" y="5580235"/>
            <a:chExt cx="1174957" cy="3455999"/>
          </a:xfrm>
        </p:grpSpPr>
        <p:sp>
          <p:nvSpPr>
            <p:cNvPr id="40" name="等腰三角形 9_22"/>
            <p:cNvSpPr/>
            <p:nvPr/>
          </p:nvSpPr>
          <p:spPr>
            <a:xfrm rot="10800000">
              <a:off x="8447464" y="6114333"/>
              <a:ext cx="1174957" cy="2921901"/>
            </a:xfrm>
            <a:prstGeom prst="cube">
              <a:avLst/>
            </a:prstGeom>
            <a:gradFill>
              <a:gsLst>
                <a:gs pos="70000">
                  <a:srgbClr val="000000">
                    <a:alpha val="8000"/>
                  </a:srgbClr>
                </a:gs>
                <a:gs pos="50000">
                  <a:srgbClr val="000000">
                    <a:alpha val="4000"/>
                  </a:srgbClr>
                </a:gs>
                <a:gs pos="30000">
                  <a:schemeClr val="tx1">
                    <a:alpha val="0"/>
                  </a:schemeClr>
                </a:gs>
                <a:gs pos="100000">
                  <a:schemeClr val="tx1">
                    <a:lumMod val="85000"/>
                    <a:lumOff val="15000"/>
                    <a:alpha val="30000"/>
                  </a:schemeClr>
                </a:gs>
              </a:gsLst>
              <a:lin ang="5400000" scaled="1"/>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41" name="椭圆 40"/>
            <p:cNvSpPr>
              <a:spLocks noChangeAspect="1"/>
            </p:cNvSpPr>
            <p:nvPr/>
          </p:nvSpPr>
          <p:spPr>
            <a:xfrm>
              <a:off x="8500844" y="5580235"/>
              <a:ext cx="1068199" cy="1068198"/>
            </a:xfrm>
            <a:prstGeom prst="cube">
              <a:avLst/>
            </a:prstGeom>
            <a:gradFill flip="none" rotWithShape="1">
              <a:gsLst>
                <a:gs pos="0">
                  <a:schemeClr val="bg1"/>
                </a:gs>
                <a:gs pos="60000">
                  <a:schemeClr val="bg2"/>
                </a:gs>
                <a:gs pos="100000">
                  <a:schemeClr val="bg1">
                    <a:lumMod val="85000"/>
                  </a:schemeClr>
                </a:gs>
              </a:gsLst>
              <a:lin ang="5400000" scaled="1"/>
              <a:tileRect/>
            </a:gradFill>
            <a:ln w="25400">
              <a:noFill/>
            </a:ln>
            <a:effectLst>
              <a:outerShdw blurRad="127000" dist="381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grpSp>
      <p:grpSp>
        <p:nvGrpSpPr>
          <p:cNvPr id="98" name="PA_组合 97"/>
          <p:cNvGrpSpPr/>
          <p:nvPr>
            <p:custDataLst>
              <p:tags r:id="rId13"/>
            </p:custDataLst>
          </p:nvPr>
        </p:nvGrpSpPr>
        <p:grpSpPr>
          <a:xfrm>
            <a:off x="540000" y="3692915"/>
            <a:ext cx="1358547" cy="3996000"/>
            <a:chOff x="5713365" y="4642065"/>
            <a:chExt cx="1358547" cy="3996000"/>
          </a:xfrm>
        </p:grpSpPr>
        <p:sp>
          <p:nvSpPr>
            <p:cNvPr id="43" name="等腰三角形 9_24"/>
            <p:cNvSpPr/>
            <p:nvPr/>
          </p:nvSpPr>
          <p:spPr>
            <a:xfrm rot="10800000">
              <a:off x="5713365" y="5259617"/>
              <a:ext cx="1358547" cy="3378448"/>
            </a:xfrm>
            <a:prstGeom prst="cube">
              <a:avLst/>
            </a:prstGeom>
            <a:gradFill>
              <a:gsLst>
                <a:gs pos="70000">
                  <a:srgbClr val="000000">
                    <a:alpha val="8000"/>
                  </a:srgbClr>
                </a:gs>
                <a:gs pos="50000">
                  <a:srgbClr val="000000">
                    <a:alpha val="4000"/>
                  </a:srgbClr>
                </a:gs>
                <a:gs pos="30000">
                  <a:schemeClr val="tx1">
                    <a:alpha val="0"/>
                  </a:schemeClr>
                </a:gs>
                <a:gs pos="100000">
                  <a:schemeClr val="tx1">
                    <a:lumMod val="85000"/>
                    <a:lumOff val="15000"/>
                    <a:alpha val="30000"/>
                  </a:schemeClr>
                </a:gs>
              </a:gsLst>
              <a:lin ang="5400000" scaled="1"/>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44" name="椭圆 43"/>
            <p:cNvSpPr>
              <a:spLocks noChangeAspect="1"/>
            </p:cNvSpPr>
            <p:nvPr/>
          </p:nvSpPr>
          <p:spPr>
            <a:xfrm>
              <a:off x="5775086" y="4642065"/>
              <a:ext cx="1235107" cy="1235104"/>
            </a:xfrm>
            <a:prstGeom prst="cube">
              <a:avLst/>
            </a:prstGeom>
            <a:gradFill flip="none" rotWithShape="1">
              <a:gsLst>
                <a:gs pos="0">
                  <a:schemeClr val="bg1"/>
                </a:gs>
                <a:gs pos="60000">
                  <a:schemeClr val="bg2"/>
                </a:gs>
                <a:gs pos="100000">
                  <a:schemeClr val="bg1">
                    <a:lumMod val="85000"/>
                  </a:schemeClr>
                </a:gs>
              </a:gsLst>
              <a:lin ang="5400000" scaled="1"/>
              <a:tileRect/>
            </a:gradFill>
            <a:ln w="25400">
              <a:noFill/>
            </a:ln>
            <a:effectLst>
              <a:outerShdw blurRad="127000" dist="381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grpSp>
      <p:grpSp>
        <p:nvGrpSpPr>
          <p:cNvPr id="99" name="PA_组合 98"/>
          <p:cNvGrpSpPr/>
          <p:nvPr>
            <p:custDataLst>
              <p:tags r:id="rId14"/>
            </p:custDataLst>
          </p:nvPr>
        </p:nvGrpSpPr>
        <p:grpSpPr>
          <a:xfrm>
            <a:off x="1796173" y="4055160"/>
            <a:ext cx="820027" cy="2412000"/>
            <a:chOff x="7146608" y="5004310"/>
            <a:chExt cx="820027" cy="2412000"/>
          </a:xfrm>
        </p:grpSpPr>
        <p:sp>
          <p:nvSpPr>
            <p:cNvPr id="46" name="等腰三角形 9_26"/>
            <p:cNvSpPr/>
            <p:nvPr/>
          </p:nvSpPr>
          <p:spPr>
            <a:xfrm rot="10800000">
              <a:off x="7146608" y="5377067"/>
              <a:ext cx="820027" cy="2039243"/>
            </a:xfrm>
            <a:prstGeom prst="cube">
              <a:avLst/>
            </a:prstGeom>
            <a:gradFill>
              <a:gsLst>
                <a:gs pos="70000">
                  <a:srgbClr val="000000">
                    <a:alpha val="8000"/>
                  </a:srgbClr>
                </a:gs>
                <a:gs pos="50000">
                  <a:srgbClr val="000000">
                    <a:alpha val="4000"/>
                  </a:srgbClr>
                </a:gs>
                <a:gs pos="30000">
                  <a:schemeClr val="tx1">
                    <a:alpha val="0"/>
                  </a:schemeClr>
                </a:gs>
                <a:gs pos="100000">
                  <a:schemeClr val="tx1">
                    <a:lumMod val="85000"/>
                    <a:lumOff val="15000"/>
                    <a:alpha val="30000"/>
                  </a:schemeClr>
                </a:gs>
              </a:gsLst>
              <a:lin ang="5400000" scaled="1"/>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47" name="椭圆 46"/>
            <p:cNvSpPr>
              <a:spLocks noChangeAspect="1"/>
            </p:cNvSpPr>
            <p:nvPr/>
          </p:nvSpPr>
          <p:spPr>
            <a:xfrm>
              <a:off x="7183863" y="5004310"/>
              <a:ext cx="745518" cy="745513"/>
            </a:xfrm>
            <a:prstGeom prst="cube">
              <a:avLst/>
            </a:prstGeom>
            <a:gradFill flip="none" rotWithShape="1">
              <a:gsLst>
                <a:gs pos="0">
                  <a:schemeClr val="bg1"/>
                </a:gs>
                <a:gs pos="60000">
                  <a:schemeClr val="bg2"/>
                </a:gs>
                <a:gs pos="100000">
                  <a:schemeClr val="bg1">
                    <a:lumMod val="85000"/>
                  </a:schemeClr>
                </a:gs>
              </a:gsLst>
              <a:lin ang="5400000" scaled="1"/>
              <a:tileRect/>
            </a:gradFill>
            <a:ln w="25400">
              <a:noFill/>
            </a:ln>
            <a:effectLst>
              <a:outerShdw blurRad="127000" dist="381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grpSp>
      <p:grpSp>
        <p:nvGrpSpPr>
          <p:cNvPr id="100" name="PA_组合 99"/>
          <p:cNvGrpSpPr/>
          <p:nvPr>
            <p:custDataLst>
              <p:tags r:id="rId15"/>
            </p:custDataLst>
          </p:nvPr>
        </p:nvGrpSpPr>
        <p:grpSpPr>
          <a:xfrm>
            <a:off x="1615515" y="3477001"/>
            <a:ext cx="879620" cy="2555999"/>
            <a:chOff x="6965950" y="4426151"/>
            <a:chExt cx="879620" cy="2555999"/>
          </a:xfrm>
        </p:grpSpPr>
        <p:sp>
          <p:nvSpPr>
            <p:cNvPr id="61" name="等腰三角形 9_28"/>
            <p:cNvSpPr/>
            <p:nvPr/>
          </p:nvSpPr>
          <p:spPr>
            <a:xfrm rot="10800000">
              <a:off x="6965950" y="4821161"/>
              <a:ext cx="879620" cy="2160989"/>
            </a:xfrm>
            <a:prstGeom prst="cube">
              <a:avLst/>
            </a:prstGeom>
            <a:gradFill>
              <a:gsLst>
                <a:gs pos="70000">
                  <a:srgbClr val="000000">
                    <a:alpha val="8000"/>
                  </a:srgbClr>
                </a:gs>
                <a:gs pos="50000">
                  <a:srgbClr val="000000">
                    <a:alpha val="4000"/>
                  </a:srgbClr>
                </a:gs>
                <a:gs pos="30000">
                  <a:schemeClr val="tx1">
                    <a:alpha val="0"/>
                  </a:schemeClr>
                </a:gs>
                <a:gs pos="100000">
                  <a:schemeClr val="tx1">
                    <a:lumMod val="85000"/>
                    <a:lumOff val="15000"/>
                    <a:alpha val="30000"/>
                  </a:schemeClr>
                </a:gs>
              </a:gsLst>
              <a:lin ang="5400000" scaled="1"/>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62" name="椭圆 61"/>
            <p:cNvSpPr>
              <a:spLocks noChangeAspect="1"/>
            </p:cNvSpPr>
            <p:nvPr/>
          </p:nvSpPr>
          <p:spPr>
            <a:xfrm>
              <a:off x="7010750" y="4426151"/>
              <a:ext cx="790022" cy="790021"/>
            </a:xfrm>
            <a:prstGeom prst="cube">
              <a:avLst/>
            </a:prstGeom>
            <a:gradFill>
              <a:gsLst>
                <a:gs pos="1000">
                  <a:schemeClr val="accent1">
                    <a:lumMod val="20000"/>
                    <a:lumOff val="80000"/>
                  </a:schemeClr>
                </a:gs>
                <a:gs pos="60000">
                  <a:schemeClr val="accent1">
                    <a:lumMod val="75000"/>
                  </a:schemeClr>
                </a:gs>
                <a:gs pos="100000">
                  <a:schemeClr val="accent1">
                    <a:lumMod val="50000"/>
                  </a:schemeClr>
                </a:gs>
              </a:gsLst>
              <a:lin ang="5400000" scaled="1"/>
            </a:gradFill>
            <a:ln w="25400">
              <a:noFill/>
            </a:ln>
            <a:effectLst>
              <a:outerShdw blurRad="127000" dist="381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grpSp>
      <p:grpSp>
        <p:nvGrpSpPr>
          <p:cNvPr id="101" name="PA_组合 100"/>
          <p:cNvGrpSpPr/>
          <p:nvPr>
            <p:custDataLst>
              <p:tags r:id="rId16"/>
            </p:custDataLst>
          </p:nvPr>
        </p:nvGrpSpPr>
        <p:grpSpPr>
          <a:xfrm>
            <a:off x="5223025" y="3692915"/>
            <a:ext cx="525546" cy="1331996"/>
            <a:chOff x="10573460" y="4642065"/>
            <a:chExt cx="525546" cy="1331996"/>
          </a:xfrm>
        </p:grpSpPr>
        <p:sp>
          <p:nvSpPr>
            <p:cNvPr id="67" name="等腰三角形 9_30"/>
            <p:cNvSpPr/>
            <p:nvPr/>
          </p:nvSpPr>
          <p:spPr>
            <a:xfrm rot="10800000">
              <a:off x="10573460" y="4847912"/>
              <a:ext cx="525546" cy="1126149"/>
            </a:xfrm>
            <a:prstGeom prst="cube">
              <a:avLst/>
            </a:prstGeom>
            <a:gradFill>
              <a:gsLst>
                <a:gs pos="70000">
                  <a:srgbClr val="000000">
                    <a:alpha val="8000"/>
                  </a:srgbClr>
                </a:gs>
                <a:gs pos="50000">
                  <a:srgbClr val="000000">
                    <a:alpha val="4000"/>
                  </a:srgbClr>
                </a:gs>
                <a:gs pos="30000">
                  <a:schemeClr val="tx1">
                    <a:alpha val="0"/>
                  </a:schemeClr>
                </a:gs>
                <a:gs pos="100000">
                  <a:schemeClr val="tx1">
                    <a:lumMod val="85000"/>
                    <a:lumOff val="15000"/>
                    <a:alpha val="30000"/>
                  </a:schemeClr>
                </a:gs>
              </a:gsLst>
              <a:lin ang="5400000" scaled="1"/>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68" name="椭圆 67"/>
            <p:cNvSpPr>
              <a:spLocks noChangeAspect="1"/>
            </p:cNvSpPr>
            <p:nvPr/>
          </p:nvSpPr>
          <p:spPr>
            <a:xfrm>
              <a:off x="10630379" y="4642065"/>
              <a:ext cx="411710" cy="411701"/>
            </a:xfrm>
            <a:prstGeom prst="cube">
              <a:avLst/>
            </a:prstGeom>
            <a:gradFill flip="none" rotWithShape="1">
              <a:gsLst>
                <a:gs pos="0">
                  <a:schemeClr val="bg1"/>
                </a:gs>
                <a:gs pos="60000">
                  <a:schemeClr val="bg2"/>
                </a:gs>
                <a:gs pos="100000">
                  <a:schemeClr val="bg1">
                    <a:lumMod val="85000"/>
                  </a:schemeClr>
                </a:gs>
              </a:gsLst>
              <a:lin ang="5400000" scaled="1"/>
              <a:tileRect/>
            </a:gradFill>
            <a:ln w="25400">
              <a:noFill/>
            </a:ln>
            <a:effectLst>
              <a:outerShdw blurRad="127000" dist="381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grpSp>
      <p:grpSp>
        <p:nvGrpSpPr>
          <p:cNvPr id="102" name="PA_组合 101"/>
          <p:cNvGrpSpPr/>
          <p:nvPr>
            <p:custDataLst>
              <p:tags r:id="rId17"/>
            </p:custDataLst>
          </p:nvPr>
        </p:nvGrpSpPr>
        <p:grpSpPr>
          <a:xfrm>
            <a:off x="4370912" y="3087369"/>
            <a:ext cx="715672" cy="1980000"/>
            <a:chOff x="9721347" y="4036519"/>
            <a:chExt cx="715672" cy="1980000"/>
          </a:xfrm>
        </p:grpSpPr>
        <p:sp>
          <p:nvSpPr>
            <p:cNvPr id="70" name="等腰三角形 9_32"/>
            <p:cNvSpPr/>
            <p:nvPr/>
          </p:nvSpPr>
          <p:spPr>
            <a:xfrm rot="10800000">
              <a:off x="9721347" y="4342513"/>
              <a:ext cx="715672" cy="1674006"/>
            </a:xfrm>
            <a:prstGeom prst="cube">
              <a:avLst/>
            </a:prstGeom>
            <a:gradFill>
              <a:gsLst>
                <a:gs pos="70000">
                  <a:srgbClr val="000000">
                    <a:alpha val="8000"/>
                  </a:srgbClr>
                </a:gs>
                <a:gs pos="50000">
                  <a:srgbClr val="000000">
                    <a:alpha val="4000"/>
                  </a:srgbClr>
                </a:gs>
                <a:gs pos="30000">
                  <a:schemeClr val="tx1">
                    <a:alpha val="0"/>
                  </a:schemeClr>
                </a:gs>
                <a:gs pos="100000">
                  <a:schemeClr val="tx1">
                    <a:lumMod val="85000"/>
                    <a:lumOff val="15000"/>
                    <a:alpha val="30000"/>
                  </a:schemeClr>
                </a:gs>
              </a:gsLst>
              <a:lin ang="5400000" scaled="1"/>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71" name="椭圆 70"/>
            <p:cNvSpPr>
              <a:spLocks noChangeAspect="1"/>
            </p:cNvSpPr>
            <p:nvPr/>
          </p:nvSpPr>
          <p:spPr>
            <a:xfrm>
              <a:off x="9773189" y="4036519"/>
              <a:ext cx="611990" cy="611988"/>
            </a:xfrm>
            <a:prstGeom prst="cube">
              <a:avLst/>
            </a:prstGeom>
            <a:gradFill flip="none" rotWithShape="1">
              <a:gsLst>
                <a:gs pos="0">
                  <a:schemeClr val="bg1"/>
                </a:gs>
                <a:gs pos="60000">
                  <a:schemeClr val="bg2"/>
                </a:gs>
                <a:gs pos="100000">
                  <a:schemeClr val="bg1">
                    <a:lumMod val="85000"/>
                  </a:schemeClr>
                </a:gs>
              </a:gsLst>
              <a:lin ang="5400000" scaled="1"/>
              <a:tileRect/>
            </a:gradFill>
            <a:ln w="25400">
              <a:noFill/>
            </a:ln>
            <a:effectLst>
              <a:outerShdw blurRad="127000" dist="381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grpSp>
      <p:grpSp>
        <p:nvGrpSpPr>
          <p:cNvPr id="127" name="PA_组合 126"/>
          <p:cNvGrpSpPr/>
          <p:nvPr>
            <p:custDataLst>
              <p:tags r:id="rId18"/>
            </p:custDataLst>
          </p:nvPr>
        </p:nvGrpSpPr>
        <p:grpSpPr>
          <a:xfrm>
            <a:off x="1746857" y="2475090"/>
            <a:ext cx="1077041" cy="3167998"/>
            <a:chOff x="7097292" y="3424240"/>
            <a:chExt cx="1077041" cy="3167998"/>
          </a:xfrm>
        </p:grpSpPr>
        <p:sp>
          <p:nvSpPr>
            <p:cNvPr id="76" name="等腰三角形 9_34"/>
            <p:cNvSpPr/>
            <p:nvPr/>
          </p:nvSpPr>
          <p:spPr>
            <a:xfrm rot="10800000">
              <a:off x="7097292" y="3913829"/>
              <a:ext cx="1077041" cy="2678409"/>
            </a:xfrm>
            <a:prstGeom prst="cube">
              <a:avLst/>
            </a:prstGeom>
            <a:gradFill>
              <a:gsLst>
                <a:gs pos="70000">
                  <a:srgbClr val="000000">
                    <a:alpha val="8000"/>
                  </a:srgbClr>
                </a:gs>
                <a:gs pos="50000">
                  <a:srgbClr val="000000">
                    <a:alpha val="4000"/>
                  </a:srgbClr>
                </a:gs>
                <a:gs pos="30000">
                  <a:schemeClr val="tx1">
                    <a:alpha val="0"/>
                  </a:schemeClr>
                </a:gs>
                <a:gs pos="100000">
                  <a:schemeClr val="tx1">
                    <a:lumMod val="85000"/>
                    <a:lumOff val="15000"/>
                    <a:alpha val="30000"/>
                  </a:schemeClr>
                </a:gs>
              </a:gsLst>
              <a:lin ang="5400000" scaled="1"/>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77" name="椭圆 76"/>
            <p:cNvSpPr>
              <a:spLocks noChangeAspect="1"/>
            </p:cNvSpPr>
            <p:nvPr/>
          </p:nvSpPr>
          <p:spPr>
            <a:xfrm>
              <a:off x="7146224" y="3424240"/>
              <a:ext cx="979179" cy="979179"/>
            </a:xfrm>
            <a:prstGeom prst="cube">
              <a:avLst/>
            </a:prstGeom>
            <a:gradFill flip="none" rotWithShape="1">
              <a:gsLst>
                <a:gs pos="0">
                  <a:schemeClr val="bg1"/>
                </a:gs>
                <a:gs pos="60000">
                  <a:schemeClr val="bg2"/>
                </a:gs>
                <a:gs pos="100000">
                  <a:schemeClr val="bg1">
                    <a:lumMod val="85000"/>
                  </a:schemeClr>
                </a:gs>
              </a:gsLst>
              <a:lin ang="5400000" scaled="1"/>
              <a:tileRect/>
            </a:gradFill>
            <a:ln w="25400">
              <a:noFill/>
            </a:ln>
            <a:effectLst>
              <a:outerShdw blurRad="127000" dist="381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grpSp>
      <p:grpSp>
        <p:nvGrpSpPr>
          <p:cNvPr id="128" name="PA_组合 127"/>
          <p:cNvGrpSpPr/>
          <p:nvPr>
            <p:custDataLst>
              <p:tags r:id="rId19"/>
            </p:custDataLst>
          </p:nvPr>
        </p:nvGrpSpPr>
        <p:grpSpPr>
          <a:xfrm>
            <a:off x="2904794" y="1885224"/>
            <a:ext cx="759196" cy="2124000"/>
            <a:chOff x="8359404" y="2834374"/>
            <a:chExt cx="759196" cy="2124000"/>
          </a:xfrm>
        </p:grpSpPr>
        <p:sp>
          <p:nvSpPr>
            <p:cNvPr id="82" name="等腰三角形 9_36"/>
            <p:cNvSpPr/>
            <p:nvPr/>
          </p:nvSpPr>
          <p:spPr>
            <a:xfrm rot="10800000">
              <a:off x="8359404" y="3162622"/>
              <a:ext cx="759196" cy="1795752"/>
            </a:xfrm>
            <a:prstGeom prst="cube">
              <a:avLst/>
            </a:prstGeom>
            <a:gradFill>
              <a:gsLst>
                <a:gs pos="70000">
                  <a:srgbClr val="000000">
                    <a:alpha val="8000"/>
                  </a:srgbClr>
                </a:gs>
                <a:gs pos="50000">
                  <a:srgbClr val="000000">
                    <a:alpha val="4000"/>
                  </a:srgbClr>
                </a:gs>
                <a:gs pos="30000">
                  <a:schemeClr val="tx1">
                    <a:alpha val="0"/>
                  </a:schemeClr>
                </a:gs>
                <a:gs pos="100000">
                  <a:schemeClr val="tx1">
                    <a:lumMod val="85000"/>
                    <a:lumOff val="15000"/>
                    <a:alpha val="30000"/>
                  </a:schemeClr>
                </a:gs>
              </a:gsLst>
              <a:lin ang="5400000" scaled="1"/>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83" name="椭圆 82"/>
            <p:cNvSpPr>
              <a:spLocks noChangeAspect="1"/>
            </p:cNvSpPr>
            <p:nvPr/>
          </p:nvSpPr>
          <p:spPr>
            <a:xfrm>
              <a:off x="8410754" y="2834374"/>
              <a:ext cx="656498" cy="656497"/>
            </a:xfrm>
            <a:prstGeom prst="cube">
              <a:avLst/>
            </a:prstGeom>
            <a:gradFill flip="none" rotWithShape="1">
              <a:gsLst>
                <a:gs pos="0">
                  <a:schemeClr val="bg1"/>
                </a:gs>
                <a:gs pos="60000">
                  <a:schemeClr val="bg2"/>
                </a:gs>
                <a:gs pos="100000">
                  <a:schemeClr val="bg1">
                    <a:lumMod val="85000"/>
                  </a:schemeClr>
                </a:gs>
              </a:gsLst>
              <a:lin ang="5400000" scaled="1"/>
              <a:tileRect/>
            </a:gradFill>
            <a:ln w="25400">
              <a:noFill/>
            </a:ln>
            <a:effectLst>
              <a:outerShdw blurRad="127000" dist="381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grpSp>
      <p:grpSp>
        <p:nvGrpSpPr>
          <p:cNvPr id="129" name="PA_组合 128"/>
          <p:cNvGrpSpPr/>
          <p:nvPr>
            <p:custDataLst>
              <p:tags r:id="rId20"/>
            </p:custDataLst>
          </p:nvPr>
        </p:nvGrpSpPr>
        <p:grpSpPr>
          <a:xfrm>
            <a:off x="2152870" y="1793521"/>
            <a:ext cx="655340" cy="1728000"/>
            <a:chOff x="7769523" y="2742671"/>
            <a:chExt cx="655340" cy="1728000"/>
          </a:xfrm>
        </p:grpSpPr>
        <p:sp>
          <p:nvSpPr>
            <p:cNvPr id="85" name="等腰三角形 9_38"/>
            <p:cNvSpPr/>
            <p:nvPr/>
          </p:nvSpPr>
          <p:spPr>
            <a:xfrm rot="10800000">
              <a:off x="7769523" y="3009721"/>
              <a:ext cx="655340" cy="1460950"/>
            </a:xfrm>
            <a:prstGeom prst="cube">
              <a:avLst/>
            </a:prstGeom>
            <a:gradFill>
              <a:gsLst>
                <a:gs pos="70000">
                  <a:srgbClr val="000000">
                    <a:alpha val="8000"/>
                  </a:srgbClr>
                </a:gs>
                <a:gs pos="50000">
                  <a:srgbClr val="000000">
                    <a:alpha val="4000"/>
                  </a:srgbClr>
                </a:gs>
                <a:gs pos="30000">
                  <a:schemeClr val="tx1">
                    <a:alpha val="0"/>
                  </a:schemeClr>
                </a:gs>
                <a:gs pos="100000">
                  <a:schemeClr val="tx1">
                    <a:lumMod val="85000"/>
                    <a:lumOff val="15000"/>
                    <a:alpha val="30000"/>
                  </a:schemeClr>
                </a:gs>
              </a:gsLst>
              <a:lin ang="5400000" scaled="1"/>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86" name="椭圆 85"/>
            <p:cNvSpPr>
              <a:spLocks noChangeAspect="1"/>
            </p:cNvSpPr>
            <p:nvPr/>
          </p:nvSpPr>
          <p:spPr>
            <a:xfrm>
              <a:off x="7830143" y="2742671"/>
              <a:ext cx="534102" cy="534099"/>
            </a:xfrm>
            <a:prstGeom prst="cube">
              <a:avLst/>
            </a:prstGeom>
            <a:gradFill flip="none" rotWithShape="1">
              <a:gsLst>
                <a:gs pos="0">
                  <a:schemeClr val="bg1"/>
                </a:gs>
                <a:gs pos="60000">
                  <a:schemeClr val="bg2"/>
                </a:gs>
                <a:gs pos="100000">
                  <a:schemeClr val="bg1">
                    <a:lumMod val="85000"/>
                  </a:schemeClr>
                </a:gs>
              </a:gsLst>
              <a:lin ang="5400000" scaled="1"/>
              <a:tileRect/>
            </a:gradFill>
            <a:ln w="25400">
              <a:noFill/>
            </a:ln>
            <a:effectLst>
              <a:outerShdw blurRad="127000" dist="381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grpSp>
      <p:grpSp>
        <p:nvGrpSpPr>
          <p:cNvPr id="130" name="PA_组合 129"/>
          <p:cNvGrpSpPr/>
          <p:nvPr>
            <p:custDataLst>
              <p:tags r:id="rId21"/>
            </p:custDataLst>
          </p:nvPr>
        </p:nvGrpSpPr>
        <p:grpSpPr>
          <a:xfrm>
            <a:off x="2848075" y="1459897"/>
            <a:ext cx="537440" cy="1404000"/>
            <a:chOff x="8279535" y="2409047"/>
            <a:chExt cx="537440" cy="1404000"/>
          </a:xfrm>
        </p:grpSpPr>
        <p:sp>
          <p:nvSpPr>
            <p:cNvPr id="88" name="等腰三角形 9_40"/>
            <p:cNvSpPr/>
            <p:nvPr/>
          </p:nvSpPr>
          <p:spPr>
            <a:xfrm rot="10800000">
              <a:off x="8279535" y="2626025"/>
              <a:ext cx="537440" cy="1187022"/>
            </a:xfrm>
            <a:prstGeom prst="cube">
              <a:avLst/>
            </a:prstGeom>
            <a:gradFill>
              <a:gsLst>
                <a:gs pos="70000">
                  <a:srgbClr val="000000">
                    <a:alpha val="8000"/>
                  </a:srgbClr>
                </a:gs>
                <a:gs pos="50000">
                  <a:srgbClr val="000000">
                    <a:alpha val="4000"/>
                  </a:srgbClr>
                </a:gs>
                <a:gs pos="30000">
                  <a:schemeClr val="tx1">
                    <a:alpha val="0"/>
                  </a:schemeClr>
                </a:gs>
                <a:gs pos="100000">
                  <a:schemeClr val="tx1">
                    <a:lumMod val="85000"/>
                    <a:lumOff val="15000"/>
                    <a:alpha val="30000"/>
                  </a:schemeClr>
                </a:gs>
              </a:gsLst>
              <a:lin ang="5400000" scaled="1"/>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89" name="椭圆 88"/>
            <p:cNvSpPr>
              <a:spLocks noChangeAspect="1"/>
            </p:cNvSpPr>
            <p:nvPr/>
          </p:nvSpPr>
          <p:spPr>
            <a:xfrm>
              <a:off x="8331276" y="2409047"/>
              <a:ext cx="433959" cy="433955"/>
            </a:xfrm>
            <a:prstGeom prst="cube">
              <a:avLst/>
            </a:prstGeom>
            <a:gradFill flip="none" rotWithShape="1">
              <a:gsLst>
                <a:gs pos="0">
                  <a:schemeClr val="bg1"/>
                </a:gs>
                <a:gs pos="60000">
                  <a:schemeClr val="bg2"/>
                </a:gs>
                <a:gs pos="100000">
                  <a:schemeClr val="bg1">
                    <a:lumMod val="85000"/>
                  </a:schemeClr>
                </a:gs>
              </a:gsLst>
              <a:lin ang="5400000" scaled="1"/>
              <a:tileRect/>
            </a:gradFill>
            <a:ln w="25400">
              <a:noFill/>
            </a:ln>
            <a:effectLst>
              <a:outerShdw blurRad="127000" dist="381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grpSp>
      <p:grpSp>
        <p:nvGrpSpPr>
          <p:cNvPr id="131" name="PA_组合 130"/>
          <p:cNvGrpSpPr/>
          <p:nvPr>
            <p:custDataLst>
              <p:tags r:id="rId22"/>
            </p:custDataLst>
          </p:nvPr>
        </p:nvGrpSpPr>
        <p:grpSpPr>
          <a:xfrm>
            <a:off x="3431259" y="1102621"/>
            <a:ext cx="788156" cy="2160000"/>
            <a:chOff x="8851144" y="2051771"/>
            <a:chExt cx="788156" cy="2160000"/>
          </a:xfrm>
        </p:grpSpPr>
        <p:sp>
          <p:nvSpPr>
            <p:cNvPr id="91" name="等腰三角形 9_42"/>
            <p:cNvSpPr/>
            <p:nvPr/>
          </p:nvSpPr>
          <p:spPr>
            <a:xfrm rot="10800000">
              <a:off x="8851144" y="2385583"/>
              <a:ext cx="788156" cy="1826188"/>
            </a:xfrm>
            <a:prstGeom prst="cube">
              <a:avLst/>
            </a:prstGeom>
            <a:gradFill>
              <a:gsLst>
                <a:gs pos="70000">
                  <a:srgbClr val="000000">
                    <a:alpha val="8000"/>
                  </a:srgbClr>
                </a:gs>
                <a:gs pos="50000">
                  <a:srgbClr val="000000">
                    <a:alpha val="4000"/>
                  </a:srgbClr>
                </a:gs>
                <a:gs pos="30000">
                  <a:schemeClr val="tx1">
                    <a:alpha val="0"/>
                  </a:schemeClr>
                </a:gs>
                <a:gs pos="100000">
                  <a:schemeClr val="tx1">
                    <a:lumMod val="85000"/>
                    <a:lumOff val="15000"/>
                    <a:alpha val="30000"/>
                  </a:schemeClr>
                </a:gs>
              </a:gsLst>
              <a:lin ang="5400000" scaled="1"/>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92" name="立方体 91"/>
            <p:cNvSpPr>
              <a:spLocks noChangeAspect="1"/>
            </p:cNvSpPr>
            <p:nvPr/>
          </p:nvSpPr>
          <p:spPr>
            <a:xfrm>
              <a:off x="8911411" y="2051771"/>
              <a:ext cx="667625" cy="667624"/>
            </a:xfrm>
            <a:prstGeom prst="cube">
              <a:avLst/>
            </a:prstGeom>
            <a:gradFill>
              <a:gsLst>
                <a:gs pos="0">
                  <a:schemeClr val="accent4">
                    <a:lumMod val="20000"/>
                    <a:lumOff val="80000"/>
                  </a:schemeClr>
                </a:gs>
                <a:gs pos="60000">
                  <a:schemeClr val="accent3"/>
                </a:gs>
                <a:gs pos="100000">
                  <a:schemeClr val="accent5">
                    <a:lumMod val="60000"/>
                    <a:lumOff val="40000"/>
                  </a:schemeClr>
                </a:gs>
              </a:gsLst>
              <a:lin ang="5400000" scaled="1"/>
            </a:gradFill>
            <a:ln w="25400">
              <a:noFill/>
            </a:ln>
            <a:effectLst>
              <a:outerShdw blurRad="127000" dist="381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grpSp>
      <p:grpSp>
        <p:nvGrpSpPr>
          <p:cNvPr id="132" name="PA_组合 131"/>
          <p:cNvGrpSpPr/>
          <p:nvPr>
            <p:custDataLst>
              <p:tags r:id="rId23"/>
            </p:custDataLst>
          </p:nvPr>
        </p:nvGrpSpPr>
        <p:grpSpPr>
          <a:xfrm>
            <a:off x="2438362" y="880423"/>
            <a:ext cx="536716" cy="1331997"/>
            <a:chOff x="7811947" y="1829573"/>
            <a:chExt cx="536716" cy="1331997"/>
          </a:xfrm>
        </p:grpSpPr>
        <p:sp>
          <p:nvSpPr>
            <p:cNvPr id="94" name="等腰三角形 9_44"/>
            <p:cNvSpPr/>
            <p:nvPr/>
          </p:nvSpPr>
          <p:spPr>
            <a:xfrm rot="10800000">
              <a:off x="7811947" y="2035421"/>
              <a:ext cx="536716" cy="1126149"/>
            </a:xfrm>
            <a:prstGeom prst="cube">
              <a:avLst/>
            </a:prstGeom>
            <a:gradFill>
              <a:gsLst>
                <a:gs pos="70000">
                  <a:srgbClr val="000000">
                    <a:alpha val="8000"/>
                  </a:srgbClr>
                </a:gs>
                <a:gs pos="50000">
                  <a:srgbClr val="000000">
                    <a:alpha val="4000"/>
                  </a:srgbClr>
                </a:gs>
                <a:gs pos="30000">
                  <a:schemeClr val="tx1">
                    <a:alpha val="0"/>
                  </a:schemeClr>
                </a:gs>
                <a:gs pos="100000">
                  <a:schemeClr val="tx1">
                    <a:lumMod val="85000"/>
                    <a:lumOff val="15000"/>
                    <a:alpha val="30000"/>
                  </a:schemeClr>
                </a:gs>
              </a:gsLst>
              <a:lin ang="5400000" scaled="1"/>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95" name="椭圆 94"/>
            <p:cNvSpPr>
              <a:spLocks noChangeAspect="1"/>
            </p:cNvSpPr>
            <p:nvPr/>
          </p:nvSpPr>
          <p:spPr>
            <a:xfrm>
              <a:off x="7874453" y="1829573"/>
              <a:ext cx="411705" cy="411701"/>
            </a:xfrm>
            <a:prstGeom prst="cube">
              <a:avLst/>
            </a:prstGeom>
            <a:gradFill flip="none" rotWithShape="1">
              <a:gsLst>
                <a:gs pos="0">
                  <a:schemeClr val="bg1"/>
                </a:gs>
                <a:gs pos="60000">
                  <a:schemeClr val="bg2"/>
                </a:gs>
                <a:gs pos="100000">
                  <a:schemeClr val="bg1">
                    <a:lumMod val="85000"/>
                  </a:schemeClr>
                </a:gs>
              </a:gsLst>
              <a:lin ang="5400000" scaled="1"/>
              <a:tileRect/>
            </a:gradFill>
            <a:ln w="25400">
              <a:noFill/>
            </a:ln>
            <a:effectLst>
              <a:outerShdw blurRad="127000" dist="381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grpSp>
      <p:grpSp>
        <p:nvGrpSpPr>
          <p:cNvPr id="133" name="PA_组合 132"/>
          <p:cNvGrpSpPr/>
          <p:nvPr>
            <p:custDataLst>
              <p:tags r:id="rId24"/>
            </p:custDataLst>
          </p:nvPr>
        </p:nvGrpSpPr>
        <p:grpSpPr>
          <a:xfrm>
            <a:off x="1894910" y="4517180"/>
            <a:ext cx="1358542" cy="3996000"/>
            <a:chOff x="7245345" y="5466330"/>
            <a:chExt cx="1358542" cy="3996000"/>
          </a:xfrm>
        </p:grpSpPr>
        <p:sp>
          <p:nvSpPr>
            <p:cNvPr id="34" name="等腰三角形 9_46"/>
            <p:cNvSpPr/>
            <p:nvPr/>
          </p:nvSpPr>
          <p:spPr>
            <a:xfrm rot="10800000">
              <a:off x="7245345" y="6083882"/>
              <a:ext cx="1358542" cy="3378448"/>
            </a:xfrm>
            <a:prstGeom prst="cube">
              <a:avLst/>
            </a:prstGeom>
            <a:gradFill>
              <a:gsLst>
                <a:gs pos="70000">
                  <a:srgbClr val="000000">
                    <a:alpha val="8000"/>
                  </a:srgbClr>
                </a:gs>
                <a:gs pos="50000">
                  <a:srgbClr val="000000">
                    <a:alpha val="4000"/>
                  </a:srgbClr>
                </a:gs>
                <a:gs pos="30000">
                  <a:schemeClr val="tx1">
                    <a:alpha val="0"/>
                  </a:schemeClr>
                </a:gs>
                <a:gs pos="100000">
                  <a:schemeClr val="tx1">
                    <a:lumMod val="85000"/>
                    <a:lumOff val="15000"/>
                    <a:alpha val="30000"/>
                  </a:schemeClr>
                </a:gs>
              </a:gsLst>
              <a:lin ang="5400000" scaled="1"/>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35" name="椭圆 34"/>
            <p:cNvSpPr>
              <a:spLocks noChangeAspect="1"/>
            </p:cNvSpPr>
            <p:nvPr/>
          </p:nvSpPr>
          <p:spPr>
            <a:xfrm>
              <a:off x="7307066" y="5466330"/>
              <a:ext cx="1235103" cy="1235104"/>
            </a:xfrm>
            <a:prstGeom prst="cube">
              <a:avLst/>
            </a:prstGeom>
            <a:gradFill flip="none" rotWithShape="1">
              <a:gsLst>
                <a:gs pos="0">
                  <a:schemeClr val="bg1"/>
                </a:gs>
                <a:gs pos="60000">
                  <a:schemeClr val="bg2"/>
                </a:gs>
                <a:gs pos="100000">
                  <a:schemeClr val="bg1">
                    <a:lumMod val="85000"/>
                  </a:schemeClr>
                </a:gs>
              </a:gsLst>
              <a:lin ang="5400000" scaled="1"/>
              <a:tileRect/>
            </a:gradFill>
            <a:ln w="25400">
              <a:noFill/>
            </a:ln>
            <a:effectLst>
              <a:outerShdw blurRad="127000" dist="381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grpSp>
      <p:grpSp>
        <p:nvGrpSpPr>
          <p:cNvPr id="134" name="PA_组合 133"/>
          <p:cNvGrpSpPr/>
          <p:nvPr>
            <p:custDataLst>
              <p:tags r:id="rId25"/>
            </p:custDataLst>
          </p:nvPr>
        </p:nvGrpSpPr>
        <p:grpSpPr>
          <a:xfrm>
            <a:off x="1345930" y="4397768"/>
            <a:ext cx="917938" cy="2700000"/>
            <a:chOff x="6696365" y="5346918"/>
            <a:chExt cx="917938" cy="2700000"/>
          </a:xfrm>
        </p:grpSpPr>
        <p:sp>
          <p:nvSpPr>
            <p:cNvPr id="37" name="等腰三角形 9_48"/>
            <p:cNvSpPr/>
            <p:nvPr/>
          </p:nvSpPr>
          <p:spPr>
            <a:xfrm rot="10800000">
              <a:off x="6696365" y="5764183"/>
              <a:ext cx="917938" cy="2282735"/>
            </a:xfrm>
            <a:prstGeom prst="cube">
              <a:avLst/>
            </a:prstGeom>
            <a:gradFill>
              <a:gsLst>
                <a:gs pos="70000">
                  <a:srgbClr val="000000">
                    <a:alpha val="8000"/>
                  </a:srgbClr>
                </a:gs>
                <a:gs pos="50000">
                  <a:srgbClr val="000000">
                    <a:alpha val="4000"/>
                  </a:srgbClr>
                </a:gs>
                <a:gs pos="30000">
                  <a:schemeClr val="tx1">
                    <a:alpha val="0"/>
                  </a:schemeClr>
                </a:gs>
                <a:gs pos="100000">
                  <a:schemeClr val="tx1">
                    <a:lumMod val="85000"/>
                    <a:lumOff val="15000"/>
                    <a:alpha val="30000"/>
                  </a:schemeClr>
                </a:gs>
              </a:gsLst>
              <a:lin ang="5400000" scaled="1"/>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38" name="椭圆 37"/>
            <p:cNvSpPr>
              <a:spLocks noChangeAspect="1"/>
            </p:cNvSpPr>
            <p:nvPr/>
          </p:nvSpPr>
          <p:spPr>
            <a:xfrm>
              <a:off x="6738068" y="5346918"/>
              <a:ext cx="834533" cy="834530"/>
            </a:xfrm>
            <a:prstGeom prst="cube">
              <a:avLst/>
            </a:prstGeom>
            <a:gradFill flip="none" rotWithShape="1">
              <a:gsLst>
                <a:gs pos="0">
                  <a:schemeClr val="bg1"/>
                </a:gs>
                <a:gs pos="60000">
                  <a:schemeClr val="bg2"/>
                </a:gs>
                <a:gs pos="100000">
                  <a:schemeClr val="bg1">
                    <a:lumMod val="85000"/>
                  </a:schemeClr>
                </a:gs>
              </a:gsLst>
              <a:lin ang="5400000" scaled="1"/>
              <a:tileRect/>
            </a:gradFill>
            <a:ln w="25400">
              <a:noFill/>
            </a:ln>
            <a:effectLst>
              <a:outerShdw blurRad="127000" dist="381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grpSp>
      <p:grpSp>
        <p:nvGrpSpPr>
          <p:cNvPr id="135" name="PA_组合 134"/>
          <p:cNvGrpSpPr/>
          <p:nvPr>
            <p:custDataLst>
              <p:tags r:id="rId26"/>
            </p:custDataLst>
          </p:nvPr>
        </p:nvGrpSpPr>
        <p:grpSpPr>
          <a:xfrm>
            <a:off x="894749" y="5308825"/>
            <a:ext cx="1174953" cy="3455999"/>
            <a:chOff x="6245184" y="6257975"/>
            <a:chExt cx="1174953" cy="3455999"/>
          </a:xfrm>
        </p:grpSpPr>
        <p:sp>
          <p:nvSpPr>
            <p:cNvPr id="22" name="等腰三角形 9_50"/>
            <p:cNvSpPr/>
            <p:nvPr/>
          </p:nvSpPr>
          <p:spPr>
            <a:xfrm rot="10800000">
              <a:off x="6245184" y="6792073"/>
              <a:ext cx="1174953" cy="2921901"/>
            </a:xfrm>
            <a:prstGeom prst="cube">
              <a:avLst/>
            </a:prstGeom>
            <a:gradFill>
              <a:gsLst>
                <a:gs pos="70000">
                  <a:srgbClr val="000000">
                    <a:alpha val="8000"/>
                  </a:srgbClr>
                </a:gs>
                <a:gs pos="50000">
                  <a:srgbClr val="000000">
                    <a:alpha val="4000"/>
                  </a:srgbClr>
                </a:gs>
                <a:gs pos="30000">
                  <a:schemeClr val="tx1">
                    <a:alpha val="0"/>
                  </a:schemeClr>
                </a:gs>
                <a:gs pos="100000">
                  <a:schemeClr val="tx1">
                    <a:lumMod val="85000"/>
                    <a:lumOff val="15000"/>
                    <a:alpha val="30000"/>
                  </a:schemeClr>
                </a:gs>
              </a:gsLst>
              <a:lin ang="5400000" scaled="1"/>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23" name="椭圆 22"/>
            <p:cNvSpPr>
              <a:spLocks noChangeAspect="1"/>
            </p:cNvSpPr>
            <p:nvPr/>
          </p:nvSpPr>
          <p:spPr>
            <a:xfrm>
              <a:off x="6298564" y="6257975"/>
              <a:ext cx="1068195" cy="1068198"/>
            </a:xfrm>
            <a:prstGeom prst="cube">
              <a:avLst/>
            </a:prstGeom>
            <a:gradFill flip="none" rotWithShape="1">
              <a:gsLst>
                <a:gs pos="0">
                  <a:schemeClr val="bg1"/>
                </a:gs>
                <a:gs pos="60000">
                  <a:schemeClr val="bg2"/>
                </a:gs>
                <a:gs pos="100000">
                  <a:schemeClr val="bg1">
                    <a:lumMod val="85000"/>
                  </a:schemeClr>
                </a:gs>
              </a:gsLst>
              <a:lin ang="5400000" scaled="1"/>
              <a:tileRect/>
            </a:gradFill>
            <a:ln w="25400">
              <a:noFill/>
            </a:ln>
            <a:effectLst>
              <a:outerShdw blurRad="127000" dist="381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grpSp>
      <p:grpSp>
        <p:nvGrpSpPr>
          <p:cNvPr id="136" name="PA_组合 135"/>
          <p:cNvGrpSpPr/>
          <p:nvPr>
            <p:custDataLst>
              <p:tags r:id="rId27"/>
            </p:custDataLst>
          </p:nvPr>
        </p:nvGrpSpPr>
        <p:grpSpPr>
          <a:xfrm>
            <a:off x="3316733" y="2168914"/>
            <a:ext cx="905695" cy="2664001"/>
            <a:chOff x="9014414" y="3129639"/>
            <a:chExt cx="905695" cy="2664001"/>
          </a:xfrm>
        </p:grpSpPr>
        <p:sp>
          <p:nvSpPr>
            <p:cNvPr id="79" name="等腰三角形 9_52"/>
            <p:cNvSpPr/>
            <p:nvPr/>
          </p:nvSpPr>
          <p:spPr>
            <a:xfrm rot="10800000">
              <a:off x="9014414" y="3541341"/>
              <a:ext cx="905695" cy="2252299"/>
            </a:xfrm>
            <a:prstGeom prst="cube">
              <a:avLst/>
            </a:prstGeom>
            <a:gradFill>
              <a:gsLst>
                <a:gs pos="70000">
                  <a:srgbClr val="000000">
                    <a:alpha val="8000"/>
                  </a:srgbClr>
                </a:gs>
                <a:gs pos="50000">
                  <a:srgbClr val="000000">
                    <a:alpha val="4000"/>
                  </a:srgbClr>
                </a:gs>
                <a:gs pos="30000">
                  <a:schemeClr val="tx1">
                    <a:alpha val="0"/>
                  </a:schemeClr>
                </a:gs>
                <a:gs pos="100000">
                  <a:schemeClr val="tx1">
                    <a:lumMod val="85000"/>
                    <a:lumOff val="15000"/>
                    <a:alpha val="30000"/>
                  </a:schemeClr>
                </a:gs>
              </a:gsLst>
              <a:lin ang="5400000" scaled="1"/>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80" name="椭圆 79"/>
            <p:cNvSpPr>
              <a:spLocks noChangeAspect="1"/>
            </p:cNvSpPr>
            <p:nvPr/>
          </p:nvSpPr>
          <p:spPr>
            <a:xfrm>
              <a:off x="9055561" y="3129639"/>
              <a:ext cx="823402" cy="823403"/>
            </a:xfrm>
            <a:prstGeom prst="cube">
              <a:avLst/>
            </a:prstGeom>
            <a:gradFill flip="none" rotWithShape="1">
              <a:gsLst>
                <a:gs pos="0">
                  <a:schemeClr val="bg1"/>
                </a:gs>
                <a:gs pos="60000">
                  <a:schemeClr val="bg2"/>
                </a:gs>
                <a:gs pos="100000">
                  <a:schemeClr val="bg1">
                    <a:lumMod val="85000"/>
                  </a:schemeClr>
                </a:gs>
              </a:gsLst>
              <a:lin ang="5400000" scaled="1"/>
              <a:tileRect/>
            </a:gradFill>
            <a:ln w="25400">
              <a:noFill/>
            </a:ln>
            <a:effectLst>
              <a:outerShdw blurRad="127000" dist="381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grpSp>
      <p:grpSp>
        <p:nvGrpSpPr>
          <p:cNvPr id="137" name="PA_组合 136"/>
          <p:cNvGrpSpPr/>
          <p:nvPr>
            <p:custDataLst>
              <p:tags r:id="rId28"/>
            </p:custDataLst>
          </p:nvPr>
        </p:nvGrpSpPr>
        <p:grpSpPr>
          <a:xfrm>
            <a:off x="4066694" y="3948246"/>
            <a:ext cx="1077041" cy="3168000"/>
            <a:chOff x="9417129" y="4897396"/>
            <a:chExt cx="1077041" cy="3168000"/>
          </a:xfrm>
        </p:grpSpPr>
        <p:sp>
          <p:nvSpPr>
            <p:cNvPr id="55" name="等腰三角形 9_54"/>
            <p:cNvSpPr/>
            <p:nvPr/>
          </p:nvSpPr>
          <p:spPr>
            <a:xfrm rot="10800000">
              <a:off x="9417129" y="5386987"/>
              <a:ext cx="1077041" cy="2678409"/>
            </a:xfrm>
            <a:prstGeom prst="cube">
              <a:avLst/>
            </a:prstGeom>
            <a:gradFill>
              <a:gsLst>
                <a:gs pos="70000">
                  <a:srgbClr val="000000">
                    <a:alpha val="8000"/>
                  </a:srgbClr>
                </a:gs>
                <a:gs pos="50000">
                  <a:srgbClr val="000000">
                    <a:alpha val="4000"/>
                  </a:srgbClr>
                </a:gs>
                <a:gs pos="30000">
                  <a:schemeClr val="tx1">
                    <a:alpha val="0"/>
                  </a:schemeClr>
                </a:gs>
                <a:gs pos="100000">
                  <a:schemeClr val="tx1">
                    <a:lumMod val="85000"/>
                    <a:lumOff val="15000"/>
                    <a:alpha val="30000"/>
                  </a:schemeClr>
                </a:gs>
              </a:gsLst>
              <a:lin ang="5400000" scaled="1"/>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56" name="椭圆 55"/>
            <p:cNvSpPr>
              <a:spLocks noChangeAspect="1"/>
            </p:cNvSpPr>
            <p:nvPr/>
          </p:nvSpPr>
          <p:spPr>
            <a:xfrm>
              <a:off x="9466061" y="4897396"/>
              <a:ext cx="979179" cy="979182"/>
            </a:xfrm>
            <a:prstGeom prst="cube">
              <a:avLst/>
            </a:prstGeom>
            <a:gradFill flip="none" rotWithShape="1">
              <a:gsLst>
                <a:gs pos="0">
                  <a:schemeClr val="bg1"/>
                </a:gs>
                <a:gs pos="60000">
                  <a:schemeClr val="bg2"/>
                </a:gs>
                <a:gs pos="100000">
                  <a:schemeClr val="bg1">
                    <a:lumMod val="85000"/>
                  </a:schemeClr>
                </a:gs>
              </a:gsLst>
              <a:lin ang="5400000" scaled="1"/>
              <a:tileRect/>
            </a:gradFill>
            <a:ln w="25400">
              <a:noFill/>
            </a:ln>
            <a:effectLst>
              <a:outerShdw blurRad="127000" dist="381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grpSp>
      <p:grpSp>
        <p:nvGrpSpPr>
          <p:cNvPr id="138" name="PA_组合 137"/>
          <p:cNvGrpSpPr/>
          <p:nvPr>
            <p:custDataLst>
              <p:tags r:id="rId29"/>
            </p:custDataLst>
          </p:nvPr>
        </p:nvGrpSpPr>
        <p:grpSpPr>
          <a:xfrm>
            <a:off x="4723185" y="4697255"/>
            <a:ext cx="632480" cy="1692000"/>
            <a:chOff x="10073620" y="5646405"/>
            <a:chExt cx="632480" cy="1692000"/>
          </a:xfrm>
        </p:grpSpPr>
        <p:sp>
          <p:nvSpPr>
            <p:cNvPr id="52" name="等腰三角形 9_56"/>
            <p:cNvSpPr/>
            <p:nvPr/>
          </p:nvSpPr>
          <p:spPr>
            <a:xfrm rot="10800000">
              <a:off x="10073620" y="5907891"/>
              <a:ext cx="632480" cy="1430514"/>
            </a:xfrm>
            <a:prstGeom prst="cube">
              <a:avLst/>
            </a:prstGeom>
            <a:gradFill>
              <a:gsLst>
                <a:gs pos="70000">
                  <a:srgbClr val="000000">
                    <a:alpha val="8000"/>
                  </a:srgbClr>
                </a:gs>
                <a:gs pos="50000">
                  <a:srgbClr val="000000">
                    <a:alpha val="4000"/>
                  </a:srgbClr>
                </a:gs>
                <a:gs pos="30000">
                  <a:schemeClr val="tx1">
                    <a:alpha val="0"/>
                  </a:schemeClr>
                </a:gs>
                <a:gs pos="100000">
                  <a:schemeClr val="tx1">
                    <a:lumMod val="85000"/>
                    <a:lumOff val="15000"/>
                    <a:alpha val="30000"/>
                  </a:schemeClr>
                </a:gs>
              </a:gsLst>
              <a:lin ang="5400000" scaled="1"/>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53" name="椭圆 52"/>
            <p:cNvSpPr>
              <a:spLocks noChangeAspect="1"/>
            </p:cNvSpPr>
            <p:nvPr/>
          </p:nvSpPr>
          <p:spPr>
            <a:xfrm>
              <a:off x="10128371" y="5646405"/>
              <a:ext cx="522979" cy="522972"/>
            </a:xfrm>
            <a:prstGeom prst="cube">
              <a:avLst/>
            </a:prstGeom>
            <a:gradFill flip="none" rotWithShape="1">
              <a:gsLst>
                <a:gs pos="0">
                  <a:schemeClr val="bg1"/>
                </a:gs>
                <a:gs pos="60000">
                  <a:schemeClr val="bg2"/>
                </a:gs>
                <a:gs pos="100000">
                  <a:schemeClr val="bg1">
                    <a:lumMod val="85000"/>
                  </a:schemeClr>
                </a:gs>
              </a:gsLst>
              <a:lin ang="5400000" scaled="1"/>
              <a:tileRect/>
            </a:gradFill>
            <a:ln w="25400">
              <a:noFill/>
            </a:ln>
            <a:effectLst>
              <a:outerShdw blurRad="127000" dist="381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grpSp>
      <p:grpSp>
        <p:nvGrpSpPr>
          <p:cNvPr id="139" name="PA_组合 138"/>
          <p:cNvGrpSpPr/>
          <p:nvPr>
            <p:custDataLst>
              <p:tags r:id="rId30"/>
            </p:custDataLst>
          </p:nvPr>
        </p:nvGrpSpPr>
        <p:grpSpPr>
          <a:xfrm>
            <a:off x="4880568" y="5294536"/>
            <a:ext cx="1077041" cy="3168000"/>
            <a:chOff x="10231003" y="6243686"/>
            <a:chExt cx="1077041" cy="3168000"/>
          </a:xfrm>
        </p:grpSpPr>
        <p:sp>
          <p:nvSpPr>
            <p:cNvPr id="25" name="等腰三角形 9"/>
            <p:cNvSpPr/>
            <p:nvPr/>
          </p:nvSpPr>
          <p:spPr>
            <a:xfrm rot="10800000">
              <a:off x="10231003" y="6733277"/>
              <a:ext cx="1077041" cy="2678409"/>
            </a:xfrm>
            <a:prstGeom prst="cube">
              <a:avLst/>
            </a:prstGeom>
            <a:gradFill>
              <a:gsLst>
                <a:gs pos="70000">
                  <a:srgbClr val="000000">
                    <a:alpha val="8000"/>
                  </a:srgbClr>
                </a:gs>
                <a:gs pos="50000">
                  <a:srgbClr val="000000">
                    <a:alpha val="4000"/>
                  </a:srgbClr>
                </a:gs>
                <a:gs pos="30000">
                  <a:schemeClr val="tx1">
                    <a:alpha val="0"/>
                  </a:schemeClr>
                </a:gs>
                <a:gs pos="100000">
                  <a:schemeClr val="tx1">
                    <a:lumMod val="85000"/>
                    <a:lumOff val="15000"/>
                    <a:alpha val="30000"/>
                  </a:schemeClr>
                </a:gs>
              </a:gsLst>
              <a:lin ang="5400000" scaled="1"/>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26" name="椭圆 25"/>
            <p:cNvSpPr>
              <a:spLocks noChangeAspect="1"/>
            </p:cNvSpPr>
            <p:nvPr/>
          </p:nvSpPr>
          <p:spPr>
            <a:xfrm>
              <a:off x="10279935" y="6243686"/>
              <a:ext cx="979179" cy="979182"/>
            </a:xfrm>
            <a:prstGeom prst="cube">
              <a:avLst/>
            </a:prstGeom>
            <a:gradFill>
              <a:gsLst>
                <a:gs pos="1000">
                  <a:schemeClr val="accent1">
                    <a:lumMod val="20000"/>
                    <a:lumOff val="80000"/>
                  </a:schemeClr>
                </a:gs>
                <a:gs pos="60000">
                  <a:schemeClr val="accent1">
                    <a:lumMod val="75000"/>
                  </a:schemeClr>
                </a:gs>
                <a:gs pos="100000">
                  <a:schemeClr val="accent1">
                    <a:lumMod val="50000"/>
                  </a:schemeClr>
                </a:gs>
              </a:gsLst>
              <a:lin ang="5400000" scaled="1"/>
            </a:gradFill>
            <a:ln w="25400">
              <a:noFill/>
            </a:ln>
            <a:effectLst>
              <a:outerShdw blurRad="127000" dist="381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grpSp>
      <p:sp>
        <p:nvSpPr>
          <p:cNvPr id="107" name="PA_矩形 104"/>
          <p:cNvSpPr/>
          <p:nvPr>
            <p:custDataLst>
              <p:tags r:id="rId31"/>
            </p:custDataLst>
          </p:nvPr>
        </p:nvSpPr>
        <p:spPr>
          <a:xfrm>
            <a:off x="5523955" y="3298822"/>
            <a:ext cx="6096000" cy="1631216"/>
          </a:xfrm>
          <a:prstGeom prst="rect">
            <a:avLst/>
          </a:prstGeom>
        </p:spPr>
        <p:txBody>
          <a:bodyPr>
            <a:spAutoFit/>
          </a:bodyPr>
          <a:lstStyle/>
          <a:p>
            <a:pPr algn="r">
              <a:lnSpc>
                <a:spcPct val="125000"/>
              </a:lnSpc>
            </a:pPr>
            <a:r>
              <a:rPr lang="zh-CN" altLang="en-US" sz="2800" b="1" dirty="0">
                <a:solidFill>
                  <a:schemeClr val="bg1"/>
                </a:solidFill>
                <a:effectLst>
                  <a:outerShdw blurRad="38100" dist="38100" dir="2700000" algn="tl">
                    <a:srgbClr val="000000">
                      <a:alpha val="43137"/>
                    </a:srgbClr>
                  </a:outerShdw>
                </a:effectLst>
                <a:latin typeface="楷体_GB2312" panose="02010609030101010101" pitchFamily="49" charset="-122"/>
                <a:ea typeface="楷体_GB2312" panose="02010609030101010101" pitchFamily="49" charset="-122"/>
                <a:cs typeface="+mn-ea"/>
                <a:sym typeface="+mn-lt"/>
              </a:rPr>
              <a:t>刘宏月</a:t>
            </a:r>
            <a:endParaRPr lang="en-US" altLang="zh-CN" sz="2800" b="1" dirty="0">
              <a:solidFill>
                <a:schemeClr val="bg1"/>
              </a:solidFill>
              <a:effectLst>
                <a:outerShdw blurRad="38100" dist="38100" dir="2700000" algn="tl">
                  <a:srgbClr val="000000">
                    <a:alpha val="43137"/>
                  </a:srgbClr>
                </a:outerShdw>
              </a:effectLst>
              <a:latin typeface="楷体_GB2312" panose="02010609030101010101" pitchFamily="49" charset="-122"/>
              <a:ea typeface="楷体_GB2312" panose="02010609030101010101" pitchFamily="49" charset="-122"/>
              <a:cs typeface="+mn-ea"/>
              <a:sym typeface="+mn-lt"/>
            </a:endParaRPr>
          </a:p>
          <a:p>
            <a:pPr algn="r">
              <a:lnSpc>
                <a:spcPct val="125000"/>
              </a:lnSpc>
            </a:pPr>
            <a:r>
              <a:rPr lang="en-US" altLang="zh-CN" sz="2800" b="1" dirty="0">
                <a:solidFill>
                  <a:schemeClr val="bg1"/>
                </a:solidFill>
                <a:effectLst>
                  <a:outerShdw blurRad="38100" dist="38100" dir="2700000" algn="tl">
                    <a:srgbClr val="000000">
                      <a:alpha val="43137"/>
                    </a:srgbClr>
                  </a:outerShdw>
                </a:effectLst>
                <a:latin typeface="Century Schoolbook" panose="02040604050505020304" pitchFamily="18" charset="0"/>
                <a:ea typeface="楷体_GB2312" panose="02010609030101010101" pitchFamily="49" charset="-122"/>
                <a:cs typeface="+mn-ea"/>
                <a:sym typeface="+mn-lt"/>
              </a:rPr>
              <a:t>18623717058</a:t>
            </a:r>
          </a:p>
          <a:p>
            <a:pPr algn="r">
              <a:lnSpc>
                <a:spcPct val="125000"/>
              </a:lnSpc>
            </a:pPr>
            <a:r>
              <a:rPr lang="zh-CN" altLang="en-US" sz="2400" b="1" dirty="0">
                <a:solidFill>
                  <a:schemeClr val="bg1"/>
                </a:solidFill>
                <a:effectLst>
                  <a:outerShdw blurRad="38100" dist="38100" dir="2700000" algn="tl">
                    <a:srgbClr val="000000">
                      <a:alpha val="43137"/>
                    </a:srgbClr>
                  </a:outerShdw>
                </a:effectLst>
                <a:latin typeface="楷体_GB2312" panose="02010609030101010101" pitchFamily="49" charset="-122"/>
                <a:ea typeface="楷体_GB2312" panose="02010609030101010101" pitchFamily="49" charset="-122"/>
                <a:cs typeface="+mn-ea"/>
                <a:sym typeface="+mn-lt"/>
              </a:rPr>
              <a:t>河南工业大学 信息科学与工程学院</a:t>
            </a:r>
          </a:p>
        </p:txBody>
      </p:sp>
      <p:sp>
        <p:nvSpPr>
          <p:cNvPr id="108" name="PA_文本框 18"/>
          <p:cNvSpPr txBox="1"/>
          <p:nvPr>
            <p:custDataLst>
              <p:tags r:id="rId32"/>
            </p:custDataLst>
          </p:nvPr>
        </p:nvSpPr>
        <p:spPr>
          <a:xfrm>
            <a:off x="4354531" y="1781174"/>
            <a:ext cx="7265424" cy="1200329"/>
          </a:xfrm>
          <a:prstGeom prst="rect">
            <a:avLst/>
          </a:prstGeom>
          <a:noFill/>
          <a:effectLst/>
        </p:spPr>
        <p:txBody>
          <a:bodyPr wrap="square" rtlCol="0" anchor="ctr" anchorCtr="0">
            <a:spAutoFit/>
          </a:bodyPr>
          <a:lstStyle>
            <a:defPPr>
              <a:defRPr lang="zh-CN"/>
            </a:defPPr>
            <a:lvl1pPr>
              <a:defRPr sz="5400" b="1">
                <a:solidFill>
                  <a:srgbClr val="6BB2E1">
                    <a:lumMod val="75000"/>
                  </a:srgbClr>
                </a:solidFill>
                <a:effectLst>
                  <a:innerShdw blurRad="127000" dist="63500" dir="16200000">
                    <a:prstClr val="black">
                      <a:alpha val="50000"/>
                    </a:prstClr>
                  </a:innerShdw>
                </a:effectLst>
                <a:latin typeface="微软雅黑"/>
                <a:ea typeface="微软雅黑"/>
              </a:defRPr>
            </a:lvl1pPr>
          </a:lstStyle>
          <a:p>
            <a:pPr algn="r"/>
            <a:r>
              <a:rPr lang="en-US" altLang="zh-CN" sz="7200" dirty="0">
                <a:solidFill>
                  <a:schemeClr val="bg1"/>
                </a:solidFill>
                <a:latin typeface="Agency FB" panose="020B0503020202020204" pitchFamily="34" charset="0"/>
                <a:ea typeface="+mn-ea"/>
                <a:cs typeface="+mn-ea"/>
              </a:rPr>
              <a:t>Discrete Mathematics </a:t>
            </a:r>
            <a:endParaRPr lang="zh-CN" altLang="en-US" sz="7200" dirty="0">
              <a:solidFill>
                <a:schemeClr val="bg1"/>
              </a:solidFill>
              <a:latin typeface="Agency FB" panose="020B0503020202020204" pitchFamily="34" charset="0"/>
              <a:ea typeface="+mn-ea"/>
              <a:cs typeface="+mn-ea"/>
              <a:sym typeface="+mn-lt"/>
            </a:endParaRPr>
          </a:p>
        </p:txBody>
      </p:sp>
      <p:sp>
        <p:nvSpPr>
          <p:cNvPr id="109" name="PA_圆角矩形 159"/>
          <p:cNvSpPr/>
          <p:nvPr>
            <p:custDataLst>
              <p:tags r:id="rId33"/>
            </p:custDataLst>
          </p:nvPr>
        </p:nvSpPr>
        <p:spPr>
          <a:xfrm>
            <a:off x="9720000" y="5040000"/>
            <a:ext cx="1840219" cy="413808"/>
          </a:xfrm>
          <a:prstGeom prst="roundRect">
            <a:avLst>
              <a:gd name="adj" fmla="val 50000"/>
            </a:avLst>
          </a:prstGeom>
          <a:solidFill>
            <a:schemeClr val="accent1">
              <a:lumMod val="75000"/>
            </a:schemeClr>
          </a:solidFill>
          <a:ln w="25400">
            <a:gradFill>
              <a:gsLst>
                <a:gs pos="0">
                  <a:schemeClr val="tx2">
                    <a:lumMod val="40000"/>
                    <a:lumOff val="60000"/>
                  </a:schemeClr>
                </a:gs>
                <a:gs pos="100000">
                  <a:schemeClr val="bg1"/>
                </a:gs>
              </a:gsLst>
              <a:lin ang="5400000" scaled="1"/>
            </a:gradFill>
          </a:ln>
          <a:effectLst>
            <a:innerShdw blurRad="127000" dist="635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prstClr val="white"/>
                </a:solidFill>
                <a:sym typeface="+mn-lt"/>
              </a:rPr>
              <a:t>Autumn 2020</a:t>
            </a:r>
            <a:endParaRPr lang="zh-CN" altLang="en-US" sz="2000" dirty="0">
              <a:solidFill>
                <a:prstClr val="white"/>
              </a:solidFill>
              <a:sym typeface="+mn-lt"/>
            </a:endParaRPr>
          </a:p>
        </p:txBody>
      </p:sp>
      <p:sp>
        <p:nvSpPr>
          <p:cNvPr id="110" name="PA_文本框 140"/>
          <p:cNvSpPr txBox="1"/>
          <p:nvPr>
            <p:custDataLst>
              <p:tags r:id="rId34"/>
            </p:custDataLst>
          </p:nvPr>
        </p:nvSpPr>
        <p:spPr>
          <a:xfrm>
            <a:off x="6597291" y="674662"/>
            <a:ext cx="5022664" cy="1323439"/>
          </a:xfrm>
          <a:prstGeom prst="rect">
            <a:avLst/>
          </a:prstGeom>
          <a:noFill/>
        </p:spPr>
        <p:txBody>
          <a:bodyPr wrap="square" rtlCol="0">
            <a:spAutoFit/>
          </a:bodyPr>
          <a:lstStyle/>
          <a:p>
            <a:pPr algn="r"/>
            <a:r>
              <a:rPr lang="zh-CN" altLang="en-US" sz="8000" b="1" dirty="0">
                <a:solidFill>
                  <a:schemeClr val="bg1"/>
                </a:solidFill>
                <a:latin typeface="华文新魏" panose="02010800040101010101" pitchFamily="2" charset="-122"/>
                <a:ea typeface="华文新魏" panose="02010800040101010101" pitchFamily="2" charset="-122"/>
                <a:cs typeface="+mn-ea"/>
                <a:sym typeface="+mn-lt"/>
              </a:rPr>
              <a:t>离散数学</a:t>
            </a:r>
          </a:p>
        </p:txBody>
      </p:sp>
    </p:spTree>
    <p:extLst>
      <p:ext uri="{BB962C8B-B14F-4D97-AF65-F5344CB8AC3E}">
        <p14:creationId xmlns:p14="http://schemas.microsoft.com/office/powerpoint/2010/main" val="3408083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160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250" fill="hold"/>
                                        <p:tgtEl>
                                          <p:spTgt spid="8"/>
                                        </p:tgtEl>
                                        <p:attrNameLst>
                                          <p:attrName>ppt_x</p:attrName>
                                        </p:attrNameLst>
                                      </p:cBhvr>
                                      <p:tavLst>
                                        <p:tav tm="0">
                                          <p:val>
                                            <p:strVal val="#ppt_x"/>
                                          </p:val>
                                        </p:tav>
                                        <p:tav tm="100000">
                                          <p:val>
                                            <p:strVal val="#ppt_x"/>
                                          </p:val>
                                        </p:tav>
                                      </p:tavLst>
                                    </p:anim>
                                    <p:anim calcmode="lin" valueType="num">
                                      <p:cBhvr additive="base">
                                        <p:cTn id="8" dur="125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decel="100000" fill="hold" nodeType="withEffect">
                                  <p:stCondLst>
                                    <p:cond delay="50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1250" fill="hold"/>
                                        <p:tgtEl>
                                          <p:spTgt spid="9"/>
                                        </p:tgtEl>
                                        <p:attrNameLst>
                                          <p:attrName>ppt_x</p:attrName>
                                        </p:attrNameLst>
                                      </p:cBhvr>
                                      <p:tavLst>
                                        <p:tav tm="0">
                                          <p:val>
                                            <p:strVal val="#ppt_x"/>
                                          </p:val>
                                        </p:tav>
                                        <p:tav tm="100000">
                                          <p:val>
                                            <p:strVal val="#ppt_x"/>
                                          </p:val>
                                        </p:tav>
                                      </p:tavLst>
                                    </p:anim>
                                    <p:anim calcmode="lin" valueType="num">
                                      <p:cBhvr additive="base">
                                        <p:cTn id="12" dur="1250" fill="hold"/>
                                        <p:tgtEl>
                                          <p:spTgt spid="9"/>
                                        </p:tgtEl>
                                        <p:attrNameLst>
                                          <p:attrName>ppt_y</p:attrName>
                                        </p:attrNameLst>
                                      </p:cBhvr>
                                      <p:tavLst>
                                        <p:tav tm="0">
                                          <p:val>
                                            <p:strVal val="1+#ppt_h/2"/>
                                          </p:val>
                                        </p:tav>
                                        <p:tav tm="100000">
                                          <p:val>
                                            <p:strVal val="#ppt_y"/>
                                          </p:val>
                                        </p:tav>
                                      </p:tavLst>
                                    </p:anim>
                                  </p:childTnLst>
                                </p:cTn>
                              </p:par>
                              <p:par>
                                <p:cTn id="13" presetID="2" presetClass="entr" presetSubtype="4" decel="100000" fill="hold" nodeType="withEffect">
                                  <p:stCondLst>
                                    <p:cond delay="150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1250" fill="hold"/>
                                        <p:tgtEl>
                                          <p:spTgt spid="10"/>
                                        </p:tgtEl>
                                        <p:attrNameLst>
                                          <p:attrName>ppt_x</p:attrName>
                                        </p:attrNameLst>
                                      </p:cBhvr>
                                      <p:tavLst>
                                        <p:tav tm="0">
                                          <p:val>
                                            <p:strVal val="#ppt_x"/>
                                          </p:val>
                                        </p:tav>
                                        <p:tav tm="100000">
                                          <p:val>
                                            <p:strVal val="#ppt_x"/>
                                          </p:val>
                                        </p:tav>
                                      </p:tavLst>
                                    </p:anim>
                                    <p:anim calcmode="lin" valueType="num">
                                      <p:cBhvr additive="base">
                                        <p:cTn id="16" dur="1250" fill="hold"/>
                                        <p:tgtEl>
                                          <p:spTgt spid="10"/>
                                        </p:tgtEl>
                                        <p:attrNameLst>
                                          <p:attrName>ppt_y</p:attrName>
                                        </p:attrNameLst>
                                      </p:cBhvr>
                                      <p:tavLst>
                                        <p:tav tm="0">
                                          <p:val>
                                            <p:strVal val="1+#ppt_h/2"/>
                                          </p:val>
                                        </p:tav>
                                        <p:tav tm="100000">
                                          <p:val>
                                            <p:strVal val="#ppt_y"/>
                                          </p:val>
                                        </p:tav>
                                      </p:tavLst>
                                    </p:anim>
                                  </p:childTnLst>
                                </p:cTn>
                              </p:par>
                              <p:par>
                                <p:cTn id="17" presetID="2" presetClass="entr" presetSubtype="4" decel="100000" fill="hold" nodeType="withEffect">
                                  <p:stCondLst>
                                    <p:cond delay="80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1250" fill="hold"/>
                                        <p:tgtEl>
                                          <p:spTgt spid="11"/>
                                        </p:tgtEl>
                                        <p:attrNameLst>
                                          <p:attrName>ppt_x</p:attrName>
                                        </p:attrNameLst>
                                      </p:cBhvr>
                                      <p:tavLst>
                                        <p:tav tm="0">
                                          <p:val>
                                            <p:strVal val="#ppt_x"/>
                                          </p:val>
                                        </p:tav>
                                        <p:tav tm="100000">
                                          <p:val>
                                            <p:strVal val="#ppt_x"/>
                                          </p:val>
                                        </p:tav>
                                      </p:tavLst>
                                    </p:anim>
                                    <p:anim calcmode="lin" valueType="num">
                                      <p:cBhvr additive="base">
                                        <p:cTn id="20" dur="1250" fill="hold"/>
                                        <p:tgtEl>
                                          <p:spTgt spid="11"/>
                                        </p:tgtEl>
                                        <p:attrNameLst>
                                          <p:attrName>ppt_y</p:attrName>
                                        </p:attrNameLst>
                                      </p:cBhvr>
                                      <p:tavLst>
                                        <p:tav tm="0">
                                          <p:val>
                                            <p:strVal val="1+#ppt_h/2"/>
                                          </p:val>
                                        </p:tav>
                                        <p:tav tm="100000">
                                          <p:val>
                                            <p:strVal val="#ppt_y"/>
                                          </p:val>
                                        </p:tav>
                                      </p:tavLst>
                                    </p:anim>
                                  </p:childTnLst>
                                </p:cTn>
                              </p:par>
                              <p:par>
                                <p:cTn id="21" presetID="2" presetClass="entr" presetSubtype="4" decel="100000" fill="hold" nodeType="withEffect">
                                  <p:stCondLst>
                                    <p:cond delay="1600"/>
                                  </p:stCondLst>
                                  <p:childTnLst>
                                    <p:set>
                                      <p:cBhvr>
                                        <p:cTn id="22" dur="1" fill="hold">
                                          <p:stCondLst>
                                            <p:cond delay="0"/>
                                          </p:stCondLst>
                                        </p:cTn>
                                        <p:tgtEl>
                                          <p:spTgt spid="12"/>
                                        </p:tgtEl>
                                        <p:attrNameLst>
                                          <p:attrName>style.visibility</p:attrName>
                                        </p:attrNameLst>
                                      </p:cBhvr>
                                      <p:to>
                                        <p:strVal val="visible"/>
                                      </p:to>
                                    </p:set>
                                    <p:anim calcmode="lin" valueType="num">
                                      <p:cBhvr additive="base">
                                        <p:cTn id="23" dur="1250" fill="hold"/>
                                        <p:tgtEl>
                                          <p:spTgt spid="12"/>
                                        </p:tgtEl>
                                        <p:attrNameLst>
                                          <p:attrName>ppt_x</p:attrName>
                                        </p:attrNameLst>
                                      </p:cBhvr>
                                      <p:tavLst>
                                        <p:tav tm="0">
                                          <p:val>
                                            <p:strVal val="#ppt_x"/>
                                          </p:val>
                                        </p:tav>
                                        <p:tav tm="100000">
                                          <p:val>
                                            <p:strVal val="#ppt_x"/>
                                          </p:val>
                                        </p:tav>
                                      </p:tavLst>
                                    </p:anim>
                                    <p:anim calcmode="lin" valueType="num">
                                      <p:cBhvr additive="base">
                                        <p:cTn id="24" dur="1250" fill="hold"/>
                                        <p:tgtEl>
                                          <p:spTgt spid="12"/>
                                        </p:tgtEl>
                                        <p:attrNameLst>
                                          <p:attrName>ppt_y</p:attrName>
                                        </p:attrNameLst>
                                      </p:cBhvr>
                                      <p:tavLst>
                                        <p:tav tm="0">
                                          <p:val>
                                            <p:strVal val="1+#ppt_h/2"/>
                                          </p:val>
                                        </p:tav>
                                        <p:tav tm="100000">
                                          <p:val>
                                            <p:strVal val="#ppt_y"/>
                                          </p:val>
                                        </p:tav>
                                      </p:tavLst>
                                    </p:anim>
                                  </p:childTnLst>
                                </p:cTn>
                              </p:par>
                              <p:par>
                                <p:cTn id="25" presetID="2" presetClass="entr" presetSubtype="4" decel="100000" fill="hold" nodeType="withEffect">
                                  <p:stCondLst>
                                    <p:cond delay="1000"/>
                                  </p:stCondLst>
                                  <p:childTnLst>
                                    <p:set>
                                      <p:cBhvr>
                                        <p:cTn id="26" dur="1" fill="hold">
                                          <p:stCondLst>
                                            <p:cond delay="0"/>
                                          </p:stCondLst>
                                        </p:cTn>
                                        <p:tgtEl>
                                          <p:spTgt spid="33"/>
                                        </p:tgtEl>
                                        <p:attrNameLst>
                                          <p:attrName>style.visibility</p:attrName>
                                        </p:attrNameLst>
                                      </p:cBhvr>
                                      <p:to>
                                        <p:strVal val="visible"/>
                                      </p:to>
                                    </p:set>
                                    <p:anim calcmode="lin" valueType="num">
                                      <p:cBhvr additive="base">
                                        <p:cTn id="27" dur="1250" fill="hold"/>
                                        <p:tgtEl>
                                          <p:spTgt spid="33"/>
                                        </p:tgtEl>
                                        <p:attrNameLst>
                                          <p:attrName>ppt_x</p:attrName>
                                        </p:attrNameLst>
                                      </p:cBhvr>
                                      <p:tavLst>
                                        <p:tav tm="0">
                                          <p:val>
                                            <p:strVal val="#ppt_x"/>
                                          </p:val>
                                        </p:tav>
                                        <p:tav tm="100000">
                                          <p:val>
                                            <p:strVal val="#ppt_x"/>
                                          </p:val>
                                        </p:tav>
                                      </p:tavLst>
                                    </p:anim>
                                    <p:anim calcmode="lin" valueType="num">
                                      <p:cBhvr additive="base">
                                        <p:cTn id="28" dur="1250" fill="hold"/>
                                        <p:tgtEl>
                                          <p:spTgt spid="33"/>
                                        </p:tgtEl>
                                        <p:attrNameLst>
                                          <p:attrName>ppt_y</p:attrName>
                                        </p:attrNameLst>
                                      </p:cBhvr>
                                      <p:tavLst>
                                        <p:tav tm="0">
                                          <p:val>
                                            <p:strVal val="1+#ppt_h/2"/>
                                          </p:val>
                                        </p:tav>
                                        <p:tav tm="100000">
                                          <p:val>
                                            <p:strVal val="#ppt_y"/>
                                          </p:val>
                                        </p:tav>
                                      </p:tavLst>
                                    </p:anim>
                                  </p:childTnLst>
                                </p:cTn>
                              </p:par>
                              <p:par>
                                <p:cTn id="29" presetID="2" presetClass="entr" presetSubtype="4" decel="100000" fill="hold" nodeType="withEffect">
                                  <p:stCondLst>
                                    <p:cond delay="1200"/>
                                  </p:stCondLst>
                                  <p:childTnLst>
                                    <p:set>
                                      <p:cBhvr>
                                        <p:cTn id="30" dur="1" fill="hold">
                                          <p:stCondLst>
                                            <p:cond delay="0"/>
                                          </p:stCondLst>
                                        </p:cTn>
                                        <p:tgtEl>
                                          <p:spTgt spid="39"/>
                                        </p:tgtEl>
                                        <p:attrNameLst>
                                          <p:attrName>style.visibility</p:attrName>
                                        </p:attrNameLst>
                                      </p:cBhvr>
                                      <p:to>
                                        <p:strVal val="visible"/>
                                      </p:to>
                                    </p:set>
                                    <p:anim calcmode="lin" valueType="num">
                                      <p:cBhvr additive="base">
                                        <p:cTn id="31" dur="1250" fill="hold"/>
                                        <p:tgtEl>
                                          <p:spTgt spid="39"/>
                                        </p:tgtEl>
                                        <p:attrNameLst>
                                          <p:attrName>ppt_x</p:attrName>
                                        </p:attrNameLst>
                                      </p:cBhvr>
                                      <p:tavLst>
                                        <p:tav tm="0">
                                          <p:val>
                                            <p:strVal val="#ppt_x"/>
                                          </p:val>
                                        </p:tav>
                                        <p:tav tm="100000">
                                          <p:val>
                                            <p:strVal val="#ppt_x"/>
                                          </p:val>
                                        </p:tav>
                                      </p:tavLst>
                                    </p:anim>
                                    <p:anim calcmode="lin" valueType="num">
                                      <p:cBhvr additive="base">
                                        <p:cTn id="32" dur="1250" fill="hold"/>
                                        <p:tgtEl>
                                          <p:spTgt spid="39"/>
                                        </p:tgtEl>
                                        <p:attrNameLst>
                                          <p:attrName>ppt_y</p:attrName>
                                        </p:attrNameLst>
                                      </p:cBhvr>
                                      <p:tavLst>
                                        <p:tav tm="0">
                                          <p:val>
                                            <p:strVal val="1+#ppt_h/2"/>
                                          </p:val>
                                        </p:tav>
                                        <p:tav tm="100000">
                                          <p:val>
                                            <p:strVal val="#ppt_y"/>
                                          </p:val>
                                        </p:tav>
                                      </p:tavLst>
                                    </p:anim>
                                  </p:childTnLst>
                                </p:cTn>
                              </p:par>
                              <p:par>
                                <p:cTn id="33" presetID="2" presetClass="entr" presetSubtype="4" decel="100000" fill="hold" nodeType="withEffect">
                                  <p:stCondLst>
                                    <p:cond delay="2400"/>
                                  </p:stCondLst>
                                  <p:childTnLst>
                                    <p:set>
                                      <p:cBhvr>
                                        <p:cTn id="34" dur="1" fill="hold">
                                          <p:stCondLst>
                                            <p:cond delay="0"/>
                                          </p:stCondLst>
                                        </p:cTn>
                                        <p:tgtEl>
                                          <p:spTgt spid="75"/>
                                        </p:tgtEl>
                                        <p:attrNameLst>
                                          <p:attrName>style.visibility</p:attrName>
                                        </p:attrNameLst>
                                      </p:cBhvr>
                                      <p:to>
                                        <p:strVal val="visible"/>
                                      </p:to>
                                    </p:set>
                                    <p:anim calcmode="lin" valueType="num">
                                      <p:cBhvr additive="base">
                                        <p:cTn id="35" dur="1250" fill="hold"/>
                                        <p:tgtEl>
                                          <p:spTgt spid="75"/>
                                        </p:tgtEl>
                                        <p:attrNameLst>
                                          <p:attrName>ppt_x</p:attrName>
                                        </p:attrNameLst>
                                      </p:cBhvr>
                                      <p:tavLst>
                                        <p:tav tm="0">
                                          <p:val>
                                            <p:strVal val="#ppt_x"/>
                                          </p:val>
                                        </p:tav>
                                        <p:tav tm="100000">
                                          <p:val>
                                            <p:strVal val="#ppt_x"/>
                                          </p:val>
                                        </p:tav>
                                      </p:tavLst>
                                    </p:anim>
                                    <p:anim calcmode="lin" valueType="num">
                                      <p:cBhvr additive="base">
                                        <p:cTn id="36" dur="1250" fill="hold"/>
                                        <p:tgtEl>
                                          <p:spTgt spid="75"/>
                                        </p:tgtEl>
                                        <p:attrNameLst>
                                          <p:attrName>ppt_y</p:attrName>
                                        </p:attrNameLst>
                                      </p:cBhvr>
                                      <p:tavLst>
                                        <p:tav tm="0">
                                          <p:val>
                                            <p:strVal val="1+#ppt_h/2"/>
                                          </p:val>
                                        </p:tav>
                                        <p:tav tm="100000">
                                          <p:val>
                                            <p:strVal val="#ppt_y"/>
                                          </p:val>
                                        </p:tav>
                                      </p:tavLst>
                                    </p:anim>
                                  </p:childTnLst>
                                </p:cTn>
                              </p:par>
                              <p:par>
                                <p:cTn id="37" presetID="2" presetClass="entr" presetSubtype="4" decel="100000" fill="hold" nodeType="withEffect">
                                  <p:stCondLst>
                                    <p:cond delay="2100"/>
                                  </p:stCondLst>
                                  <p:childTnLst>
                                    <p:set>
                                      <p:cBhvr>
                                        <p:cTn id="38" dur="1" fill="hold">
                                          <p:stCondLst>
                                            <p:cond delay="0"/>
                                          </p:stCondLst>
                                        </p:cTn>
                                        <p:tgtEl>
                                          <p:spTgt spid="96"/>
                                        </p:tgtEl>
                                        <p:attrNameLst>
                                          <p:attrName>style.visibility</p:attrName>
                                        </p:attrNameLst>
                                      </p:cBhvr>
                                      <p:to>
                                        <p:strVal val="visible"/>
                                      </p:to>
                                    </p:set>
                                    <p:anim calcmode="lin" valueType="num">
                                      <p:cBhvr additive="base">
                                        <p:cTn id="39" dur="1250" fill="hold"/>
                                        <p:tgtEl>
                                          <p:spTgt spid="96"/>
                                        </p:tgtEl>
                                        <p:attrNameLst>
                                          <p:attrName>ppt_x</p:attrName>
                                        </p:attrNameLst>
                                      </p:cBhvr>
                                      <p:tavLst>
                                        <p:tav tm="0">
                                          <p:val>
                                            <p:strVal val="#ppt_x"/>
                                          </p:val>
                                        </p:tav>
                                        <p:tav tm="100000">
                                          <p:val>
                                            <p:strVal val="#ppt_x"/>
                                          </p:val>
                                        </p:tav>
                                      </p:tavLst>
                                    </p:anim>
                                    <p:anim calcmode="lin" valueType="num">
                                      <p:cBhvr additive="base">
                                        <p:cTn id="40" dur="1250" fill="hold"/>
                                        <p:tgtEl>
                                          <p:spTgt spid="96"/>
                                        </p:tgtEl>
                                        <p:attrNameLst>
                                          <p:attrName>ppt_y</p:attrName>
                                        </p:attrNameLst>
                                      </p:cBhvr>
                                      <p:tavLst>
                                        <p:tav tm="0">
                                          <p:val>
                                            <p:strVal val="1+#ppt_h/2"/>
                                          </p:val>
                                        </p:tav>
                                        <p:tav tm="100000">
                                          <p:val>
                                            <p:strVal val="#ppt_y"/>
                                          </p:val>
                                        </p:tav>
                                      </p:tavLst>
                                    </p:anim>
                                  </p:childTnLst>
                                </p:cTn>
                              </p:par>
                              <p:par>
                                <p:cTn id="41" presetID="2" presetClass="entr" presetSubtype="4" decel="100000" fill="hold" nodeType="withEffect">
                                  <p:stCondLst>
                                    <p:cond delay="2000"/>
                                  </p:stCondLst>
                                  <p:childTnLst>
                                    <p:set>
                                      <p:cBhvr>
                                        <p:cTn id="42" dur="1" fill="hold">
                                          <p:stCondLst>
                                            <p:cond delay="0"/>
                                          </p:stCondLst>
                                        </p:cTn>
                                        <p:tgtEl>
                                          <p:spTgt spid="97"/>
                                        </p:tgtEl>
                                        <p:attrNameLst>
                                          <p:attrName>style.visibility</p:attrName>
                                        </p:attrNameLst>
                                      </p:cBhvr>
                                      <p:to>
                                        <p:strVal val="visible"/>
                                      </p:to>
                                    </p:set>
                                    <p:anim calcmode="lin" valueType="num">
                                      <p:cBhvr additive="base">
                                        <p:cTn id="43" dur="1250" fill="hold"/>
                                        <p:tgtEl>
                                          <p:spTgt spid="97"/>
                                        </p:tgtEl>
                                        <p:attrNameLst>
                                          <p:attrName>ppt_x</p:attrName>
                                        </p:attrNameLst>
                                      </p:cBhvr>
                                      <p:tavLst>
                                        <p:tav tm="0">
                                          <p:val>
                                            <p:strVal val="#ppt_x"/>
                                          </p:val>
                                        </p:tav>
                                        <p:tav tm="100000">
                                          <p:val>
                                            <p:strVal val="#ppt_x"/>
                                          </p:val>
                                        </p:tav>
                                      </p:tavLst>
                                    </p:anim>
                                    <p:anim calcmode="lin" valueType="num">
                                      <p:cBhvr additive="base">
                                        <p:cTn id="44" dur="1250" fill="hold"/>
                                        <p:tgtEl>
                                          <p:spTgt spid="97"/>
                                        </p:tgtEl>
                                        <p:attrNameLst>
                                          <p:attrName>ppt_y</p:attrName>
                                        </p:attrNameLst>
                                      </p:cBhvr>
                                      <p:tavLst>
                                        <p:tav tm="0">
                                          <p:val>
                                            <p:strVal val="1+#ppt_h/2"/>
                                          </p:val>
                                        </p:tav>
                                        <p:tav tm="100000">
                                          <p:val>
                                            <p:strVal val="#ppt_y"/>
                                          </p:val>
                                        </p:tav>
                                      </p:tavLst>
                                    </p:anim>
                                  </p:childTnLst>
                                </p:cTn>
                              </p:par>
                              <p:par>
                                <p:cTn id="45" presetID="2" presetClass="entr" presetSubtype="4" decel="100000" fill="hold" nodeType="withEffect">
                                  <p:stCondLst>
                                    <p:cond delay="1700"/>
                                  </p:stCondLst>
                                  <p:childTnLst>
                                    <p:set>
                                      <p:cBhvr>
                                        <p:cTn id="46" dur="1" fill="hold">
                                          <p:stCondLst>
                                            <p:cond delay="0"/>
                                          </p:stCondLst>
                                        </p:cTn>
                                        <p:tgtEl>
                                          <p:spTgt spid="98"/>
                                        </p:tgtEl>
                                        <p:attrNameLst>
                                          <p:attrName>style.visibility</p:attrName>
                                        </p:attrNameLst>
                                      </p:cBhvr>
                                      <p:to>
                                        <p:strVal val="visible"/>
                                      </p:to>
                                    </p:set>
                                    <p:anim calcmode="lin" valueType="num">
                                      <p:cBhvr additive="base">
                                        <p:cTn id="47" dur="1250" fill="hold"/>
                                        <p:tgtEl>
                                          <p:spTgt spid="98"/>
                                        </p:tgtEl>
                                        <p:attrNameLst>
                                          <p:attrName>ppt_x</p:attrName>
                                        </p:attrNameLst>
                                      </p:cBhvr>
                                      <p:tavLst>
                                        <p:tav tm="0">
                                          <p:val>
                                            <p:strVal val="#ppt_x"/>
                                          </p:val>
                                        </p:tav>
                                        <p:tav tm="100000">
                                          <p:val>
                                            <p:strVal val="#ppt_x"/>
                                          </p:val>
                                        </p:tav>
                                      </p:tavLst>
                                    </p:anim>
                                    <p:anim calcmode="lin" valueType="num">
                                      <p:cBhvr additive="base">
                                        <p:cTn id="48" dur="1250" fill="hold"/>
                                        <p:tgtEl>
                                          <p:spTgt spid="98"/>
                                        </p:tgtEl>
                                        <p:attrNameLst>
                                          <p:attrName>ppt_y</p:attrName>
                                        </p:attrNameLst>
                                      </p:cBhvr>
                                      <p:tavLst>
                                        <p:tav tm="0">
                                          <p:val>
                                            <p:strVal val="1+#ppt_h/2"/>
                                          </p:val>
                                        </p:tav>
                                        <p:tav tm="100000">
                                          <p:val>
                                            <p:strVal val="#ppt_y"/>
                                          </p:val>
                                        </p:tav>
                                      </p:tavLst>
                                    </p:anim>
                                  </p:childTnLst>
                                </p:cTn>
                              </p:par>
                              <p:par>
                                <p:cTn id="49" presetID="2" presetClass="entr" presetSubtype="4" decel="100000" fill="hold" nodeType="withEffect">
                                  <p:stCondLst>
                                    <p:cond delay="2300"/>
                                  </p:stCondLst>
                                  <p:childTnLst>
                                    <p:set>
                                      <p:cBhvr>
                                        <p:cTn id="50" dur="1" fill="hold">
                                          <p:stCondLst>
                                            <p:cond delay="0"/>
                                          </p:stCondLst>
                                        </p:cTn>
                                        <p:tgtEl>
                                          <p:spTgt spid="99"/>
                                        </p:tgtEl>
                                        <p:attrNameLst>
                                          <p:attrName>style.visibility</p:attrName>
                                        </p:attrNameLst>
                                      </p:cBhvr>
                                      <p:to>
                                        <p:strVal val="visible"/>
                                      </p:to>
                                    </p:set>
                                    <p:anim calcmode="lin" valueType="num">
                                      <p:cBhvr additive="base">
                                        <p:cTn id="51" dur="1250" fill="hold"/>
                                        <p:tgtEl>
                                          <p:spTgt spid="99"/>
                                        </p:tgtEl>
                                        <p:attrNameLst>
                                          <p:attrName>ppt_x</p:attrName>
                                        </p:attrNameLst>
                                      </p:cBhvr>
                                      <p:tavLst>
                                        <p:tav tm="0">
                                          <p:val>
                                            <p:strVal val="#ppt_x"/>
                                          </p:val>
                                        </p:tav>
                                        <p:tav tm="100000">
                                          <p:val>
                                            <p:strVal val="#ppt_x"/>
                                          </p:val>
                                        </p:tav>
                                      </p:tavLst>
                                    </p:anim>
                                    <p:anim calcmode="lin" valueType="num">
                                      <p:cBhvr additive="base">
                                        <p:cTn id="52" dur="1250" fill="hold"/>
                                        <p:tgtEl>
                                          <p:spTgt spid="99"/>
                                        </p:tgtEl>
                                        <p:attrNameLst>
                                          <p:attrName>ppt_y</p:attrName>
                                        </p:attrNameLst>
                                      </p:cBhvr>
                                      <p:tavLst>
                                        <p:tav tm="0">
                                          <p:val>
                                            <p:strVal val="1+#ppt_h/2"/>
                                          </p:val>
                                        </p:tav>
                                        <p:tav tm="100000">
                                          <p:val>
                                            <p:strVal val="#ppt_y"/>
                                          </p:val>
                                        </p:tav>
                                      </p:tavLst>
                                    </p:anim>
                                  </p:childTnLst>
                                </p:cTn>
                              </p:par>
                              <p:par>
                                <p:cTn id="53" presetID="2" presetClass="entr" presetSubtype="4" decel="100000" fill="hold" nodeType="withEffect">
                                  <p:stCondLst>
                                    <p:cond delay="900"/>
                                  </p:stCondLst>
                                  <p:childTnLst>
                                    <p:set>
                                      <p:cBhvr>
                                        <p:cTn id="54" dur="1" fill="hold">
                                          <p:stCondLst>
                                            <p:cond delay="0"/>
                                          </p:stCondLst>
                                        </p:cTn>
                                        <p:tgtEl>
                                          <p:spTgt spid="100"/>
                                        </p:tgtEl>
                                        <p:attrNameLst>
                                          <p:attrName>style.visibility</p:attrName>
                                        </p:attrNameLst>
                                      </p:cBhvr>
                                      <p:to>
                                        <p:strVal val="visible"/>
                                      </p:to>
                                    </p:set>
                                    <p:anim calcmode="lin" valueType="num">
                                      <p:cBhvr additive="base">
                                        <p:cTn id="55" dur="1250" fill="hold"/>
                                        <p:tgtEl>
                                          <p:spTgt spid="100"/>
                                        </p:tgtEl>
                                        <p:attrNameLst>
                                          <p:attrName>ppt_x</p:attrName>
                                        </p:attrNameLst>
                                      </p:cBhvr>
                                      <p:tavLst>
                                        <p:tav tm="0">
                                          <p:val>
                                            <p:strVal val="#ppt_x"/>
                                          </p:val>
                                        </p:tav>
                                        <p:tav tm="100000">
                                          <p:val>
                                            <p:strVal val="#ppt_x"/>
                                          </p:val>
                                        </p:tav>
                                      </p:tavLst>
                                    </p:anim>
                                    <p:anim calcmode="lin" valueType="num">
                                      <p:cBhvr additive="base">
                                        <p:cTn id="56" dur="1250" fill="hold"/>
                                        <p:tgtEl>
                                          <p:spTgt spid="100"/>
                                        </p:tgtEl>
                                        <p:attrNameLst>
                                          <p:attrName>ppt_y</p:attrName>
                                        </p:attrNameLst>
                                      </p:cBhvr>
                                      <p:tavLst>
                                        <p:tav tm="0">
                                          <p:val>
                                            <p:strVal val="1+#ppt_h/2"/>
                                          </p:val>
                                        </p:tav>
                                        <p:tav tm="100000">
                                          <p:val>
                                            <p:strVal val="#ppt_y"/>
                                          </p:val>
                                        </p:tav>
                                      </p:tavLst>
                                    </p:anim>
                                  </p:childTnLst>
                                </p:cTn>
                              </p:par>
                              <p:par>
                                <p:cTn id="57" presetID="2" presetClass="entr" presetSubtype="4" decel="100000" fill="hold" nodeType="withEffect">
                                  <p:stCondLst>
                                    <p:cond delay="1400"/>
                                  </p:stCondLst>
                                  <p:childTnLst>
                                    <p:set>
                                      <p:cBhvr>
                                        <p:cTn id="58" dur="1" fill="hold">
                                          <p:stCondLst>
                                            <p:cond delay="0"/>
                                          </p:stCondLst>
                                        </p:cTn>
                                        <p:tgtEl>
                                          <p:spTgt spid="101"/>
                                        </p:tgtEl>
                                        <p:attrNameLst>
                                          <p:attrName>style.visibility</p:attrName>
                                        </p:attrNameLst>
                                      </p:cBhvr>
                                      <p:to>
                                        <p:strVal val="visible"/>
                                      </p:to>
                                    </p:set>
                                    <p:anim calcmode="lin" valueType="num">
                                      <p:cBhvr additive="base">
                                        <p:cTn id="59" dur="1250" fill="hold"/>
                                        <p:tgtEl>
                                          <p:spTgt spid="101"/>
                                        </p:tgtEl>
                                        <p:attrNameLst>
                                          <p:attrName>ppt_x</p:attrName>
                                        </p:attrNameLst>
                                      </p:cBhvr>
                                      <p:tavLst>
                                        <p:tav tm="0">
                                          <p:val>
                                            <p:strVal val="#ppt_x"/>
                                          </p:val>
                                        </p:tav>
                                        <p:tav tm="100000">
                                          <p:val>
                                            <p:strVal val="#ppt_x"/>
                                          </p:val>
                                        </p:tav>
                                      </p:tavLst>
                                    </p:anim>
                                    <p:anim calcmode="lin" valueType="num">
                                      <p:cBhvr additive="base">
                                        <p:cTn id="60" dur="1250" fill="hold"/>
                                        <p:tgtEl>
                                          <p:spTgt spid="101"/>
                                        </p:tgtEl>
                                        <p:attrNameLst>
                                          <p:attrName>ppt_y</p:attrName>
                                        </p:attrNameLst>
                                      </p:cBhvr>
                                      <p:tavLst>
                                        <p:tav tm="0">
                                          <p:val>
                                            <p:strVal val="1+#ppt_h/2"/>
                                          </p:val>
                                        </p:tav>
                                        <p:tav tm="100000">
                                          <p:val>
                                            <p:strVal val="#ppt_y"/>
                                          </p:val>
                                        </p:tav>
                                      </p:tavLst>
                                    </p:anim>
                                  </p:childTnLst>
                                </p:cTn>
                              </p:par>
                              <p:par>
                                <p:cTn id="61" presetID="2" presetClass="entr" presetSubtype="4" decel="100000" fill="hold" nodeType="withEffect">
                                  <p:stCondLst>
                                    <p:cond delay="1100"/>
                                  </p:stCondLst>
                                  <p:childTnLst>
                                    <p:set>
                                      <p:cBhvr>
                                        <p:cTn id="62" dur="1" fill="hold">
                                          <p:stCondLst>
                                            <p:cond delay="0"/>
                                          </p:stCondLst>
                                        </p:cTn>
                                        <p:tgtEl>
                                          <p:spTgt spid="102"/>
                                        </p:tgtEl>
                                        <p:attrNameLst>
                                          <p:attrName>style.visibility</p:attrName>
                                        </p:attrNameLst>
                                      </p:cBhvr>
                                      <p:to>
                                        <p:strVal val="visible"/>
                                      </p:to>
                                    </p:set>
                                    <p:anim calcmode="lin" valueType="num">
                                      <p:cBhvr additive="base">
                                        <p:cTn id="63" dur="1250" fill="hold"/>
                                        <p:tgtEl>
                                          <p:spTgt spid="102"/>
                                        </p:tgtEl>
                                        <p:attrNameLst>
                                          <p:attrName>ppt_x</p:attrName>
                                        </p:attrNameLst>
                                      </p:cBhvr>
                                      <p:tavLst>
                                        <p:tav tm="0">
                                          <p:val>
                                            <p:strVal val="#ppt_x"/>
                                          </p:val>
                                        </p:tav>
                                        <p:tav tm="100000">
                                          <p:val>
                                            <p:strVal val="#ppt_x"/>
                                          </p:val>
                                        </p:tav>
                                      </p:tavLst>
                                    </p:anim>
                                    <p:anim calcmode="lin" valueType="num">
                                      <p:cBhvr additive="base">
                                        <p:cTn id="64" dur="1250" fill="hold"/>
                                        <p:tgtEl>
                                          <p:spTgt spid="102"/>
                                        </p:tgtEl>
                                        <p:attrNameLst>
                                          <p:attrName>ppt_y</p:attrName>
                                        </p:attrNameLst>
                                      </p:cBhvr>
                                      <p:tavLst>
                                        <p:tav tm="0">
                                          <p:val>
                                            <p:strVal val="1+#ppt_h/2"/>
                                          </p:val>
                                        </p:tav>
                                        <p:tav tm="100000">
                                          <p:val>
                                            <p:strVal val="#ppt_y"/>
                                          </p:val>
                                        </p:tav>
                                      </p:tavLst>
                                    </p:anim>
                                  </p:childTnLst>
                                </p:cTn>
                              </p:par>
                              <p:par>
                                <p:cTn id="65" presetID="2" presetClass="entr" presetSubtype="4" decel="100000" fill="hold" nodeType="withEffect">
                                  <p:stCondLst>
                                    <p:cond delay="700"/>
                                  </p:stCondLst>
                                  <p:childTnLst>
                                    <p:set>
                                      <p:cBhvr>
                                        <p:cTn id="66" dur="1" fill="hold">
                                          <p:stCondLst>
                                            <p:cond delay="0"/>
                                          </p:stCondLst>
                                        </p:cTn>
                                        <p:tgtEl>
                                          <p:spTgt spid="127"/>
                                        </p:tgtEl>
                                        <p:attrNameLst>
                                          <p:attrName>style.visibility</p:attrName>
                                        </p:attrNameLst>
                                      </p:cBhvr>
                                      <p:to>
                                        <p:strVal val="visible"/>
                                      </p:to>
                                    </p:set>
                                    <p:anim calcmode="lin" valueType="num">
                                      <p:cBhvr additive="base">
                                        <p:cTn id="67" dur="1250" fill="hold"/>
                                        <p:tgtEl>
                                          <p:spTgt spid="127"/>
                                        </p:tgtEl>
                                        <p:attrNameLst>
                                          <p:attrName>ppt_x</p:attrName>
                                        </p:attrNameLst>
                                      </p:cBhvr>
                                      <p:tavLst>
                                        <p:tav tm="0">
                                          <p:val>
                                            <p:strVal val="#ppt_x"/>
                                          </p:val>
                                        </p:tav>
                                        <p:tav tm="100000">
                                          <p:val>
                                            <p:strVal val="#ppt_x"/>
                                          </p:val>
                                        </p:tav>
                                      </p:tavLst>
                                    </p:anim>
                                    <p:anim calcmode="lin" valueType="num">
                                      <p:cBhvr additive="base">
                                        <p:cTn id="68" dur="1250" fill="hold"/>
                                        <p:tgtEl>
                                          <p:spTgt spid="127"/>
                                        </p:tgtEl>
                                        <p:attrNameLst>
                                          <p:attrName>ppt_y</p:attrName>
                                        </p:attrNameLst>
                                      </p:cBhvr>
                                      <p:tavLst>
                                        <p:tav tm="0">
                                          <p:val>
                                            <p:strVal val="1+#ppt_h/2"/>
                                          </p:val>
                                        </p:tav>
                                        <p:tav tm="100000">
                                          <p:val>
                                            <p:strVal val="#ppt_y"/>
                                          </p:val>
                                        </p:tav>
                                      </p:tavLst>
                                    </p:anim>
                                  </p:childTnLst>
                                </p:cTn>
                              </p:par>
                              <p:par>
                                <p:cTn id="69" presetID="2" presetClass="entr" presetSubtype="4" decel="100000" fill="hold" nodeType="withEffect">
                                  <p:stCondLst>
                                    <p:cond delay="400"/>
                                  </p:stCondLst>
                                  <p:childTnLst>
                                    <p:set>
                                      <p:cBhvr>
                                        <p:cTn id="70" dur="1" fill="hold">
                                          <p:stCondLst>
                                            <p:cond delay="0"/>
                                          </p:stCondLst>
                                        </p:cTn>
                                        <p:tgtEl>
                                          <p:spTgt spid="128"/>
                                        </p:tgtEl>
                                        <p:attrNameLst>
                                          <p:attrName>style.visibility</p:attrName>
                                        </p:attrNameLst>
                                      </p:cBhvr>
                                      <p:to>
                                        <p:strVal val="visible"/>
                                      </p:to>
                                    </p:set>
                                    <p:anim calcmode="lin" valueType="num">
                                      <p:cBhvr additive="base">
                                        <p:cTn id="71" dur="1250" fill="hold"/>
                                        <p:tgtEl>
                                          <p:spTgt spid="128"/>
                                        </p:tgtEl>
                                        <p:attrNameLst>
                                          <p:attrName>ppt_x</p:attrName>
                                        </p:attrNameLst>
                                      </p:cBhvr>
                                      <p:tavLst>
                                        <p:tav tm="0">
                                          <p:val>
                                            <p:strVal val="#ppt_x"/>
                                          </p:val>
                                        </p:tav>
                                        <p:tav tm="100000">
                                          <p:val>
                                            <p:strVal val="#ppt_x"/>
                                          </p:val>
                                        </p:tav>
                                      </p:tavLst>
                                    </p:anim>
                                    <p:anim calcmode="lin" valueType="num">
                                      <p:cBhvr additive="base">
                                        <p:cTn id="72" dur="1250" fill="hold"/>
                                        <p:tgtEl>
                                          <p:spTgt spid="128"/>
                                        </p:tgtEl>
                                        <p:attrNameLst>
                                          <p:attrName>ppt_y</p:attrName>
                                        </p:attrNameLst>
                                      </p:cBhvr>
                                      <p:tavLst>
                                        <p:tav tm="0">
                                          <p:val>
                                            <p:strVal val="1+#ppt_h/2"/>
                                          </p:val>
                                        </p:tav>
                                        <p:tav tm="100000">
                                          <p:val>
                                            <p:strVal val="#ppt_y"/>
                                          </p:val>
                                        </p:tav>
                                      </p:tavLst>
                                    </p:anim>
                                  </p:childTnLst>
                                </p:cTn>
                              </p:par>
                              <p:par>
                                <p:cTn id="73" presetID="2" presetClass="entr" presetSubtype="4" decel="100000" fill="hold" nodeType="withEffect">
                                  <p:stCondLst>
                                    <p:cond delay="300"/>
                                  </p:stCondLst>
                                  <p:childTnLst>
                                    <p:set>
                                      <p:cBhvr>
                                        <p:cTn id="74" dur="1" fill="hold">
                                          <p:stCondLst>
                                            <p:cond delay="0"/>
                                          </p:stCondLst>
                                        </p:cTn>
                                        <p:tgtEl>
                                          <p:spTgt spid="129"/>
                                        </p:tgtEl>
                                        <p:attrNameLst>
                                          <p:attrName>style.visibility</p:attrName>
                                        </p:attrNameLst>
                                      </p:cBhvr>
                                      <p:to>
                                        <p:strVal val="visible"/>
                                      </p:to>
                                    </p:set>
                                    <p:anim calcmode="lin" valueType="num">
                                      <p:cBhvr additive="base">
                                        <p:cTn id="75" dur="1250" fill="hold"/>
                                        <p:tgtEl>
                                          <p:spTgt spid="129"/>
                                        </p:tgtEl>
                                        <p:attrNameLst>
                                          <p:attrName>ppt_x</p:attrName>
                                        </p:attrNameLst>
                                      </p:cBhvr>
                                      <p:tavLst>
                                        <p:tav tm="0">
                                          <p:val>
                                            <p:strVal val="#ppt_x"/>
                                          </p:val>
                                        </p:tav>
                                        <p:tav tm="100000">
                                          <p:val>
                                            <p:strVal val="#ppt_x"/>
                                          </p:val>
                                        </p:tav>
                                      </p:tavLst>
                                    </p:anim>
                                    <p:anim calcmode="lin" valueType="num">
                                      <p:cBhvr additive="base">
                                        <p:cTn id="76" dur="1250" fill="hold"/>
                                        <p:tgtEl>
                                          <p:spTgt spid="129"/>
                                        </p:tgtEl>
                                        <p:attrNameLst>
                                          <p:attrName>ppt_y</p:attrName>
                                        </p:attrNameLst>
                                      </p:cBhvr>
                                      <p:tavLst>
                                        <p:tav tm="0">
                                          <p:val>
                                            <p:strVal val="1+#ppt_h/2"/>
                                          </p:val>
                                        </p:tav>
                                        <p:tav tm="100000">
                                          <p:val>
                                            <p:strVal val="#ppt_y"/>
                                          </p:val>
                                        </p:tav>
                                      </p:tavLst>
                                    </p:anim>
                                  </p:childTnLst>
                                </p:cTn>
                              </p:par>
                              <p:par>
                                <p:cTn id="77" presetID="2" presetClass="entr" presetSubtype="4" decel="100000" fill="hold" nodeType="withEffect">
                                  <p:stCondLst>
                                    <p:cond delay="200"/>
                                  </p:stCondLst>
                                  <p:childTnLst>
                                    <p:set>
                                      <p:cBhvr>
                                        <p:cTn id="78" dur="1" fill="hold">
                                          <p:stCondLst>
                                            <p:cond delay="0"/>
                                          </p:stCondLst>
                                        </p:cTn>
                                        <p:tgtEl>
                                          <p:spTgt spid="130"/>
                                        </p:tgtEl>
                                        <p:attrNameLst>
                                          <p:attrName>style.visibility</p:attrName>
                                        </p:attrNameLst>
                                      </p:cBhvr>
                                      <p:to>
                                        <p:strVal val="visible"/>
                                      </p:to>
                                    </p:set>
                                    <p:anim calcmode="lin" valueType="num">
                                      <p:cBhvr additive="base">
                                        <p:cTn id="79" dur="1250" fill="hold"/>
                                        <p:tgtEl>
                                          <p:spTgt spid="130"/>
                                        </p:tgtEl>
                                        <p:attrNameLst>
                                          <p:attrName>ppt_x</p:attrName>
                                        </p:attrNameLst>
                                      </p:cBhvr>
                                      <p:tavLst>
                                        <p:tav tm="0">
                                          <p:val>
                                            <p:strVal val="#ppt_x"/>
                                          </p:val>
                                        </p:tav>
                                        <p:tav tm="100000">
                                          <p:val>
                                            <p:strVal val="#ppt_x"/>
                                          </p:val>
                                        </p:tav>
                                      </p:tavLst>
                                    </p:anim>
                                    <p:anim calcmode="lin" valueType="num">
                                      <p:cBhvr additive="base">
                                        <p:cTn id="80" dur="1250" fill="hold"/>
                                        <p:tgtEl>
                                          <p:spTgt spid="130"/>
                                        </p:tgtEl>
                                        <p:attrNameLst>
                                          <p:attrName>ppt_y</p:attrName>
                                        </p:attrNameLst>
                                      </p:cBhvr>
                                      <p:tavLst>
                                        <p:tav tm="0">
                                          <p:val>
                                            <p:strVal val="1+#ppt_h/2"/>
                                          </p:val>
                                        </p:tav>
                                        <p:tav tm="100000">
                                          <p:val>
                                            <p:strVal val="#ppt_y"/>
                                          </p:val>
                                        </p:tav>
                                      </p:tavLst>
                                    </p:anim>
                                  </p:childTnLst>
                                </p:cTn>
                              </p:par>
                              <p:par>
                                <p:cTn id="81" presetID="2" presetClass="entr" presetSubtype="4" decel="100000" fill="hold" nodeType="withEffect">
                                  <p:stCondLst>
                                    <p:cond delay="100"/>
                                  </p:stCondLst>
                                  <p:childTnLst>
                                    <p:set>
                                      <p:cBhvr>
                                        <p:cTn id="82" dur="1" fill="hold">
                                          <p:stCondLst>
                                            <p:cond delay="0"/>
                                          </p:stCondLst>
                                        </p:cTn>
                                        <p:tgtEl>
                                          <p:spTgt spid="131"/>
                                        </p:tgtEl>
                                        <p:attrNameLst>
                                          <p:attrName>style.visibility</p:attrName>
                                        </p:attrNameLst>
                                      </p:cBhvr>
                                      <p:to>
                                        <p:strVal val="visible"/>
                                      </p:to>
                                    </p:set>
                                    <p:anim calcmode="lin" valueType="num">
                                      <p:cBhvr additive="base">
                                        <p:cTn id="83" dur="1250" fill="hold"/>
                                        <p:tgtEl>
                                          <p:spTgt spid="131"/>
                                        </p:tgtEl>
                                        <p:attrNameLst>
                                          <p:attrName>ppt_x</p:attrName>
                                        </p:attrNameLst>
                                      </p:cBhvr>
                                      <p:tavLst>
                                        <p:tav tm="0">
                                          <p:val>
                                            <p:strVal val="#ppt_x"/>
                                          </p:val>
                                        </p:tav>
                                        <p:tav tm="100000">
                                          <p:val>
                                            <p:strVal val="#ppt_x"/>
                                          </p:val>
                                        </p:tav>
                                      </p:tavLst>
                                    </p:anim>
                                    <p:anim calcmode="lin" valueType="num">
                                      <p:cBhvr additive="base">
                                        <p:cTn id="84" dur="1250" fill="hold"/>
                                        <p:tgtEl>
                                          <p:spTgt spid="131"/>
                                        </p:tgtEl>
                                        <p:attrNameLst>
                                          <p:attrName>ppt_y</p:attrName>
                                        </p:attrNameLst>
                                      </p:cBhvr>
                                      <p:tavLst>
                                        <p:tav tm="0">
                                          <p:val>
                                            <p:strVal val="1+#ppt_h/2"/>
                                          </p:val>
                                        </p:tav>
                                        <p:tav tm="100000">
                                          <p:val>
                                            <p:strVal val="#ppt_y"/>
                                          </p:val>
                                        </p:tav>
                                      </p:tavLst>
                                    </p:anim>
                                  </p:childTnLst>
                                </p:cTn>
                              </p:par>
                              <p:par>
                                <p:cTn id="85" presetID="2" presetClass="entr" presetSubtype="4" decel="100000" fill="hold" nodeType="withEffect">
                                  <p:stCondLst>
                                    <p:cond delay="0"/>
                                  </p:stCondLst>
                                  <p:childTnLst>
                                    <p:set>
                                      <p:cBhvr>
                                        <p:cTn id="86" dur="1" fill="hold">
                                          <p:stCondLst>
                                            <p:cond delay="0"/>
                                          </p:stCondLst>
                                        </p:cTn>
                                        <p:tgtEl>
                                          <p:spTgt spid="132"/>
                                        </p:tgtEl>
                                        <p:attrNameLst>
                                          <p:attrName>style.visibility</p:attrName>
                                        </p:attrNameLst>
                                      </p:cBhvr>
                                      <p:to>
                                        <p:strVal val="visible"/>
                                      </p:to>
                                    </p:set>
                                    <p:anim calcmode="lin" valueType="num">
                                      <p:cBhvr additive="base">
                                        <p:cTn id="87" dur="1250" fill="hold"/>
                                        <p:tgtEl>
                                          <p:spTgt spid="132"/>
                                        </p:tgtEl>
                                        <p:attrNameLst>
                                          <p:attrName>ppt_x</p:attrName>
                                        </p:attrNameLst>
                                      </p:cBhvr>
                                      <p:tavLst>
                                        <p:tav tm="0">
                                          <p:val>
                                            <p:strVal val="#ppt_x"/>
                                          </p:val>
                                        </p:tav>
                                        <p:tav tm="100000">
                                          <p:val>
                                            <p:strVal val="#ppt_x"/>
                                          </p:val>
                                        </p:tav>
                                      </p:tavLst>
                                    </p:anim>
                                    <p:anim calcmode="lin" valueType="num">
                                      <p:cBhvr additive="base">
                                        <p:cTn id="88" dur="1250" fill="hold"/>
                                        <p:tgtEl>
                                          <p:spTgt spid="132"/>
                                        </p:tgtEl>
                                        <p:attrNameLst>
                                          <p:attrName>ppt_y</p:attrName>
                                        </p:attrNameLst>
                                      </p:cBhvr>
                                      <p:tavLst>
                                        <p:tav tm="0">
                                          <p:val>
                                            <p:strVal val="1+#ppt_h/2"/>
                                          </p:val>
                                        </p:tav>
                                        <p:tav tm="100000">
                                          <p:val>
                                            <p:strVal val="#ppt_y"/>
                                          </p:val>
                                        </p:tav>
                                      </p:tavLst>
                                    </p:anim>
                                  </p:childTnLst>
                                </p:cTn>
                              </p:par>
                              <p:par>
                                <p:cTn id="89" presetID="2" presetClass="entr" presetSubtype="4" decel="100000" fill="hold" nodeType="withEffect">
                                  <p:stCondLst>
                                    <p:cond delay="1900"/>
                                  </p:stCondLst>
                                  <p:childTnLst>
                                    <p:set>
                                      <p:cBhvr>
                                        <p:cTn id="90" dur="1" fill="hold">
                                          <p:stCondLst>
                                            <p:cond delay="0"/>
                                          </p:stCondLst>
                                        </p:cTn>
                                        <p:tgtEl>
                                          <p:spTgt spid="133"/>
                                        </p:tgtEl>
                                        <p:attrNameLst>
                                          <p:attrName>style.visibility</p:attrName>
                                        </p:attrNameLst>
                                      </p:cBhvr>
                                      <p:to>
                                        <p:strVal val="visible"/>
                                      </p:to>
                                    </p:set>
                                    <p:anim calcmode="lin" valueType="num">
                                      <p:cBhvr additive="base">
                                        <p:cTn id="91" dur="1250" fill="hold"/>
                                        <p:tgtEl>
                                          <p:spTgt spid="133"/>
                                        </p:tgtEl>
                                        <p:attrNameLst>
                                          <p:attrName>ppt_x</p:attrName>
                                        </p:attrNameLst>
                                      </p:cBhvr>
                                      <p:tavLst>
                                        <p:tav tm="0">
                                          <p:val>
                                            <p:strVal val="#ppt_x"/>
                                          </p:val>
                                        </p:tav>
                                        <p:tav tm="100000">
                                          <p:val>
                                            <p:strVal val="#ppt_x"/>
                                          </p:val>
                                        </p:tav>
                                      </p:tavLst>
                                    </p:anim>
                                    <p:anim calcmode="lin" valueType="num">
                                      <p:cBhvr additive="base">
                                        <p:cTn id="92" dur="1250" fill="hold"/>
                                        <p:tgtEl>
                                          <p:spTgt spid="133"/>
                                        </p:tgtEl>
                                        <p:attrNameLst>
                                          <p:attrName>ppt_y</p:attrName>
                                        </p:attrNameLst>
                                      </p:cBhvr>
                                      <p:tavLst>
                                        <p:tav tm="0">
                                          <p:val>
                                            <p:strVal val="1+#ppt_h/2"/>
                                          </p:val>
                                        </p:tav>
                                        <p:tav tm="100000">
                                          <p:val>
                                            <p:strVal val="#ppt_y"/>
                                          </p:val>
                                        </p:tav>
                                      </p:tavLst>
                                    </p:anim>
                                  </p:childTnLst>
                                </p:cTn>
                              </p:par>
                              <p:par>
                                <p:cTn id="93" presetID="2" presetClass="entr" presetSubtype="4" decel="100000" fill="hold" nodeType="withEffect">
                                  <p:stCondLst>
                                    <p:cond delay="1800"/>
                                  </p:stCondLst>
                                  <p:childTnLst>
                                    <p:set>
                                      <p:cBhvr>
                                        <p:cTn id="94" dur="1" fill="hold">
                                          <p:stCondLst>
                                            <p:cond delay="0"/>
                                          </p:stCondLst>
                                        </p:cTn>
                                        <p:tgtEl>
                                          <p:spTgt spid="134"/>
                                        </p:tgtEl>
                                        <p:attrNameLst>
                                          <p:attrName>style.visibility</p:attrName>
                                        </p:attrNameLst>
                                      </p:cBhvr>
                                      <p:to>
                                        <p:strVal val="visible"/>
                                      </p:to>
                                    </p:set>
                                    <p:anim calcmode="lin" valueType="num">
                                      <p:cBhvr additive="base">
                                        <p:cTn id="95" dur="1250" fill="hold"/>
                                        <p:tgtEl>
                                          <p:spTgt spid="134"/>
                                        </p:tgtEl>
                                        <p:attrNameLst>
                                          <p:attrName>ppt_x</p:attrName>
                                        </p:attrNameLst>
                                      </p:cBhvr>
                                      <p:tavLst>
                                        <p:tav tm="0">
                                          <p:val>
                                            <p:strVal val="#ppt_x"/>
                                          </p:val>
                                        </p:tav>
                                        <p:tav tm="100000">
                                          <p:val>
                                            <p:strVal val="#ppt_x"/>
                                          </p:val>
                                        </p:tav>
                                      </p:tavLst>
                                    </p:anim>
                                    <p:anim calcmode="lin" valueType="num">
                                      <p:cBhvr additive="base">
                                        <p:cTn id="96" dur="1250" fill="hold"/>
                                        <p:tgtEl>
                                          <p:spTgt spid="134"/>
                                        </p:tgtEl>
                                        <p:attrNameLst>
                                          <p:attrName>ppt_y</p:attrName>
                                        </p:attrNameLst>
                                      </p:cBhvr>
                                      <p:tavLst>
                                        <p:tav tm="0">
                                          <p:val>
                                            <p:strVal val="1+#ppt_h/2"/>
                                          </p:val>
                                        </p:tav>
                                        <p:tav tm="100000">
                                          <p:val>
                                            <p:strVal val="#ppt_y"/>
                                          </p:val>
                                        </p:tav>
                                      </p:tavLst>
                                    </p:anim>
                                  </p:childTnLst>
                                </p:cTn>
                              </p:par>
                              <p:par>
                                <p:cTn id="97" presetID="2" presetClass="entr" presetSubtype="4" decel="100000" fill="hold" nodeType="withEffect">
                                  <p:stCondLst>
                                    <p:cond delay="2300"/>
                                  </p:stCondLst>
                                  <p:childTnLst>
                                    <p:set>
                                      <p:cBhvr>
                                        <p:cTn id="98" dur="1" fill="hold">
                                          <p:stCondLst>
                                            <p:cond delay="0"/>
                                          </p:stCondLst>
                                        </p:cTn>
                                        <p:tgtEl>
                                          <p:spTgt spid="135"/>
                                        </p:tgtEl>
                                        <p:attrNameLst>
                                          <p:attrName>style.visibility</p:attrName>
                                        </p:attrNameLst>
                                      </p:cBhvr>
                                      <p:to>
                                        <p:strVal val="visible"/>
                                      </p:to>
                                    </p:set>
                                    <p:anim calcmode="lin" valueType="num">
                                      <p:cBhvr additive="base">
                                        <p:cTn id="99" dur="1250" fill="hold"/>
                                        <p:tgtEl>
                                          <p:spTgt spid="135"/>
                                        </p:tgtEl>
                                        <p:attrNameLst>
                                          <p:attrName>ppt_x</p:attrName>
                                        </p:attrNameLst>
                                      </p:cBhvr>
                                      <p:tavLst>
                                        <p:tav tm="0">
                                          <p:val>
                                            <p:strVal val="#ppt_x"/>
                                          </p:val>
                                        </p:tav>
                                        <p:tav tm="100000">
                                          <p:val>
                                            <p:strVal val="#ppt_x"/>
                                          </p:val>
                                        </p:tav>
                                      </p:tavLst>
                                    </p:anim>
                                    <p:anim calcmode="lin" valueType="num">
                                      <p:cBhvr additive="base">
                                        <p:cTn id="100" dur="1250" fill="hold"/>
                                        <p:tgtEl>
                                          <p:spTgt spid="135"/>
                                        </p:tgtEl>
                                        <p:attrNameLst>
                                          <p:attrName>ppt_y</p:attrName>
                                        </p:attrNameLst>
                                      </p:cBhvr>
                                      <p:tavLst>
                                        <p:tav tm="0">
                                          <p:val>
                                            <p:strVal val="1+#ppt_h/2"/>
                                          </p:val>
                                        </p:tav>
                                        <p:tav tm="100000">
                                          <p:val>
                                            <p:strVal val="#ppt_y"/>
                                          </p:val>
                                        </p:tav>
                                      </p:tavLst>
                                    </p:anim>
                                  </p:childTnLst>
                                </p:cTn>
                              </p:par>
                              <p:par>
                                <p:cTn id="101" presetID="2" presetClass="entr" presetSubtype="4" decel="100000" fill="hold" nodeType="withEffect">
                                  <p:stCondLst>
                                    <p:cond delay="600"/>
                                  </p:stCondLst>
                                  <p:childTnLst>
                                    <p:set>
                                      <p:cBhvr>
                                        <p:cTn id="102" dur="1" fill="hold">
                                          <p:stCondLst>
                                            <p:cond delay="0"/>
                                          </p:stCondLst>
                                        </p:cTn>
                                        <p:tgtEl>
                                          <p:spTgt spid="136"/>
                                        </p:tgtEl>
                                        <p:attrNameLst>
                                          <p:attrName>style.visibility</p:attrName>
                                        </p:attrNameLst>
                                      </p:cBhvr>
                                      <p:to>
                                        <p:strVal val="visible"/>
                                      </p:to>
                                    </p:set>
                                    <p:anim calcmode="lin" valueType="num">
                                      <p:cBhvr additive="base">
                                        <p:cTn id="103" dur="1250" fill="hold"/>
                                        <p:tgtEl>
                                          <p:spTgt spid="136"/>
                                        </p:tgtEl>
                                        <p:attrNameLst>
                                          <p:attrName>ppt_x</p:attrName>
                                        </p:attrNameLst>
                                      </p:cBhvr>
                                      <p:tavLst>
                                        <p:tav tm="0">
                                          <p:val>
                                            <p:strVal val="#ppt_x"/>
                                          </p:val>
                                        </p:tav>
                                        <p:tav tm="100000">
                                          <p:val>
                                            <p:strVal val="#ppt_x"/>
                                          </p:val>
                                        </p:tav>
                                      </p:tavLst>
                                    </p:anim>
                                    <p:anim calcmode="lin" valueType="num">
                                      <p:cBhvr additive="base">
                                        <p:cTn id="104" dur="1250" fill="hold"/>
                                        <p:tgtEl>
                                          <p:spTgt spid="136"/>
                                        </p:tgtEl>
                                        <p:attrNameLst>
                                          <p:attrName>ppt_y</p:attrName>
                                        </p:attrNameLst>
                                      </p:cBhvr>
                                      <p:tavLst>
                                        <p:tav tm="0">
                                          <p:val>
                                            <p:strVal val="1+#ppt_h/2"/>
                                          </p:val>
                                        </p:tav>
                                        <p:tav tm="100000">
                                          <p:val>
                                            <p:strVal val="#ppt_y"/>
                                          </p:val>
                                        </p:tav>
                                      </p:tavLst>
                                    </p:anim>
                                  </p:childTnLst>
                                </p:cTn>
                              </p:par>
                              <p:par>
                                <p:cTn id="105" presetID="2" presetClass="entr" presetSubtype="4" decel="100000" fill="hold" nodeType="withEffect">
                                  <p:stCondLst>
                                    <p:cond delay="1300"/>
                                  </p:stCondLst>
                                  <p:childTnLst>
                                    <p:set>
                                      <p:cBhvr>
                                        <p:cTn id="106" dur="1" fill="hold">
                                          <p:stCondLst>
                                            <p:cond delay="0"/>
                                          </p:stCondLst>
                                        </p:cTn>
                                        <p:tgtEl>
                                          <p:spTgt spid="137"/>
                                        </p:tgtEl>
                                        <p:attrNameLst>
                                          <p:attrName>style.visibility</p:attrName>
                                        </p:attrNameLst>
                                      </p:cBhvr>
                                      <p:to>
                                        <p:strVal val="visible"/>
                                      </p:to>
                                    </p:set>
                                    <p:anim calcmode="lin" valueType="num">
                                      <p:cBhvr additive="base">
                                        <p:cTn id="107" dur="1250" fill="hold"/>
                                        <p:tgtEl>
                                          <p:spTgt spid="137"/>
                                        </p:tgtEl>
                                        <p:attrNameLst>
                                          <p:attrName>ppt_x</p:attrName>
                                        </p:attrNameLst>
                                      </p:cBhvr>
                                      <p:tavLst>
                                        <p:tav tm="0">
                                          <p:val>
                                            <p:strVal val="#ppt_x"/>
                                          </p:val>
                                        </p:tav>
                                        <p:tav tm="100000">
                                          <p:val>
                                            <p:strVal val="#ppt_x"/>
                                          </p:val>
                                        </p:tav>
                                      </p:tavLst>
                                    </p:anim>
                                    <p:anim calcmode="lin" valueType="num">
                                      <p:cBhvr additive="base">
                                        <p:cTn id="108" dur="1250" fill="hold"/>
                                        <p:tgtEl>
                                          <p:spTgt spid="137"/>
                                        </p:tgtEl>
                                        <p:attrNameLst>
                                          <p:attrName>ppt_y</p:attrName>
                                        </p:attrNameLst>
                                      </p:cBhvr>
                                      <p:tavLst>
                                        <p:tav tm="0">
                                          <p:val>
                                            <p:strVal val="1+#ppt_h/2"/>
                                          </p:val>
                                        </p:tav>
                                        <p:tav tm="100000">
                                          <p:val>
                                            <p:strVal val="#ppt_y"/>
                                          </p:val>
                                        </p:tav>
                                      </p:tavLst>
                                    </p:anim>
                                  </p:childTnLst>
                                </p:cTn>
                              </p:par>
                              <p:par>
                                <p:cTn id="109" presetID="2" presetClass="entr" presetSubtype="4" decel="100000" fill="hold" nodeType="withEffect">
                                  <p:stCondLst>
                                    <p:cond delay="2500"/>
                                  </p:stCondLst>
                                  <p:childTnLst>
                                    <p:set>
                                      <p:cBhvr>
                                        <p:cTn id="110" dur="1" fill="hold">
                                          <p:stCondLst>
                                            <p:cond delay="0"/>
                                          </p:stCondLst>
                                        </p:cTn>
                                        <p:tgtEl>
                                          <p:spTgt spid="138"/>
                                        </p:tgtEl>
                                        <p:attrNameLst>
                                          <p:attrName>style.visibility</p:attrName>
                                        </p:attrNameLst>
                                      </p:cBhvr>
                                      <p:to>
                                        <p:strVal val="visible"/>
                                      </p:to>
                                    </p:set>
                                    <p:anim calcmode="lin" valueType="num">
                                      <p:cBhvr additive="base">
                                        <p:cTn id="111" dur="1250" fill="hold"/>
                                        <p:tgtEl>
                                          <p:spTgt spid="138"/>
                                        </p:tgtEl>
                                        <p:attrNameLst>
                                          <p:attrName>ppt_x</p:attrName>
                                        </p:attrNameLst>
                                      </p:cBhvr>
                                      <p:tavLst>
                                        <p:tav tm="0">
                                          <p:val>
                                            <p:strVal val="#ppt_x"/>
                                          </p:val>
                                        </p:tav>
                                        <p:tav tm="100000">
                                          <p:val>
                                            <p:strVal val="#ppt_x"/>
                                          </p:val>
                                        </p:tav>
                                      </p:tavLst>
                                    </p:anim>
                                    <p:anim calcmode="lin" valueType="num">
                                      <p:cBhvr additive="base">
                                        <p:cTn id="112" dur="1250" fill="hold"/>
                                        <p:tgtEl>
                                          <p:spTgt spid="138"/>
                                        </p:tgtEl>
                                        <p:attrNameLst>
                                          <p:attrName>ppt_y</p:attrName>
                                        </p:attrNameLst>
                                      </p:cBhvr>
                                      <p:tavLst>
                                        <p:tav tm="0">
                                          <p:val>
                                            <p:strVal val="1+#ppt_h/2"/>
                                          </p:val>
                                        </p:tav>
                                        <p:tav tm="100000">
                                          <p:val>
                                            <p:strVal val="#ppt_y"/>
                                          </p:val>
                                        </p:tav>
                                      </p:tavLst>
                                    </p:anim>
                                  </p:childTnLst>
                                </p:cTn>
                              </p:par>
                              <p:par>
                                <p:cTn id="113" presetID="2" presetClass="entr" presetSubtype="4" decel="100000" fill="hold" nodeType="withEffect">
                                  <p:stCondLst>
                                    <p:cond delay="2200"/>
                                  </p:stCondLst>
                                  <p:childTnLst>
                                    <p:set>
                                      <p:cBhvr>
                                        <p:cTn id="114" dur="1" fill="hold">
                                          <p:stCondLst>
                                            <p:cond delay="0"/>
                                          </p:stCondLst>
                                        </p:cTn>
                                        <p:tgtEl>
                                          <p:spTgt spid="139"/>
                                        </p:tgtEl>
                                        <p:attrNameLst>
                                          <p:attrName>style.visibility</p:attrName>
                                        </p:attrNameLst>
                                      </p:cBhvr>
                                      <p:to>
                                        <p:strVal val="visible"/>
                                      </p:to>
                                    </p:set>
                                    <p:anim calcmode="lin" valueType="num">
                                      <p:cBhvr additive="base">
                                        <p:cTn id="115" dur="1250" fill="hold"/>
                                        <p:tgtEl>
                                          <p:spTgt spid="139"/>
                                        </p:tgtEl>
                                        <p:attrNameLst>
                                          <p:attrName>ppt_x</p:attrName>
                                        </p:attrNameLst>
                                      </p:cBhvr>
                                      <p:tavLst>
                                        <p:tav tm="0">
                                          <p:val>
                                            <p:strVal val="#ppt_x"/>
                                          </p:val>
                                        </p:tav>
                                        <p:tav tm="100000">
                                          <p:val>
                                            <p:strVal val="#ppt_x"/>
                                          </p:val>
                                        </p:tav>
                                      </p:tavLst>
                                    </p:anim>
                                    <p:anim calcmode="lin" valueType="num">
                                      <p:cBhvr additive="base">
                                        <p:cTn id="116" dur="1250" fill="hold"/>
                                        <p:tgtEl>
                                          <p:spTgt spid="139"/>
                                        </p:tgtEl>
                                        <p:attrNameLst>
                                          <p:attrName>ppt_y</p:attrName>
                                        </p:attrNameLst>
                                      </p:cBhvr>
                                      <p:tavLst>
                                        <p:tav tm="0">
                                          <p:val>
                                            <p:strVal val="1+#ppt_h/2"/>
                                          </p:val>
                                        </p:tav>
                                        <p:tav tm="100000">
                                          <p:val>
                                            <p:strVal val="#ppt_y"/>
                                          </p:val>
                                        </p:tav>
                                      </p:tavLst>
                                    </p:anim>
                                  </p:childTnLst>
                                </p:cTn>
                              </p:par>
                              <p:par>
                                <p:cTn id="117" presetID="22" presetClass="entr" presetSubtype="8" fill="hold" grpId="0" nodeType="withEffect">
                                  <p:stCondLst>
                                    <p:cond delay="3750"/>
                                  </p:stCondLst>
                                  <p:childTnLst>
                                    <p:set>
                                      <p:cBhvr>
                                        <p:cTn id="118" dur="1" fill="hold">
                                          <p:stCondLst>
                                            <p:cond delay="0"/>
                                          </p:stCondLst>
                                        </p:cTn>
                                        <p:tgtEl>
                                          <p:spTgt spid="126"/>
                                        </p:tgtEl>
                                        <p:attrNameLst>
                                          <p:attrName>style.visibility</p:attrName>
                                        </p:attrNameLst>
                                      </p:cBhvr>
                                      <p:to>
                                        <p:strVal val="visible"/>
                                      </p:to>
                                    </p:set>
                                    <p:animEffect transition="in" filter="wipe(left)">
                                      <p:cBhvr>
                                        <p:cTn id="119" dur="500"/>
                                        <p:tgtEl>
                                          <p:spTgt spid="126"/>
                                        </p:tgtEl>
                                      </p:cBhvr>
                                    </p:animEffect>
                                  </p:childTnLst>
                                </p:cTn>
                              </p:par>
                              <p:par>
                                <p:cTn id="120" presetID="10" presetClass="entr" presetSubtype="0" fill="hold" nodeType="withEffect">
                                  <p:stCondLst>
                                    <p:cond delay="1000"/>
                                  </p:stCondLst>
                                  <p:childTnLst>
                                    <p:set>
                                      <p:cBhvr>
                                        <p:cTn id="121" dur="1" fill="hold">
                                          <p:stCondLst>
                                            <p:cond delay="0"/>
                                          </p:stCondLst>
                                        </p:cTn>
                                        <p:tgtEl>
                                          <p:spTgt spid="111"/>
                                        </p:tgtEl>
                                        <p:attrNameLst>
                                          <p:attrName>style.visibility</p:attrName>
                                        </p:attrNameLst>
                                      </p:cBhvr>
                                      <p:to>
                                        <p:strVal val="visible"/>
                                      </p:to>
                                    </p:set>
                                    <p:animEffect transition="in" filter="fade">
                                      <p:cBhvr>
                                        <p:cTn id="122" dur="2000"/>
                                        <p:tgtEl>
                                          <p:spTgt spid="111"/>
                                        </p:tgtEl>
                                      </p:cBhvr>
                                    </p:animEffect>
                                  </p:childTnLst>
                                </p:cTn>
                              </p:par>
                              <p:par>
                                <p:cTn id="123" presetID="45" presetClass="entr" presetSubtype="0" fill="hold" grpId="0" nodeType="withEffect">
                                  <p:stCondLst>
                                    <p:cond delay="500"/>
                                  </p:stCondLst>
                                  <p:iterate type="lt">
                                    <p:tmPct val="15000"/>
                                  </p:iterate>
                                  <p:childTnLst>
                                    <p:set>
                                      <p:cBhvr>
                                        <p:cTn id="124" dur="1" fill="hold">
                                          <p:stCondLst>
                                            <p:cond delay="0"/>
                                          </p:stCondLst>
                                        </p:cTn>
                                        <p:tgtEl>
                                          <p:spTgt spid="110"/>
                                        </p:tgtEl>
                                        <p:attrNameLst>
                                          <p:attrName>style.visibility</p:attrName>
                                        </p:attrNameLst>
                                      </p:cBhvr>
                                      <p:to>
                                        <p:strVal val="visible"/>
                                      </p:to>
                                    </p:set>
                                    <p:animEffect transition="in" filter="fade">
                                      <p:cBhvr>
                                        <p:cTn id="125" dur="750"/>
                                        <p:tgtEl>
                                          <p:spTgt spid="110"/>
                                        </p:tgtEl>
                                      </p:cBhvr>
                                    </p:animEffect>
                                    <p:anim calcmode="lin" valueType="num">
                                      <p:cBhvr>
                                        <p:cTn id="126" dur="750" fill="hold"/>
                                        <p:tgtEl>
                                          <p:spTgt spid="110"/>
                                        </p:tgtEl>
                                        <p:attrNameLst>
                                          <p:attrName>ppt_w</p:attrName>
                                        </p:attrNameLst>
                                      </p:cBhvr>
                                      <p:tavLst>
                                        <p:tav tm="0" fmla="#ppt_w*sin(2.5*pi*$)">
                                          <p:val>
                                            <p:fltVal val="0"/>
                                          </p:val>
                                        </p:tav>
                                        <p:tav tm="100000">
                                          <p:val>
                                            <p:fltVal val="1"/>
                                          </p:val>
                                        </p:tav>
                                      </p:tavLst>
                                    </p:anim>
                                    <p:anim calcmode="lin" valueType="num">
                                      <p:cBhvr>
                                        <p:cTn id="127" dur="750" fill="hold"/>
                                        <p:tgtEl>
                                          <p:spTgt spid="110"/>
                                        </p:tgtEl>
                                        <p:attrNameLst>
                                          <p:attrName>ppt_h</p:attrName>
                                        </p:attrNameLst>
                                      </p:cBhvr>
                                      <p:tavLst>
                                        <p:tav tm="0">
                                          <p:val>
                                            <p:strVal val="#ppt_h"/>
                                          </p:val>
                                        </p:tav>
                                        <p:tav tm="100000">
                                          <p:val>
                                            <p:strVal val="#ppt_h"/>
                                          </p:val>
                                        </p:tav>
                                      </p:tavLst>
                                    </p:anim>
                                  </p:childTnLst>
                                </p:cTn>
                              </p:par>
                              <p:par>
                                <p:cTn id="128" presetID="6" presetClass="emph" presetSubtype="0" fill="hold" grpId="1" nodeType="withEffect">
                                  <p:stCondLst>
                                    <p:cond delay="0"/>
                                  </p:stCondLst>
                                  <p:iterate type="lt">
                                    <p:tmPct val="0"/>
                                  </p:iterate>
                                  <p:childTnLst>
                                    <p:animScale>
                                      <p:cBhvr>
                                        <p:cTn id="129" dur="100" fill="hold"/>
                                        <p:tgtEl>
                                          <p:spTgt spid="110"/>
                                        </p:tgtEl>
                                      </p:cBhvr>
                                      <p:by x="500000" y="500000"/>
                                    </p:animScale>
                                  </p:childTnLst>
                                </p:cTn>
                              </p:par>
                              <p:par>
                                <p:cTn id="130" presetID="6" presetClass="emph" presetSubtype="0" fill="hold" grpId="2" nodeType="withEffect">
                                  <p:stCondLst>
                                    <p:cond delay="500"/>
                                  </p:stCondLst>
                                  <p:iterate type="lt">
                                    <p:tmPct val="15000"/>
                                  </p:iterate>
                                  <p:childTnLst>
                                    <p:animScale>
                                      <p:cBhvr>
                                        <p:cTn id="131" dur="750" fill="hold"/>
                                        <p:tgtEl>
                                          <p:spTgt spid="110"/>
                                        </p:tgtEl>
                                      </p:cBhvr>
                                      <p:by x="20000" y="20000"/>
                                    </p:animScale>
                                  </p:childTnLst>
                                </p:cTn>
                              </p:par>
                              <p:par>
                                <p:cTn id="132" presetID="45" presetClass="entr" presetSubtype="0" fill="hold" grpId="0" nodeType="withEffect">
                                  <p:stCondLst>
                                    <p:cond delay="500"/>
                                  </p:stCondLst>
                                  <p:iterate type="lt">
                                    <p:tmPct val="15000"/>
                                  </p:iterate>
                                  <p:childTnLst>
                                    <p:set>
                                      <p:cBhvr>
                                        <p:cTn id="133" dur="1" fill="hold">
                                          <p:stCondLst>
                                            <p:cond delay="0"/>
                                          </p:stCondLst>
                                        </p:cTn>
                                        <p:tgtEl>
                                          <p:spTgt spid="108"/>
                                        </p:tgtEl>
                                        <p:attrNameLst>
                                          <p:attrName>style.visibility</p:attrName>
                                        </p:attrNameLst>
                                      </p:cBhvr>
                                      <p:to>
                                        <p:strVal val="visible"/>
                                      </p:to>
                                    </p:set>
                                    <p:animEffect transition="in" filter="fade">
                                      <p:cBhvr>
                                        <p:cTn id="134" dur="1000"/>
                                        <p:tgtEl>
                                          <p:spTgt spid="108"/>
                                        </p:tgtEl>
                                      </p:cBhvr>
                                    </p:animEffect>
                                    <p:anim calcmode="lin" valueType="num">
                                      <p:cBhvr>
                                        <p:cTn id="135" dur="1000" fill="hold"/>
                                        <p:tgtEl>
                                          <p:spTgt spid="108"/>
                                        </p:tgtEl>
                                        <p:attrNameLst>
                                          <p:attrName>ppt_w</p:attrName>
                                        </p:attrNameLst>
                                      </p:cBhvr>
                                      <p:tavLst>
                                        <p:tav tm="0" fmla="#ppt_w*sin(2.5*pi*$)">
                                          <p:val>
                                            <p:fltVal val="0"/>
                                          </p:val>
                                        </p:tav>
                                        <p:tav tm="100000">
                                          <p:val>
                                            <p:fltVal val="1"/>
                                          </p:val>
                                        </p:tav>
                                      </p:tavLst>
                                    </p:anim>
                                    <p:anim calcmode="lin" valueType="num">
                                      <p:cBhvr>
                                        <p:cTn id="136" dur="1000" fill="hold"/>
                                        <p:tgtEl>
                                          <p:spTgt spid="108"/>
                                        </p:tgtEl>
                                        <p:attrNameLst>
                                          <p:attrName>ppt_h</p:attrName>
                                        </p:attrNameLst>
                                      </p:cBhvr>
                                      <p:tavLst>
                                        <p:tav tm="0">
                                          <p:val>
                                            <p:strVal val="#ppt_h"/>
                                          </p:val>
                                        </p:tav>
                                        <p:tav tm="100000">
                                          <p:val>
                                            <p:strVal val="#ppt_h"/>
                                          </p:val>
                                        </p:tav>
                                      </p:tavLst>
                                    </p:anim>
                                  </p:childTnLst>
                                </p:cTn>
                              </p:par>
                              <p:par>
                                <p:cTn id="137" presetID="6" presetClass="emph" presetSubtype="0" fill="hold" grpId="1" nodeType="withEffect">
                                  <p:stCondLst>
                                    <p:cond delay="0"/>
                                  </p:stCondLst>
                                  <p:iterate type="lt">
                                    <p:tmPct val="0"/>
                                  </p:iterate>
                                  <p:childTnLst>
                                    <p:animScale>
                                      <p:cBhvr>
                                        <p:cTn id="138" dur="100" fill="hold"/>
                                        <p:tgtEl>
                                          <p:spTgt spid="108"/>
                                        </p:tgtEl>
                                      </p:cBhvr>
                                      <p:by x="500000" y="500000"/>
                                    </p:animScale>
                                  </p:childTnLst>
                                </p:cTn>
                              </p:par>
                              <p:par>
                                <p:cTn id="139" presetID="6" presetClass="emph" presetSubtype="0" fill="hold" grpId="2" nodeType="withEffect">
                                  <p:stCondLst>
                                    <p:cond delay="500"/>
                                  </p:stCondLst>
                                  <p:iterate type="lt">
                                    <p:tmPct val="15000"/>
                                  </p:iterate>
                                  <p:childTnLst>
                                    <p:animScale>
                                      <p:cBhvr>
                                        <p:cTn id="140" dur="1000" fill="hold"/>
                                        <p:tgtEl>
                                          <p:spTgt spid="108"/>
                                        </p:tgtEl>
                                      </p:cBhvr>
                                      <p:by x="20000" y="20000"/>
                                    </p:animScale>
                                  </p:childTnLst>
                                </p:cTn>
                              </p:par>
                              <p:par>
                                <p:cTn id="141" presetID="10" presetClass="entr" presetSubtype="0" fill="hold" grpId="0" nodeType="withEffect">
                                  <p:stCondLst>
                                    <p:cond delay="2250"/>
                                  </p:stCondLst>
                                  <p:childTnLst>
                                    <p:set>
                                      <p:cBhvr>
                                        <p:cTn id="142" dur="1" fill="hold">
                                          <p:stCondLst>
                                            <p:cond delay="0"/>
                                          </p:stCondLst>
                                        </p:cTn>
                                        <p:tgtEl>
                                          <p:spTgt spid="107"/>
                                        </p:tgtEl>
                                        <p:attrNameLst>
                                          <p:attrName>style.visibility</p:attrName>
                                        </p:attrNameLst>
                                      </p:cBhvr>
                                      <p:to>
                                        <p:strVal val="visible"/>
                                      </p:to>
                                    </p:set>
                                    <p:animEffect transition="in" filter="fade">
                                      <p:cBhvr>
                                        <p:cTn id="143" dur="750"/>
                                        <p:tgtEl>
                                          <p:spTgt spid="107"/>
                                        </p:tgtEl>
                                      </p:cBhvr>
                                    </p:animEffect>
                                  </p:childTnLst>
                                </p:cTn>
                              </p:par>
                              <p:par>
                                <p:cTn id="144" presetID="63" presetClass="path" presetSubtype="0" decel="100000" fill="hold" grpId="1" nodeType="withEffect">
                                  <p:stCondLst>
                                    <p:cond delay="2250"/>
                                  </p:stCondLst>
                                  <p:childTnLst>
                                    <p:animMotion origin="layout" path="M 5E-6 1.11022E-16 L 0.09037 1.11022E-16 " pathEditMode="relative" rAng="0" ptsTypes="AA">
                                      <p:cBhvr>
                                        <p:cTn id="145" dur="1250" spd="-100000" fill="hold"/>
                                        <p:tgtEl>
                                          <p:spTgt spid="107"/>
                                        </p:tgtEl>
                                        <p:attrNameLst>
                                          <p:attrName>ppt_x</p:attrName>
                                          <p:attrName>ppt_y</p:attrName>
                                        </p:attrNameLst>
                                      </p:cBhvr>
                                      <p:rCtr x="4518" y="0"/>
                                    </p:animMotion>
                                  </p:childTnLst>
                                </p:cTn>
                              </p:par>
                              <p:par>
                                <p:cTn id="146" presetID="10" presetClass="entr" presetSubtype="0" fill="hold" grpId="0" nodeType="withEffect">
                                  <p:stCondLst>
                                    <p:cond delay="2500"/>
                                  </p:stCondLst>
                                  <p:childTnLst>
                                    <p:set>
                                      <p:cBhvr>
                                        <p:cTn id="147" dur="1" fill="hold">
                                          <p:stCondLst>
                                            <p:cond delay="0"/>
                                          </p:stCondLst>
                                        </p:cTn>
                                        <p:tgtEl>
                                          <p:spTgt spid="109"/>
                                        </p:tgtEl>
                                        <p:attrNameLst>
                                          <p:attrName>style.visibility</p:attrName>
                                        </p:attrNameLst>
                                      </p:cBhvr>
                                      <p:to>
                                        <p:strVal val="visible"/>
                                      </p:to>
                                    </p:set>
                                    <p:animEffect transition="in" filter="fade">
                                      <p:cBhvr>
                                        <p:cTn id="148" dur="750"/>
                                        <p:tgtEl>
                                          <p:spTgt spid="109"/>
                                        </p:tgtEl>
                                      </p:cBhvr>
                                    </p:animEffect>
                                  </p:childTnLst>
                                </p:cTn>
                              </p:par>
                              <p:par>
                                <p:cTn id="149" presetID="42" presetClass="path" presetSubtype="0" decel="100000" fill="hold" grpId="1" nodeType="withEffect">
                                  <p:stCondLst>
                                    <p:cond delay="2500"/>
                                  </p:stCondLst>
                                  <p:childTnLst>
                                    <p:animMotion origin="layout" path="M 3.75E-6 3.7037E-6 L 3.75E-6 0.07129 " pathEditMode="relative" rAng="0" ptsTypes="AA">
                                      <p:cBhvr>
                                        <p:cTn id="150" dur="1250" spd="-100000" fill="hold"/>
                                        <p:tgtEl>
                                          <p:spTgt spid="109"/>
                                        </p:tgtEl>
                                        <p:attrNameLst>
                                          <p:attrName>ppt_x</p:attrName>
                                          <p:attrName>ppt_y</p:attrName>
                                        </p:attrNameLst>
                                      </p:cBhvr>
                                      <p:rCtr x="0" y="356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6" grpId="0" animBg="1"/>
      <p:bldP spid="107" grpId="0"/>
      <p:bldP spid="107" grpId="1"/>
      <p:bldP spid="108" grpId="0"/>
      <p:bldP spid="108" grpId="1"/>
      <p:bldP spid="108" grpId="2"/>
      <p:bldP spid="109" grpId="0" animBg="1"/>
      <p:bldP spid="109" grpId="1" animBg="1"/>
      <p:bldP spid="110" grpId="0"/>
      <p:bldP spid="110" grpId="1"/>
      <p:bldP spid="110" grpId="2"/>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文本占位符 1"/>
              <p:cNvSpPr>
                <a:spLocks noGrp="1"/>
              </p:cNvSpPr>
              <p:nvPr>
                <p:ph type="body" sz="quarter" idx="1"/>
              </p:nvPr>
            </p:nvSpPr>
            <p:spPr>
              <a:xfrm>
                <a:off x="516000" y="1008000"/>
                <a:ext cx="11160000" cy="4629216"/>
              </a:xfrm>
            </p:spPr>
            <p:txBody>
              <a:bodyPr/>
              <a:lstStyle/>
              <a:p>
                <a:r>
                  <a:rPr lang="en-US" altLang="zh-CN" dirty="0"/>
                  <a:t>7. </a:t>
                </a:r>
                <a:r>
                  <a:rPr lang="zh-CN" altLang="en-US" dirty="0"/>
                  <a:t>顶点与边的</a:t>
                </a:r>
                <a:r>
                  <a:rPr lang="zh-CN" altLang="en-US" dirty="0">
                    <a:solidFill>
                      <a:srgbClr val="FF0000"/>
                    </a:solidFill>
                  </a:rPr>
                  <a:t>关联</a:t>
                </a:r>
                <a:r>
                  <a:rPr lang="zh-CN" altLang="en-US" dirty="0"/>
                  <a:t>关系</a:t>
                </a:r>
                <a:r>
                  <a:rPr lang="en-US" altLang="zh-CN" dirty="0"/>
                  <a:t>: </a:t>
                </a:r>
                <a:r>
                  <a:rPr lang="zh-CN" altLang="en-US" dirty="0">
                    <a:solidFill>
                      <a:srgbClr val="FF0000"/>
                    </a:solidFill>
                  </a:rPr>
                  <a:t>有向图</a:t>
                </a:r>
                <a:r>
                  <a:rPr lang="en-US" altLang="zh-CN" dirty="0"/>
                  <a:t>D=&lt;V,E&gt;, </a:t>
                </a:r>
                <a:r>
                  <a:rPr lang="zh-CN" altLang="en-US" dirty="0"/>
                  <a:t>边</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𝑒</m:t>
                        </m:r>
                      </m:e>
                      <m:sub>
                        <m:r>
                          <a:rPr lang="en-US" altLang="zh-CN" b="0" i="1" smtClean="0">
                            <a:latin typeface="Cambria Math" panose="02040503050406030204" pitchFamily="18" charset="0"/>
                          </a:rPr>
                          <m:t>𝑘</m:t>
                        </m:r>
                      </m:sub>
                    </m:sSub>
                  </m:oMath>
                </a14:m>
                <a:r>
                  <a:rPr lang="en-US" altLang="zh-CN" dirty="0"/>
                  <a:t>=&lt;</a:t>
                </a:r>
                <a14:m>
                  <m:oMath xmlns:m="http://schemas.openxmlformats.org/officeDocument/2006/math">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𝑣</m:t>
                        </m:r>
                      </m:e>
                      <m:sub>
                        <m:r>
                          <a:rPr lang="en-US" altLang="zh-CN" b="0" i="1" smtClean="0">
                            <a:latin typeface="Cambria Math" panose="02040503050406030204" pitchFamily="18" charset="0"/>
                          </a:rPr>
                          <m:t>𝑖</m:t>
                        </m:r>
                      </m:sub>
                    </m:sSub>
                  </m:oMath>
                </a14:m>
                <a:r>
                  <a:rPr lang="en-US" altLang="zh-CN" dirty="0"/>
                  <a:t>,</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b="0" i="1" smtClean="0">
                            <a:latin typeface="Cambria Math" panose="02040503050406030204" pitchFamily="18" charset="0"/>
                          </a:rPr>
                          <m:t>𝑗</m:t>
                        </m:r>
                      </m:sub>
                    </m:sSub>
                  </m:oMath>
                </a14:m>
                <a:r>
                  <a:rPr lang="en-US" altLang="zh-CN" dirty="0"/>
                  <a:t>&gt;</a:t>
                </a:r>
                <a:r>
                  <a:rPr lang="en-US" altLang="zh-CN" dirty="0">
                    <a:latin typeface="Times New Roman" panose="02020603050405020304" pitchFamily="18" charset="0"/>
                    <a:sym typeface="Symbol" panose="05050102010706020507" pitchFamily="18" charset="2"/>
                  </a:rPr>
                  <a:t>E, </a:t>
                </a:r>
                <a:r>
                  <a:rPr lang="zh-CN" altLang="en-US" dirty="0">
                    <a:latin typeface="Times New Roman" panose="02020603050405020304" pitchFamily="18" charset="0"/>
                    <a:sym typeface="Symbol" panose="05050102010706020507" pitchFamily="18" charset="2"/>
                  </a:rPr>
                  <a:t>则</a:t>
                </a:r>
                <a:endParaRPr lang="zh-CN" altLang="en-US" dirty="0"/>
              </a:p>
              <a:p>
                <a:pPr lvl="1"/>
                <a:r>
                  <a:rPr lang="zh-CN" altLang="en-US" dirty="0"/>
                  <a:t>①称</a:t>
                </a:r>
                <a14:m>
                  <m:oMath xmlns:m="http://schemas.openxmlformats.org/officeDocument/2006/math">
                    <m:sSub>
                      <m:sSubPr>
                        <m:ctrlPr>
                          <a:rPr lang="en-US" altLang="zh-CN" i="1">
                            <a:latin typeface="Cambria Math" panose="02040503050406030204" pitchFamily="18" charset="0"/>
                          </a:rPr>
                        </m:ctrlPr>
                      </m:sSubPr>
                      <m:e>
                        <m:r>
                          <a:rPr lang="en-US" altLang="zh-CN" b="0" i="1">
                            <a:latin typeface="Cambria Math" panose="02040503050406030204" pitchFamily="18" charset="0"/>
                          </a:rPr>
                          <m:t>𝑣</m:t>
                        </m:r>
                      </m:e>
                      <m:sub>
                        <m:r>
                          <a:rPr lang="en-US" altLang="zh-CN" b="0" i="1">
                            <a:latin typeface="Cambria Math" panose="02040503050406030204" pitchFamily="18" charset="0"/>
                          </a:rPr>
                          <m:t>𝑖</m:t>
                        </m:r>
                      </m:sub>
                    </m:sSub>
                  </m:oMath>
                </a14:m>
                <a:r>
                  <a:rPr lang="zh-CN" altLang="en-US" dirty="0"/>
                  <a:t>和</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b="0" i="1">
                            <a:latin typeface="Cambria Math" panose="02040503050406030204" pitchFamily="18" charset="0"/>
                          </a:rPr>
                          <m:t>𝑗</m:t>
                        </m:r>
                      </m:sub>
                    </m:sSub>
                  </m:oMath>
                </a14:m>
                <a:r>
                  <a:rPr lang="zh-CN" altLang="en-US" dirty="0"/>
                  <a:t>为</a:t>
                </a:r>
                <a14:m>
                  <m:oMath xmlns:m="http://schemas.openxmlformats.org/officeDocument/2006/math">
                    <m:sSub>
                      <m:sSubPr>
                        <m:ctrlPr>
                          <a:rPr lang="en-US" altLang="zh-CN" i="1">
                            <a:latin typeface="Cambria Math" panose="02040503050406030204" pitchFamily="18" charset="0"/>
                          </a:rPr>
                        </m:ctrlPr>
                      </m:sSubPr>
                      <m:e>
                        <m:r>
                          <a:rPr lang="en-US" altLang="zh-CN" b="0" i="1">
                            <a:latin typeface="Cambria Math" panose="02040503050406030204" pitchFamily="18" charset="0"/>
                          </a:rPr>
                          <m:t>𝑒</m:t>
                        </m:r>
                      </m:e>
                      <m:sub>
                        <m:r>
                          <a:rPr lang="en-US" altLang="zh-CN" b="0" i="1">
                            <a:latin typeface="Cambria Math" panose="02040503050406030204" pitchFamily="18" charset="0"/>
                          </a:rPr>
                          <m:t>𝑘</m:t>
                        </m:r>
                      </m:sub>
                    </m:sSub>
                  </m:oMath>
                </a14:m>
                <a:r>
                  <a:rPr lang="zh-CN" altLang="en-US" dirty="0"/>
                  <a:t>的</a:t>
                </a:r>
                <a:r>
                  <a:rPr lang="zh-CN" altLang="en-US" dirty="0">
                    <a:solidFill>
                      <a:srgbClr val="FF0000"/>
                    </a:solidFill>
                  </a:rPr>
                  <a:t>端点</a:t>
                </a:r>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b="0" i="1">
                            <a:latin typeface="Cambria Math" panose="02040503050406030204" pitchFamily="18" charset="0"/>
                          </a:rPr>
                          <m:t>𝑣</m:t>
                        </m:r>
                      </m:e>
                      <m:sub>
                        <m:r>
                          <a:rPr lang="en-US" altLang="zh-CN" b="0" i="1">
                            <a:latin typeface="Cambria Math" panose="02040503050406030204" pitchFamily="18" charset="0"/>
                          </a:rPr>
                          <m:t>𝑖</m:t>
                        </m:r>
                      </m:sub>
                    </m:sSub>
                  </m:oMath>
                </a14:m>
                <a:r>
                  <a:rPr lang="zh-CN" altLang="en-US" dirty="0"/>
                  <a:t>为</a:t>
                </a:r>
                <a14:m>
                  <m:oMath xmlns:m="http://schemas.openxmlformats.org/officeDocument/2006/math">
                    <m:sSub>
                      <m:sSubPr>
                        <m:ctrlPr>
                          <a:rPr lang="en-US" altLang="zh-CN" i="1">
                            <a:latin typeface="Cambria Math" panose="02040503050406030204" pitchFamily="18" charset="0"/>
                          </a:rPr>
                        </m:ctrlPr>
                      </m:sSubPr>
                      <m:e>
                        <m:r>
                          <a:rPr lang="en-US" altLang="zh-CN" b="0" i="1">
                            <a:latin typeface="Cambria Math" panose="02040503050406030204" pitchFamily="18" charset="0"/>
                          </a:rPr>
                          <m:t>𝑒</m:t>
                        </m:r>
                      </m:e>
                      <m:sub>
                        <m:r>
                          <a:rPr lang="en-US" altLang="zh-CN" b="0" i="1">
                            <a:latin typeface="Cambria Math" panose="02040503050406030204" pitchFamily="18" charset="0"/>
                          </a:rPr>
                          <m:t>𝑘</m:t>
                        </m:r>
                      </m:sub>
                    </m:sSub>
                  </m:oMath>
                </a14:m>
                <a:r>
                  <a:rPr lang="zh-CN" altLang="en-US" dirty="0"/>
                  <a:t>的</a:t>
                </a:r>
                <a:r>
                  <a:rPr lang="zh-CN" altLang="en-US" dirty="0">
                    <a:solidFill>
                      <a:srgbClr val="FF0000"/>
                    </a:solidFill>
                  </a:rPr>
                  <a:t>始点</a:t>
                </a:r>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b="0" i="1">
                            <a:latin typeface="Cambria Math" panose="02040503050406030204" pitchFamily="18" charset="0"/>
                          </a:rPr>
                          <m:t>𝑗</m:t>
                        </m:r>
                      </m:sub>
                    </m:sSub>
                  </m:oMath>
                </a14:m>
                <a:r>
                  <a:rPr lang="zh-CN" altLang="en-US" dirty="0"/>
                  <a:t>为</a:t>
                </a:r>
                <a14:m>
                  <m:oMath xmlns:m="http://schemas.openxmlformats.org/officeDocument/2006/math">
                    <m:sSub>
                      <m:sSubPr>
                        <m:ctrlPr>
                          <a:rPr lang="en-US" altLang="zh-CN" i="1">
                            <a:latin typeface="Cambria Math" panose="02040503050406030204" pitchFamily="18" charset="0"/>
                          </a:rPr>
                        </m:ctrlPr>
                      </m:sSubPr>
                      <m:e>
                        <m:r>
                          <a:rPr lang="en-US" altLang="zh-CN" b="0" i="1">
                            <a:latin typeface="Cambria Math" panose="02040503050406030204" pitchFamily="18" charset="0"/>
                          </a:rPr>
                          <m:t>𝑒</m:t>
                        </m:r>
                      </m:e>
                      <m:sub>
                        <m:r>
                          <a:rPr lang="en-US" altLang="zh-CN" b="0" i="1">
                            <a:latin typeface="Cambria Math" panose="02040503050406030204" pitchFamily="18" charset="0"/>
                          </a:rPr>
                          <m:t>𝑘</m:t>
                        </m:r>
                      </m:sub>
                    </m:sSub>
                  </m:oMath>
                </a14:m>
                <a:r>
                  <a:rPr lang="zh-CN" altLang="en-US" dirty="0"/>
                  <a:t>的</a:t>
                </a:r>
                <a:r>
                  <a:rPr lang="zh-CN" altLang="en-US" dirty="0">
                    <a:solidFill>
                      <a:srgbClr val="FF0000"/>
                    </a:solidFill>
                  </a:rPr>
                  <a:t>终点</a:t>
                </a:r>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b="0" i="1">
                            <a:latin typeface="Cambria Math" panose="02040503050406030204" pitchFamily="18" charset="0"/>
                          </a:rPr>
                          <m:t>𝑒</m:t>
                        </m:r>
                      </m:e>
                      <m:sub>
                        <m:r>
                          <a:rPr lang="en-US" altLang="zh-CN" b="0" i="1">
                            <a:latin typeface="Cambria Math" panose="02040503050406030204" pitchFamily="18" charset="0"/>
                          </a:rPr>
                          <m:t>𝑘</m:t>
                        </m:r>
                      </m:sub>
                    </m:sSub>
                  </m:oMath>
                </a14:m>
                <a:r>
                  <a:rPr lang="zh-CN" altLang="en-US" dirty="0"/>
                  <a:t>与</a:t>
                </a:r>
                <a14:m>
                  <m:oMath xmlns:m="http://schemas.openxmlformats.org/officeDocument/2006/math">
                    <m:sSub>
                      <m:sSubPr>
                        <m:ctrlPr>
                          <a:rPr lang="en-US" altLang="zh-CN" i="1">
                            <a:latin typeface="Cambria Math" panose="02040503050406030204" pitchFamily="18" charset="0"/>
                          </a:rPr>
                        </m:ctrlPr>
                      </m:sSubPr>
                      <m:e>
                        <m:r>
                          <a:rPr lang="en-US" altLang="zh-CN" b="0" i="1">
                            <a:latin typeface="Cambria Math" panose="02040503050406030204" pitchFamily="18" charset="0"/>
                          </a:rPr>
                          <m:t>𝑣</m:t>
                        </m:r>
                      </m:e>
                      <m:sub>
                        <m:r>
                          <a:rPr lang="en-US" altLang="zh-CN" b="0" i="1">
                            <a:latin typeface="Cambria Math" panose="02040503050406030204" pitchFamily="18" charset="0"/>
                          </a:rPr>
                          <m:t>𝑖</m:t>
                        </m:r>
                      </m:sub>
                    </m:sSub>
                  </m:oMath>
                </a14:m>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b="0" i="1">
                            <a:latin typeface="Cambria Math" panose="02040503050406030204" pitchFamily="18" charset="0"/>
                          </a:rPr>
                          <m:t>𝑗</m:t>
                        </m:r>
                      </m:sub>
                    </m:sSub>
                  </m:oMath>
                </a14:m>
                <a:r>
                  <a:rPr lang="zh-CN" altLang="en-US" dirty="0">
                    <a:solidFill>
                      <a:srgbClr val="FF0000"/>
                    </a:solidFill>
                  </a:rPr>
                  <a:t>关联</a:t>
                </a:r>
                <a:r>
                  <a:rPr lang="en-US" altLang="zh-CN" dirty="0"/>
                  <a:t>.</a:t>
                </a:r>
                <a:endParaRPr lang="zh-CN" altLang="en-US" dirty="0"/>
              </a:p>
              <a:p>
                <a:pPr lvl="1"/>
                <a:r>
                  <a:rPr lang="zh-CN" altLang="en-US" dirty="0"/>
                  <a:t>②两个顶点</a:t>
                </a:r>
                <a14:m>
                  <m:oMath xmlns:m="http://schemas.openxmlformats.org/officeDocument/2006/math">
                    <m:sSub>
                      <m:sSubPr>
                        <m:ctrlPr>
                          <a:rPr lang="en-US" altLang="zh-CN" i="1" smtClean="0">
                            <a:latin typeface="Cambria Math" panose="02040503050406030204" pitchFamily="18" charset="0"/>
                          </a:rPr>
                        </m:ctrlPr>
                      </m:sSubPr>
                      <m:e>
                        <m:r>
                          <a:rPr lang="en-US" altLang="zh-CN" b="0" i="1">
                            <a:latin typeface="Cambria Math" panose="02040503050406030204" pitchFamily="18" charset="0"/>
                          </a:rPr>
                          <m:t>𝑣</m:t>
                        </m:r>
                      </m:e>
                      <m:sub>
                        <m:r>
                          <a:rPr lang="en-US" altLang="zh-CN" b="0" i="1">
                            <a:latin typeface="Cambria Math" panose="02040503050406030204" pitchFamily="18" charset="0"/>
                          </a:rPr>
                          <m:t>𝑖</m:t>
                        </m:r>
                      </m:sub>
                    </m:sSub>
                  </m:oMath>
                </a14:m>
                <a:r>
                  <a:rPr lang="zh-CN" altLang="en-US" dirty="0"/>
                  <a:t>和</a:t>
                </a:r>
                <a14:m>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𝑣</m:t>
                        </m:r>
                      </m:e>
                      <m:sub>
                        <m:r>
                          <a:rPr lang="en-US" altLang="zh-CN" b="0" i="1">
                            <a:latin typeface="Cambria Math" panose="02040503050406030204" pitchFamily="18" charset="0"/>
                          </a:rPr>
                          <m:t>𝑗</m:t>
                        </m:r>
                      </m:sub>
                    </m:sSub>
                  </m:oMath>
                </a14:m>
                <a:r>
                  <a:rPr lang="zh-CN" altLang="en-US" dirty="0"/>
                  <a:t>之间有一条有向边相连</a:t>
                </a:r>
                <a:r>
                  <a:rPr lang="en-US" altLang="zh-CN" dirty="0"/>
                  <a:t>, </a:t>
                </a:r>
                <a:r>
                  <a:rPr lang="zh-CN" altLang="en-US" dirty="0"/>
                  <a:t>则称这两个</a:t>
                </a:r>
                <a:r>
                  <a:rPr lang="zh-CN" altLang="en-US" dirty="0">
                    <a:solidFill>
                      <a:srgbClr val="FF0000"/>
                    </a:solidFill>
                  </a:rPr>
                  <a:t>顶点相邻</a:t>
                </a:r>
                <a:r>
                  <a:rPr lang="en-US" altLang="zh-CN" dirty="0"/>
                  <a:t>; </a:t>
                </a:r>
                <a:r>
                  <a:rPr lang="zh-CN" altLang="en-US" dirty="0"/>
                  <a:t>如果一条边的终点是另一条边的始点</a:t>
                </a:r>
                <a:r>
                  <a:rPr lang="en-US" altLang="zh-CN" dirty="0"/>
                  <a:t>, </a:t>
                </a:r>
                <a:r>
                  <a:rPr lang="zh-CN" altLang="en-US" dirty="0"/>
                  <a:t>则称这两条</a:t>
                </a:r>
                <a:r>
                  <a:rPr lang="zh-CN" altLang="en-US" dirty="0">
                    <a:solidFill>
                      <a:srgbClr val="FF0000"/>
                    </a:solidFill>
                  </a:rPr>
                  <a:t>边相邻</a:t>
                </a:r>
                <a:r>
                  <a:rPr lang="en-US" altLang="zh-CN" dirty="0"/>
                  <a:t>.</a:t>
                </a:r>
                <a:r>
                  <a:rPr lang="zh-CN" altLang="en-US" dirty="0"/>
                  <a:t> </a:t>
                </a:r>
                <a:endParaRPr lang="en-US" altLang="zh-CN" dirty="0"/>
              </a:p>
              <a:p>
                <a:r>
                  <a:rPr lang="en-US" altLang="zh-CN" dirty="0"/>
                  <a:t>8. </a:t>
                </a:r>
                <a:r>
                  <a:rPr lang="zh-CN" altLang="en-US" dirty="0"/>
                  <a:t>邻域与关联集</a:t>
                </a:r>
              </a:p>
              <a:p>
                <a:pPr lvl="1"/>
                <a:r>
                  <a:rPr lang="zh-CN" altLang="en-US" dirty="0"/>
                  <a:t>① </a:t>
                </a:r>
                <a:r>
                  <a:rPr lang="en-US" altLang="zh-CN" dirty="0" err="1"/>
                  <a:t>v</a:t>
                </a:r>
                <a:r>
                  <a:rPr lang="en-US" altLang="zh-CN" dirty="0" err="1">
                    <a:latin typeface="Times New Roman" panose="02020603050405020304" pitchFamily="18" charset="0"/>
                    <a:sym typeface="Symbol" panose="05050102010706020507" pitchFamily="18" charset="2"/>
                  </a:rPr>
                  <a:t></a:t>
                </a:r>
                <a:r>
                  <a:rPr lang="en-US" altLang="zh-CN" dirty="0" err="1"/>
                  <a:t>V</a:t>
                </a:r>
                <a:r>
                  <a:rPr lang="en-US" altLang="zh-CN" dirty="0"/>
                  <a:t>(G) (G</a:t>
                </a:r>
                <a:r>
                  <a:rPr lang="zh-CN" altLang="en-US" dirty="0"/>
                  <a:t>是无向图</a:t>
                </a:r>
                <a:r>
                  <a:rPr lang="en-US" altLang="zh-CN" dirty="0"/>
                  <a:t>)</a:t>
                </a:r>
              </a:p>
              <a:p>
                <a:pPr lvl="2"/>
                <a:r>
                  <a:rPr lang="en-US" altLang="zh-CN" b="1" dirty="0"/>
                  <a:t>v</a:t>
                </a:r>
                <a:r>
                  <a:rPr lang="zh-CN" altLang="en-US" dirty="0"/>
                  <a:t>的</a:t>
                </a:r>
                <a:r>
                  <a:rPr lang="zh-CN" altLang="en-US" dirty="0">
                    <a:solidFill>
                      <a:srgbClr val="FF0000"/>
                    </a:solidFill>
                  </a:rPr>
                  <a:t>邻域 </a:t>
                </a:r>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𝑵</m:t>
                        </m:r>
                      </m:e>
                      <m:sub>
                        <m:r>
                          <a:rPr lang="en-US" altLang="zh-CN" b="1" i="1" smtClean="0">
                            <a:latin typeface="Cambria Math" panose="02040503050406030204" pitchFamily="18" charset="0"/>
                          </a:rPr>
                          <m:t>𝑮</m:t>
                        </m:r>
                      </m:sub>
                    </m:sSub>
                    <m:r>
                      <a:rPr lang="en-US" altLang="zh-CN" b="1" i="1" smtClean="0">
                        <a:latin typeface="Cambria Math" panose="02040503050406030204" pitchFamily="18" charset="0"/>
                      </a:rPr>
                      <m:t>(</m:t>
                    </m:r>
                    <m:r>
                      <a:rPr lang="en-US" altLang="zh-CN" b="1" i="1" smtClean="0">
                        <a:latin typeface="Cambria Math" panose="02040503050406030204" pitchFamily="18" charset="0"/>
                      </a:rPr>
                      <m:t>𝒗</m:t>
                    </m:r>
                    <m:r>
                      <a:rPr lang="en-US" altLang="zh-CN" b="1" i="1" smtClean="0">
                        <a:latin typeface="Cambria Math" panose="02040503050406030204" pitchFamily="18" charset="0"/>
                      </a:rPr>
                      <m:t>)</m:t>
                    </m:r>
                  </m:oMath>
                </a14:m>
                <a:r>
                  <a:rPr lang="en-US" altLang="zh-CN" b="1" dirty="0"/>
                  <a:t>={</a:t>
                </a:r>
                <a:r>
                  <a:rPr lang="en-US" altLang="zh-CN" b="1" dirty="0" err="1"/>
                  <a:t>u|u</a:t>
                </a:r>
                <a:r>
                  <a:rPr lang="en-US" altLang="zh-CN" b="1" dirty="0" err="1">
                    <a:latin typeface="Times New Roman" panose="02020603050405020304" pitchFamily="18" charset="0"/>
                    <a:sym typeface="Symbol" panose="05050102010706020507" pitchFamily="18" charset="2"/>
                  </a:rPr>
                  <a:t></a:t>
                </a:r>
                <a:r>
                  <a:rPr lang="en-US" altLang="zh-CN" b="1" dirty="0" err="1"/>
                  <a:t>V</a:t>
                </a:r>
                <a:r>
                  <a:rPr lang="en-US" altLang="zh-CN" b="1" dirty="0"/>
                  <a:t>(G)</a:t>
                </a:r>
                <a:r>
                  <a:rPr lang="en-US" altLang="zh-CN" b="1" dirty="0">
                    <a:latin typeface="微软雅黑" panose="020B0503020204020204" pitchFamily="34" charset="-122"/>
                  </a:rPr>
                  <a:t>∧</a:t>
                </a:r>
                <a:r>
                  <a:rPr lang="en-US" altLang="zh-CN" b="1" dirty="0"/>
                  <a:t>(</a:t>
                </a:r>
                <a:r>
                  <a:rPr lang="en-US" altLang="zh-CN" b="1" dirty="0" err="1"/>
                  <a:t>u,v</a:t>
                </a:r>
                <a:r>
                  <a:rPr lang="en-US" altLang="zh-CN" b="1" dirty="0"/>
                  <a:t>)</a:t>
                </a:r>
                <a:r>
                  <a:rPr lang="en-US" altLang="zh-CN" b="1" dirty="0">
                    <a:latin typeface="Times New Roman" panose="02020603050405020304" pitchFamily="18" charset="0"/>
                    <a:sym typeface="Symbol" panose="05050102010706020507" pitchFamily="18" charset="2"/>
                  </a:rPr>
                  <a:t></a:t>
                </a:r>
                <a:r>
                  <a:rPr lang="en-US" altLang="zh-CN" b="1" dirty="0"/>
                  <a:t>E(G)</a:t>
                </a:r>
                <a:r>
                  <a:rPr lang="en-US" altLang="zh-CN" b="1" dirty="0">
                    <a:latin typeface="微软雅黑" panose="020B0503020204020204" pitchFamily="34" charset="-122"/>
                  </a:rPr>
                  <a:t>∧</a:t>
                </a:r>
                <a:r>
                  <a:rPr lang="en-US" altLang="zh-CN" b="1" dirty="0" err="1"/>
                  <a:t>u≠v</a:t>
                </a:r>
                <a:r>
                  <a:rPr lang="en-US" altLang="zh-CN" b="1" dirty="0"/>
                  <a:t>} </a:t>
                </a:r>
              </a:p>
              <a:p>
                <a:pPr lvl="2"/>
                <a:r>
                  <a:rPr lang="en-US" altLang="zh-CN" b="1" dirty="0"/>
                  <a:t>v</a:t>
                </a:r>
                <a:r>
                  <a:rPr lang="zh-CN" altLang="en-US" dirty="0"/>
                  <a:t>的</a:t>
                </a:r>
                <a:r>
                  <a:rPr lang="zh-CN" altLang="en-US" dirty="0">
                    <a:solidFill>
                      <a:srgbClr val="FF0000"/>
                    </a:solidFill>
                  </a:rPr>
                  <a:t>闭邻域 </a:t>
                </a:r>
                <a14:m>
                  <m:oMath xmlns:m="http://schemas.openxmlformats.org/officeDocument/2006/math">
                    <m:sSub>
                      <m:sSubPr>
                        <m:ctrlPr>
                          <a:rPr lang="en-US" altLang="zh-CN" b="1" i="1" smtClean="0">
                            <a:latin typeface="Cambria Math" panose="02040503050406030204" pitchFamily="18" charset="0"/>
                          </a:rPr>
                        </m:ctrlPr>
                      </m:sSubPr>
                      <m:e>
                        <m:bar>
                          <m:barPr>
                            <m:pos m:val="top"/>
                            <m:ctrlPr>
                              <a:rPr lang="en-US" altLang="zh-CN" b="1" i="1" smtClean="0">
                                <a:latin typeface="Cambria Math" panose="02040503050406030204" pitchFamily="18" charset="0"/>
                              </a:rPr>
                            </m:ctrlPr>
                          </m:barPr>
                          <m:e>
                            <m:r>
                              <a:rPr lang="en-US" altLang="zh-CN" b="1" i="1" smtClean="0">
                                <a:latin typeface="Cambria Math" panose="02040503050406030204" pitchFamily="18" charset="0"/>
                              </a:rPr>
                              <m:t>𝑵</m:t>
                            </m:r>
                          </m:e>
                        </m:bar>
                      </m:e>
                      <m:sub>
                        <m:r>
                          <a:rPr lang="en-US" altLang="zh-CN" b="1" i="1" smtClean="0">
                            <a:latin typeface="Cambria Math" panose="02040503050406030204" pitchFamily="18" charset="0"/>
                          </a:rPr>
                          <m:t>𝑮</m:t>
                        </m:r>
                      </m:sub>
                    </m:sSub>
                    <m:r>
                      <a:rPr lang="en-US" altLang="zh-CN" b="1" i="1" smtClean="0">
                        <a:latin typeface="Cambria Math" panose="02040503050406030204" pitchFamily="18" charset="0"/>
                      </a:rPr>
                      <m:t>(</m:t>
                    </m:r>
                    <m:r>
                      <a:rPr lang="en-US" altLang="zh-CN" b="1" i="1" smtClean="0">
                        <a:latin typeface="Cambria Math" panose="02040503050406030204" pitchFamily="18" charset="0"/>
                      </a:rPr>
                      <m:t>𝒗</m:t>
                    </m:r>
                    <m:r>
                      <a:rPr lang="en-US" altLang="zh-CN" b="1" i="1" smtClean="0">
                        <a:latin typeface="Cambria Math" panose="02040503050406030204" pitchFamily="18" charset="0"/>
                      </a:rPr>
                      <m:t>)</m:t>
                    </m:r>
                  </m:oMath>
                </a14:m>
                <a:r>
                  <a:rPr lang="en-US" altLang="zh-CN" b="1" dirty="0"/>
                  <a:t>=N(v)</a:t>
                </a:r>
                <a14:m>
                  <m:oMath xmlns:m="http://schemas.openxmlformats.org/officeDocument/2006/math">
                    <m:r>
                      <a:rPr lang="en-US" altLang="zh-CN" b="1" i="1" smtClean="0">
                        <a:latin typeface="Cambria Math" panose="02040503050406030204" pitchFamily="18" charset="0"/>
                        <a:ea typeface="Cambria Math" panose="02040503050406030204" pitchFamily="18" charset="0"/>
                      </a:rPr>
                      <m:t>∪</m:t>
                    </m:r>
                  </m:oMath>
                </a14:m>
                <a:r>
                  <a:rPr lang="en-US" altLang="zh-CN" b="1" dirty="0"/>
                  <a:t>{v}</a:t>
                </a:r>
              </a:p>
              <a:p>
                <a:pPr lvl="2"/>
                <a:r>
                  <a:rPr lang="en-US" altLang="zh-CN" b="1" dirty="0"/>
                  <a:t>v</a:t>
                </a:r>
                <a:r>
                  <a:rPr lang="zh-CN" altLang="en-US" dirty="0"/>
                  <a:t>的</a:t>
                </a:r>
                <a:r>
                  <a:rPr lang="zh-CN" altLang="en-US" dirty="0">
                    <a:solidFill>
                      <a:srgbClr val="FF0000"/>
                    </a:solidFill>
                  </a:rPr>
                  <a:t>关联集</a:t>
                </a:r>
                <a:r>
                  <a:rPr lang="en-US" altLang="zh-CN" b="1" dirty="0"/>
                  <a:t>I(v)={</a:t>
                </a:r>
                <a:r>
                  <a:rPr lang="en-US" altLang="zh-CN" b="1" dirty="0" err="1"/>
                  <a:t>e|e</a:t>
                </a:r>
                <a:r>
                  <a:rPr lang="en-US" altLang="zh-CN" b="1" dirty="0" err="1">
                    <a:latin typeface="Times New Roman" panose="02020603050405020304" pitchFamily="18" charset="0"/>
                    <a:sym typeface="Symbol" panose="05050102010706020507" pitchFamily="18" charset="2"/>
                  </a:rPr>
                  <a:t></a:t>
                </a:r>
                <a:r>
                  <a:rPr lang="en-US" altLang="zh-CN" b="1" dirty="0" err="1"/>
                  <a:t>E</a:t>
                </a:r>
                <a:r>
                  <a:rPr lang="en-US" altLang="zh-CN" b="1" dirty="0"/>
                  <a:t>(G)</a:t>
                </a:r>
                <a:r>
                  <a:rPr lang="en-US" altLang="zh-CN" b="1" dirty="0">
                    <a:latin typeface="微软雅黑" panose="020B0503020204020204" pitchFamily="34" charset="-122"/>
                  </a:rPr>
                  <a:t> ∧ </a:t>
                </a:r>
                <a:r>
                  <a:rPr lang="en-US" altLang="zh-CN" b="1" dirty="0"/>
                  <a:t>e</a:t>
                </a:r>
                <a:r>
                  <a:rPr lang="zh-CN" altLang="en-US" dirty="0"/>
                  <a:t>与</a:t>
                </a:r>
                <a:r>
                  <a:rPr lang="en-US" altLang="zh-CN" b="1" dirty="0"/>
                  <a:t>v</a:t>
                </a:r>
                <a:r>
                  <a:rPr lang="zh-CN" altLang="en-US" dirty="0"/>
                  <a:t>关联</a:t>
                </a:r>
                <a:r>
                  <a:rPr lang="en-US" altLang="zh-CN" b="1" dirty="0"/>
                  <a:t>}</a:t>
                </a:r>
              </a:p>
            </p:txBody>
          </p:sp>
        </mc:Choice>
        <mc:Fallback xmlns="">
          <p:sp>
            <p:nvSpPr>
              <p:cNvPr id="2" name="文本占位符 1"/>
              <p:cNvSpPr>
                <a:spLocks noGrp="1" noRot="1" noChangeAspect="1" noMove="1" noResize="1" noEditPoints="1" noAdjustHandles="1" noChangeArrowheads="1" noChangeShapeType="1" noTextEdit="1"/>
              </p:cNvSpPr>
              <p:nvPr>
                <p:ph type="body" sz="quarter" idx="1"/>
              </p:nvPr>
            </p:nvSpPr>
            <p:spPr>
              <a:xfrm>
                <a:off x="516000" y="1008000"/>
                <a:ext cx="11160000" cy="4629216"/>
              </a:xfrm>
              <a:blipFill>
                <a:blip r:embed="rId2"/>
                <a:stretch>
                  <a:fillRect l="-1148" t="-2105" r="-1967" b="-2368"/>
                </a:stretch>
              </a:blipFill>
            </p:spPr>
            <p:txBody>
              <a:bodyPr/>
              <a:lstStyle/>
              <a:p>
                <a:r>
                  <a:rPr lang="zh-CN" altLang="en-US">
                    <a:noFill/>
                  </a:rPr>
                  <a:t> </a:t>
                </a:r>
              </a:p>
            </p:txBody>
          </p:sp>
        </mc:Fallback>
      </mc:AlternateContent>
      <p:sp>
        <p:nvSpPr>
          <p:cNvPr id="6146" name="Rectangle 2"/>
          <p:cNvSpPr>
            <a:spLocks noGrp="1" noChangeArrowheads="1"/>
          </p:cNvSpPr>
          <p:nvPr>
            <p:ph type="title"/>
          </p:nvPr>
        </p:nvSpPr>
        <p:spPr/>
        <p:txBody>
          <a:bodyPr/>
          <a:lstStyle/>
          <a:p>
            <a:r>
              <a:rPr lang="zh-CN" altLang="en-US" dirty="0"/>
              <a:t>三、图的相关概念</a:t>
            </a:r>
            <a:endParaRPr lang="en-US" altLang="zh-CN" dirty="0"/>
          </a:p>
        </p:txBody>
      </p:sp>
      <p:sp>
        <p:nvSpPr>
          <p:cNvPr id="9" name="文本占位符 8"/>
          <p:cNvSpPr>
            <a:spLocks noGrp="1"/>
          </p:cNvSpPr>
          <p:nvPr>
            <p:ph type="body" sz="quarter" idx="11"/>
          </p:nvPr>
        </p:nvSpPr>
        <p:spPr/>
        <p:txBody>
          <a:bodyPr/>
          <a:lstStyle/>
          <a:p>
            <a:r>
              <a:rPr lang="en-US" altLang="zh-CN"/>
              <a:t>8.1 </a:t>
            </a:r>
            <a:r>
              <a:rPr lang="zh-CN" altLang="en-US"/>
              <a:t>图</a:t>
            </a:r>
            <a:endParaRPr lang="zh-CN" altLang="en-US" dirty="0"/>
          </a:p>
        </p:txBody>
      </p:sp>
      <p:sp>
        <p:nvSpPr>
          <p:cNvPr id="4" name="灯片编号占位符 3">
            <a:extLst>
              <a:ext uri="{FF2B5EF4-FFF2-40B4-BE49-F238E27FC236}">
                <a16:creationId xmlns:a16="http://schemas.microsoft.com/office/drawing/2014/main" id="{7DC0797A-5057-42FB-906C-5079A9DABA7D}"/>
              </a:ext>
            </a:extLst>
          </p:cNvPr>
          <p:cNvSpPr>
            <a:spLocks noGrp="1"/>
          </p:cNvSpPr>
          <p:nvPr>
            <p:ph type="sldNum" sz="quarter" idx="10"/>
          </p:nvPr>
        </p:nvSpPr>
        <p:spPr/>
        <p:txBody>
          <a:bodyPr/>
          <a:lstStyle/>
          <a:p>
            <a:fld id="{ADDBA8A9-FE90-4847-B2BB-91D9864F4629}" type="slidenum">
              <a:rPr lang="zh-CN" altLang="en-US" smtClean="0"/>
              <a:pPr/>
              <a:t>10</a:t>
            </a:fld>
            <a:r>
              <a:rPr lang="en-US" altLang="zh-CN"/>
              <a:t>|73</a:t>
            </a:r>
            <a:endParaRPr lang="zh-CN" altLang="en-US" dirty="0"/>
          </a:p>
        </p:txBody>
      </p:sp>
    </p:spTree>
    <p:extLst>
      <p:ext uri="{BB962C8B-B14F-4D97-AF65-F5344CB8AC3E}">
        <p14:creationId xmlns:p14="http://schemas.microsoft.com/office/powerpoint/2010/main" val="3252333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500"/>
                                        <p:tgtEl>
                                          <p:spTgt spid="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Effect transition="in" filter="fade">
                                      <p:cBhvr>
                                        <p:cTn id="27" dur="500"/>
                                        <p:tgtEl>
                                          <p:spTgt spid="2">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
                                            <p:txEl>
                                              <p:pRg st="5" end="5"/>
                                            </p:txEl>
                                          </p:spTgt>
                                        </p:tgtEl>
                                        <p:attrNameLst>
                                          <p:attrName>style.visibility</p:attrName>
                                        </p:attrNameLst>
                                      </p:cBhvr>
                                      <p:to>
                                        <p:strVal val="visible"/>
                                      </p:to>
                                    </p:set>
                                    <p:animEffect transition="in" filter="fade">
                                      <p:cBhvr>
                                        <p:cTn id="32" dur="500"/>
                                        <p:tgtEl>
                                          <p:spTgt spid="2">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
                                            <p:txEl>
                                              <p:pRg st="6" end="6"/>
                                            </p:txEl>
                                          </p:spTgt>
                                        </p:tgtEl>
                                        <p:attrNameLst>
                                          <p:attrName>style.visibility</p:attrName>
                                        </p:attrNameLst>
                                      </p:cBhvr>
                                      <p:to>
                                        <p:strVal val="visible"/>
                                      </p:to>
                                    </p:set>
                                    <p:animEffect transition="in" filter="fade">
                                      <p:cBhvr>
                                        <p:cTn id="37" dur="500"/>
                                        <p:tgtEl>
                                          <p:spTgt spid="2">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
                                            <p:txEl>
                                              <p:pRg st="7" end="7"/>
                                            </p:txEl>
                                          </p:spTgt>
                                        </p:tgtEl>
                                        <p:attrNameLst>
                                          <p:attrName>style.visibility</p:attrName>
                                        </p:attrNameLst>
                                      </p:cBhvr>
                                      <p:to>
                                        <p:strVal val="visible"/>
                                      </p:to>
                                    </p:set>
                                    <p:animEffect transition="in" filter="fade">
                                      <p:cBhvr>
                                        <p:cTn id="42" dur="500"/>
                                        <p:tgtEl>
                                          <p:spTgt spid="2">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文本占位符 1"/>
              <p:cNvSpPr>
                <a:spLocks noGrp="1"/>
              </p:cNvSpPr>
              <p:nvPr>
                <p:ph type="body" sz="quarter" idx="1"/>
              </p:nvPr>
            </p:nvSpPr>
            <p:spPr>
              <a:xfrm>
                <a:off x="516000" y="1008000"/>
                <a:ext cx="11160000" cy="3014608"/>
              </a:xfrm>
            </p:spPr>
            <p:txBody>
              <a:bodyPr/>
              <a:lstStyle/>
              <a:p>
                <a:r>
                  <a:rPr lang="en-US" altLang="zh-CN" dirty="0"/>
                  <a:t>8. </a:t>
                </a:r>
                <a:r>
                  <a:rPr lang="zh-CN" altLang="en-US" dirty="0"/>
                  <a:t>邻域与关联集</a:t>
                </a:r>
              </a:p>
              <a:p>
                <a:pPr lvl="1"/>
                <a:r>
                  <a:rPr lang="en-US" altLang="zh-CN" dirty="0">
                    <a:latin typeface="Times New Roman" panose="02020603050405020304" pitchFamily="18" charset="0"/>
                  </a:rPr>
                  <a:t>②</a:t>
                </a:r>
                <a:r>
                  <a:rPr lang="zh-CN" altLang="en-US" dirty="0"/>
                  <a:t> </a:t>
                </a:r>
                <a:r>
                  <a:rPr lang="en-US" altLang="zh-CN" dirty="0" err="1"/>
                  <a:t>v</a:t>
                </a:r>
                <a:r>
                  <a:rPr lang="en-US" altLang="zh-CN" dirty="0" err="1">
                    <a:latin typeface="Times New Roman" panose="02020603050405020304" pitchFamily="18" charset="0"/>
                    <a:sym typeface="Symbol" panose="05050102010706020507" pitchFamily="18" charset="2"/>
                  </a:rPr>
                  <a:t></a:t>
                </a:r>
                <a:r>
                  <a:rPr lang="en-US" altLang="zh-CN" dirty="0" err="1"/>
                  <a:t>V</a:t>
                </a:r>
                <a:r>
                  <a:rPr lang="en-US" altLang="zh-CN" dirty="0"/>
                  <a:t>(D) (D</a:t>
                </a:r>
                <a:r>
                  <a:rPr lang="zh-CN" altLang="en-US" dirty="0"/>
                  <a:t>是有向图</a:t>
                </a:r>
                <a:r>
                  <a:rPr lang="en-US" altLang="zh-CN" dirty="0"/>
                  <a:t>)</a:t>
                </a:r>
              </a:p>
              <a:p>
                <a:pPr lvl="2"/>
                <a:r>
                  <a:rPr lang="en-US" altLang="zh-CN" b="1" dirty="0"/>
                  <a:t>v</a:t>
                </a:r>
                <a:r>
                  <a:rPr lang="zh-CN" altLang="en-US" dirty="0"/>
                  <a:t>的后继元集 </a:t>
                </a:r>
                <a14:m>
                  <m:oMath xmlns:m="http://schemas.openxmlformats.org/officeDocument/2006/math">
                    <m:sSubSup>
                      <m:sSubSupPr>
                        <m:ctrlPr>
                          <a:rPr lang="en-US" altLang="zh-CN" i="1" smtClean="0">
                            <a:latin typeface="Cambria Math" panose="02040503050406030204" pitchFamily="18" charset="0"/>
                          </a:rPr>
                        </m:ctrlPr>
                      </m:sSubSupPr>
                      <m:e>
                        <m:r>
                          <m:rPr>
                            <m:sty m:val="p"/>
                          </m:rPr>
                          <a:rPr lang="el-GR" altLang="zh-CN" i="1" smtClean="0">
                            <a:latin typeface="Cambria Math" panose="02040503050406030204" pitchFamily="18" charset="0"/>
                            <a:ea typeface="Cambria Math" panose="02040503050406030204" pitchFamily="18" charset="0"/>
                          </a:rPr>
                          <m:t>Γ</m:t>
                        </m:r>
                      </m:e>
                      <m:sub>
                        <m:r>
                          <a:rPr lang="en-US" altLang="zh-CN" b="0" i="1" smtClean="0">
                            <a:latin typeface="Cambria Math" panose="02040503050406030204" pitchFamily="18" charset="0"/>
                          </a:rPr>
                          <m:t>𝐷</m:t>
                        </m:r>
                      </m:sub>
                      <m:sup>
                        <m:r>
                          <a:rPr lang="en-US" altLang="zh-CN" b="0" i="1" smtClean="0">
                            <a:latin typeface="Cambria Math" panose="02040503050406030204" pitchFamily="18" charset="0"/>
                          </a:rPr>
                          <m:t>+</m:t>
                        </m:r>
                      </m:sup>
                    </m:sSubSup>
                    <m:r>
                      <a:rPr lang="en-US" altLang="zh-CN" b="0" i="1" smtClean="0">
                        <a:latin typeface="Cambria Math" panose="02040503050406030204" pitchFamily="18" charset="0"/>
                      </a:rPr>
                      <m:t>(</m:t>
                    </m:r>
                    <m:r>
                      <a:rPr lang="en-US" altLang="zh-CN" b="0" i="1" smtClean="0">
                        <a:latin typeface="Cambria Math" panose="02040503050406030204" pitchFamily="18" charset="0"/>
                      </a:rPr>
                      <m:t>𝑣</m:t>
                    </m:r>
                    <m:r>
                      <a:rPr lang="en-US" altLang="zh-CN" b="0" i="1" smtClean="0">
                        <a:latin typeface="Cambria Math" panose="02040503050406030204" pitchFamily="18" charset="0"/>
                      </a:rPr>
                      <m:t>)</m:t>
                    </m:r>
                  </m:oMath>
                </a14:m>
                <a:r>
                  <a:rPr lang="en-US" altLang="zh-CN" b="1" dirty="0"/>
                  <a:t>={</a:t>
                </a:r>
                <a:r>
                  <a:rPr lang="en-US" altLang="zh-CN" b="1" dirty="0" err="1"/>
                  <a:t>u|u</a:t>
                </a:r>
                <a:r>
                  <a:rPr lang="en-US" altLang="zh-CN" b="1" dirty="0" err="1">
                    <a:latin typeface="Times New Roman" panose="02020603050405020304" pitchFamily="18" charset="0"/>
                    <a:sym typeface="Symbol" panose="05050102010706020507" pitchFamily="18" charset="2"/>
                  </a:rPr>
                  <a:t></a:t>
                </a:r>
                <a:r>
                  <a:rPr lang="en-US" altLang="zh-CN" b="1" dirty="0" err="1"/>
                  <a:t>V</a:t>
                </a:r>
                <a:r>
                  <a:rPr lang="en-US" altLang="zh-CN" b="1" dirty="0"/>
                  <a:t>(D)</a:t>
                </a:r>
                <a:r>
                  <a:rPr lang="en-US" altLang="zh-CN" b="1" dirty="0">
                    <a:latin typeface="微软雅黑" panose="020B0503020204020204" pitchFamily="34" charset="-122"/>
                  </a:rPr>
                  <a:t>∧</a:t>
                </a:r>
                <a:r>
                  <a:rPr lang="en-US" altLang="zh-CN" b="1" dirty="0"/>
                  <a:t>(</a:t>
                </a:r>
                <a:r>
                  <a:rPr lang="en-US" altLang="zh-CN" b="1" dirty="0" err="1"/>
                  <a:t>v,u</a:t>
                </a:r>
                <a:r>
                  <a:rPr lang="en-US" altLang="zh-CN" b="1" dirty="0"/>
                  <a:t>)</a:t>
                </a:r>
                <a:r>
                  <a:rPr lang="en-US" altLang="zh-CN" b="1" dirty="0">
                    <a:latin typeface="Times New Roman" panose="02020603050405020304" pitchFamily="18" charset="0"/>
                    <a:sym typeface="Symbol" panose="05050102010706020507" pitchFamily="18" charset="2"/>
                  </a:rPr>
                  <a:t></a:t>
                </a:r>
                <a:r>
                  <a:rPr lang="en-US" altLang="zh-CN" b="1" dirty="0"/>
                  <a:t>E(D)</a:t>
                </a:r>
                <a:r>
                  <a:rPr lang="en-US" altLang="zh-CN" b="1" dirty="0">
                    <a:latin typeface="微软雅黑" panose="020B0503020204020204" pitchFamily="34" charset="-122"/>
                  </a:rPr>
                  <a:t>∧</a:t>
                </a:r>
                <a:r>
                  <a:rPr lang="en-US" altLang="zh-CN" b="1" dirty="0" err="1"/>
                  <a:t>u≠v</a:t>
                </a:r>
                <a:r>
                  <a:rPr lang="en-US" altLang="zh-CN" b="1" dirty="0"/>
                  <a:t>} </a:t>
                </a:r>
              </a:p>
              <a:p>
                <a:pPr lvl="2"/>
                <a:r>
                  <a:rPr lang="en-US" altLang="zh-CN" b="1" dirty="0"/>
                  <a:t>v</a:t>
                </a:r>
                <a:r>
                  <a:rPr lang="zh-CN" altLang="en-US" dirty="0"/>
                  <a:t>的先驱元集 </a:t>
                </a:r>
                <a14:m>
                  <m:oMath xmlns:m="http://schemas.openxmlformats.org/officeDocument/2006/math">
                    <m:sSubSup>
                      <m:sSubSupPr>
                        <m:ctrlPr>
                          <a:rPr lang="en-US" altLang="zh-CN" i="1">
                            <a:latin typeface="Cambria Math" panose="02040503050406030204" pitchFamily="18" charset="0"/>
                          </a:rPr>
                        </m:ctrlPr>
                      </m:sSubSupPr>
                      <m:e>
                        <m:r>
                          <m:rPr>
                            <m:sty m:val="p"/>
                          </m:rPr>
                          <a:rPr lang="el-GR" altLang="zh-CN" i="1">
                            <a:latin typeface="Cambria Math" panose="02040503050406030204" pitchFamily="18" charset="0"/>
                            <a:ea typeface="Cambria Math" panose="02040503050406030204" pitchFamily="18" charset="0"/>
                          </a:rPr>
                          <m:t>Γ</m:t>
                        </m:r>
                      </m:e>
                      <m:sub>
                        <m:r>
                          <a:rPr lang="en-US" altLang="zh-CN" i="1">
                            <a:latin typeface="Cambria Math" panose="02040503050406030204" pitchFamily="18" charset="0"/>
                          </a:rPr>
                          <m:t>𝐷</m:t>
                        </m:r>
                      </m:sub>
                      <m:sup>
                        <m:r>
                          <a:rPr lang="en-US" altLang="zh-CN" b="0" i="1" smtClean="0">
                            <a:latin typeface="Cambria Math" panose="02040503050406030204" pitchFamily="18" charset="0"/>
                          </a:rPr>
                          <m:t>−</m:t>
                        </m:r>
                      </m:sup>
                    </m:sSubSup>
                    <m:r>
                      <a:rPr lang="en-US" altLang="zh-CN" i="1">
                        <a:latin typeface="Cambria Math" panose="02040503050406030204" pitchFamily="18" charset="0"/>
                      </a:rPr>
                      <m:t>(</m:t>
                    </m:r>
                    <m:r>
                      <a:rPr lang="en-US" altLang="zh-CN" i="1">
                        <a:latin typeface="Cambria Math" panose="02040503050406030204" pitchFamily="18" charset="0"/>
                      </a:rPr>
                      <m:t>𝑣</m:t>
                    </m:r>
                    <m:r>
                      <a:rPr lang="en-US" altLang="zh-CN" i="1">
                        <a:latin typeface="Cambria Math" panose="02040503050406030204" pitchFamily="18" charset="0"/>
                      </a:rPr>
                      <m:t>)</m:t>
                    </m:r>
                  </m:oMath>
                </a14:m>
                <a:r>
                  <a:rPr lang="en-US" altLang="zh-CN" b="1" dirty="0"/>
                  <a:t>={</a:t>
                </a:r>
                <a:r>
                  <a:rPr lang="en-US" altLang="zh-CN" b="1" dirty="0" err="1"/>
                  <a:t>u|u</a:t>
                </a:r>
                <a:r>
                  <a:rPr lang="en-US" altLang="zh-CN" b="1" dirty="0" err="1">
                    <a:latin typeface="Times New Roman" panose="02020603050405020304" pitchFamily="18" charset="0"/>
                    <a:sym typeface="Symbol" panose="05050102010706020507" pitchFamily="18" charset="2"/>
                  </a:rPr>
                  <a:t></a:t>
                </a:r>
                <a:r>
                  <a:rPr lang="en-US" altLang="zh-CN" b="1" dirty="0" err="1"/>
                  <a:t>V</a:t>
                </a:r>
                <a:r>
                  <a:rPr lang="en-US" altLang="zh-CN" b="1" dirty="0"/>
                  <a:t>(D)</a:t>
                </a:r>
                <a:r>
                  <a:rPr lang="en-US" altLang="zh-CN" b="1" dirty="0">
                    <a:latin typeface="微软雅黑" panose="020B0503020204020204" pitchFamily="34" charset="-122"/>
                  </a:rPr>
                  <a:t>∧</a:t>
                </a:r>
                <a:r>
                  <a:rPr lang="en-US" altLang="zh-CN" b="1" dirty="0"/>
                  <a:t>(</a:t>
                </a:r>
                <a:r>
                  <a:rPr lang="en-US" altLang="zh-CN" b="1" dirty="0" err="1"/>
                  <a:t>u,v</a:t>
                </a:r>
                <a:r>
                  <a:rPr lang="en-US" altLang="zh-CN" b="1" dirty="0"/>
                  <a:t>)</a:t>
                </a:r>
                <a:r>
                  <a:rPr lang="en-US" altLang="zh-CN" b="1" dirty="0">
                    <a:latin typeface="Times New Roman" panose="02020603050405020304" pitchFamily="18" charset="0"/>
                    <a:sym typeface="Symbol" panose="05050102010706020507" pitchFamily="18" charset="2"/>
                  </a:rPr>
                  <a:t></a:t>
                </a:r>
                <a:r>
                  <a:rPr lang="en-US" altLang="zh-CN" b="1" dirty="0"/>
                  <a:t>E(D)</a:t>
                </a:r>
                <a:r>
                  <a:rPr lang="en-US" altLang="zh-CN" b="1" dirty="0">
                    <a:latin typeface="微软雅黑" panose="020B0503020204020204" pitchFamily="34" charset="-122"/>
                  </a:rPr>
                  <a:t>∧</a:t>
                </a:r>
                <a:r>
                  <a:rPr lang="en-US" altLang="zh-CN" b="1" dirty="0" err="1"/>
                  <a:t>u≠v</a:t>
                </a:r>
                <a:r>
                  <a:rPr lang="en-US" altLang="zh-CN" b="1" dirty="0"/>
                  <a:t>}</a:t>
                </a:r>
              </a:p>
              <a:p>
                <a:pPr lvl="2"/>
                <a:r>
                  <a:rPr lang="en-US" altLang="zh-CN" b="1" dirty="0"/>
                  <a:t>v</a:t>
                </a:r>
                <a:r>
                  <a:rPr lang="zh-CN" altLang="en-US" dirty="0"/>
                  <a:t>的邻域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𝑁</m:t>
                        </m:r>
                      </m:e>
                      <m:sub>
                        <m:r>
                          <a:rPr lang="en-US" altLang="zh-CN" b="0" i="1" smtClean="0">
                            <a:latin typeface="Cambria Math" panose="02040503050406030204" pitchFamily="18" charset="0"/>
                          </a:rPr>
                          <m:t>𝐷</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𝑣</m:t>
                    </m:r>
                    <m:r>
                      <a:rPr lang="en-US" altLang="zh-CN" b="0" i="1" smtClean="0">
                        <a:latin typeface="Cambria Math" panose="02040503050406030204" pitchFamily="18" charset="0"/>
                      </a:rPr>
                      <m:t>)</m:t>
                    </m:r>
                  </m:oMath>
                </a14:m>
                <a:r>
                  <a:rPr lang="en-US" altLang="zh-CN" dirty="0"/>
                  <a:t>=</a:t>
                </a:r>
                <a14:m>
                  <m:oMath xmlns:m="http://schemas.openxmlformats.org/officeDocument/2006/math">
                    <m:sSubSup>
                      <m:sSubSupPr>
                        <m:ctrlPr>
                          <a:rPr lang="en-US" altLang="zh-CN" i="1">
                            <a:latin typeface="Cambria Math" panose="02040503050406030204" pitchFamily="18" charset="0"/>
                          </a:rPr>
                        </m:ctrlPr>
                      </m:sSubSupPr>
                      <m:e>
                        <m:r>
                          <m:rPr>
                            <m:sty m:val="p"/>
                          </m:rPr>
                          <a:rPr lang="el-GR" altLang="zh-CN" i="1">
                            <a:latin typeface="Cambria Math" panose="02040503050406030204" pitchFamily="18" charset="0"/>
                            <a:ea typeface="Cambria Math" panose="02040503050406030204" pitchFamily="18" charset="0"/>
                          </a:rPr>
                          <m:t>Γ</m:t>
                        </m:r>
                      </m:e>
                      <m:sub>
                        <m:r>
                          <a:rPr lang="en-US" altLang="zh-CN" i="1">
                            <a:latin typeface="Cambria Math" panose="02040503050406030204" pitchFamily="18" charset="0"/>
                          </a:rPr>
                          <m:t>𝐷</m:t>
                        </m:r>
                      </m:sub>
                      <m:sup>
                        <m:r>
                          <a:rPr lang="en-US" altLang="zh-CN" i="1">
                            <a:latin typeface="Cambria Math" panose="02040503050406030204" pitchFamily="18" charset="0"/>
                          </a:rPr>
                          <m:t>+</m:t>
                        </m:r>
                      </m:sup>
                    </m:sSubSup>
                    <m:r>
                      <a:rPr lang="en-US" altLang="zh-CN" i="1">
                        <a:latin typeface="Cambria Math" panose="02040503050406030204" pitchFamily="18" charset="0"/>
                      </a:rPr>
                      <m:t>(</m:t>
                    </m:r>
                    <m:r>
                      <a:rPr lang="en-US" altLang="zh-CN" i="1">
                        <a:latin typeface="Cambria Math" panose="02040503050406030204" pitchFamily="18" charset="0"/>
                      </a:rPr>
                      <m:t>𝑣</m:t>
                    </m:r>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r>
                          <m:rPr>
                            <m:sty m:val="p"/>
                          </m:rPr>
                          <a:rPr lang="el-GR" altLang="zh-CN" i="1">
                            <a:latin typeface="Cambria Math" panose="02040503050406030204" pitchFamily="18" charset="0"/>
                            <a:ea typeface="Cambria Math" panose="02040503050406030204" pitchFamily="18" charset="0"/>
                          </a:rPr>
                          <m:t>Γ</m:t>
                        </m:r>
                      </m:e>
                      <m:sub>
                        <m:r>
                          <a:rPr lang="en-US" altLang="zh-CN" i="1">
                            <a:latin typeface="Cambria Math" panose="02040503050406030204" pitchFamily="18" charset="0"/>
                          </a:rPr>
                          <m:t>𝐷</m:t>
                        </m:r>
                      </m:sub>
                      <m:sup>
                        <m:r>
                          <a:rPr lang="en-US" altLang="zh-CN" i="1">
                            <a:latin typeface="Cambria Math" panose="02040503050406030204" pitchFamily="18" charset="0"/>
                          </a:rPr>
                          <m:t>−</m:t>
                        </m:r>
                      </m:sup>
                    </m:sSubSup>
                    <m:r>
                      <a:rPr lang="en-US" altLang="zh-CN" i="1">
                        <a:latin typeface="Cambria Math" panose="02040503050406030204" pitchFamily="18" charset="0"/>
                      </a:rPr>
                      <m:t>(</m:t>
                    </m:r>
                    <m:r>
                      <a:rPr lang="en-US" altLang="zh-CN" i="1">
                        <a:latin typeface="Cambria Math" panose="02040503050406030204" pitchFamily="18" charset="0"/>
                      </a:rPr>
                      <m:t>𝑣</m:t>
                    </m:r>
                    <m:r>
                      <a:rPr lang="en-US" altLang="zh-CN" i="1">
                        <a:latin typeface="Cambria Math" panose="02040503050406030204" pitchFamily="18" charset="0"/>
                      </a:rPr>
                      <m:t>)</m:t>
                    </m:r>
                  </m:oMath>
                </a14:m>
                <a:endParaRPr lang="en-US" altLang="zh-CN" dirty="0"/>
              </a:p>
              <a:p>
                <a:pPr lvl="2"/>
                <a:r>
                  <a:rPr lang="en-US" altLang="zh-CN" b="1" dirty="0"/>
                  <a:t>v</a:t>
                </a:r>
                <a:r>
                  <a:rPr lang="zh-CN" altLang="en-US" dirty="0"/>
                  <a:t>的闭邻域 </a:t>
                </a:r>
                <a14:m>
                  <m:oMath xmlns:m="http://schemas.openxmlformats.org/officeDocument/2006/math">
                    <m:sSub>
                      <m:sSubPr>
                        <m:ctrlPr>
                          <a:rPr lang="en-US" altLang="zh-CN" b="1" i="1" smtClean="0">
                            <a:latin typeface="Cambria Math" panose="02040503050406030204" pitchFamily="18" charset="0"/>
                          </a:rPr>
                        </m:ctrlPr>
                      </m:sSubPr>
                      <m:e>
                        <m:bar>
                          <m:barPr>
                            <m:pos m:val="top"/>
                            <m:ctrlPr>
                              <a:rPr lang="en-US" altLang="zh-CN" b="1" i="1" smtClean="0">
                                <a:latin typeface="Cambria Math" panose="02040503050406030204" pitchFamily="18" charset="0"/>
                              </a:rPr>
                            </m:ctrlPr>
                          </m:barPr>
                          <m:e>
                            <m:r>
                              <a:rPr lang="en-US" altLang="zh-CN" b="1" i="1" smtClean="0">
                                <a:latin typeface="Cambria Math" panose="02040503050406030204" pitchFamily="18" charset="0"/>
                              </a:rPr>
                              <m:t>𝑵</m:t>
                            </m:r>
                          </m:e>
                        </m:bar>
                      </m:e>
                      <m:sub>
                        <m:r>
                          <a:rPr lang="en-US" altLang="zh-CN" b="1" i="1" smtClean="0">
                            <a:latin typeface="Cambria Math" panose="02040503050406030204" pitchFamily="18" charset="0"/>
                          </a:rPr>
                          <m:t>𝑫</m:t>
                        </m:r>
                      </m:sub>
                    </m:sSub>
                    <m:r>
                      <a:rPr lang="en-US" altLang="zh-CN" b="1" i="1" smtClean="0">
                        <a:latin typeface="Cambria Math" panose="02040503050406030204" pitchFamily="18" charset="0"/>
                      </a:rPr>
                      <m:t>(</m:t>
                    </m:r>
                    <m:r>
                      <a:rPr lang="en-US" altLang="zh-CN" b="1" i="1" smtClean="0">
                        <a:latin typeface="Cambria Math" panose="02040503050406030204" pitchFamily="18" charset="0"/>
                      </a:rPr>
                      <m:t>𝒗</m:t>
                    </m:r>
                    <m:r>
                      <a:rPr lang="en-US" altLang="zh-CN" b="1" i="1" smtClean="0">
                        <a:latin typeface="Cambria Math" panose="02040503050406030204" pitchFamily="18" charset="0"/>
                      </a:rPr>
                      <m:t>)</m:t>
                    </m:r>
                  </m:oMath>
                </a14:m>
                <a:r>
                  <a:rPr lang="en-US" altLang="zh-CN" b="1" dirty="0"/>
                  <a:t>=</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𝑁</m:t>
                        </m:r>
                      </m:e>
                      <m:sub>
                        <m:r>
                          <a:rPr lang="en-US" altLang="zh-CN" i="1">
                            <a:latin typeface="Cambria Math" panose="02040503050406030204" pitchFamily="18" charset="0"/>
                          </a:rPr>
                          <m:t>𝐷</m:t>
                        </m:r>
                      </m:sub>
                    </m:sSub>
                    <m:r>
                      <a:rPr lang="en-US" altLang="zh-CN" i="1">
                        <a:latin typeface="Cambria Math" panose="02040503050406030204" pitchFamily="18" charset="0"/>
                      </a:rPr>
                      <m:t>(</m:t>
                    </m:r>
                    <m:r>
                      <a:rPr lang="en-US" altLang="zh-CN" i="1">
                        <a:latin typeface="Cambria Math" panose="02040503050406030204" pitchFamily="18" charset="0"/>
                      </a:rPr>
                      <m:t>𝑣</m:t>
                    </m:r>
                    <m:r>
                      <a:rPr lang="en-US" altLang="zh-CN" i="1">
                        <a:latin typeface="Cambria Math" panose="02040503050406030204" pitchFamily="18" charset="0"/>
                      </a:rPr>
                      <m:t>)</m:t>
                    </m:r>
                    <m:r>
                      <a:rPr lang="en-US" altLang="zh-CN" b="1" i="1" smtClean="0">
                        <a:latin typeface="Cambria Math" panose="02040503050406030204" pitchFamily="18" charset="0"/>
                        <a:ea typeface="Cambria Math" panose="02040503050406030204" pitchFamily="18" charset="0"/>
                      </a:rPr>
                      <m:t>∪</m:t>
                    </m:r>
                  </m:oMath>
                </a14:m>
                <a:r>
                  <a:rPr lang="en-US" altLang="zh-CN" b="1" dirty="0"/>
                  <a:t>{v}</a:t>
                </a:r>
              </a:p>
            </p:txBody>
          </p:sp>
        </mc:Choice>
        <mc:Fallback xmlns="">
          <p:sp>
            <p:nvSpPr>
              <p:cNvPr id="2" name="文本占位符 1"/>
              <p:cNvSpPr>
                <a:spLocks noGrp="1" noRot="1" noChangeAspect="1" noMove="1" noResize="1" noEditPoints="1" noAdjustHandles="1" noChangeArrowheads="1" noChangeShapeType="1" noTextEdit="1"/>
              </p:cNvSpPr>
              <p:nvPr>
                <p:ph type="body" sz="quarter" idx="1"/>
              </p:nvPr>
            </p:nvSpPr>
            <p:spPr>
              <a:xfrm>
                <a:off x="516000" y="1008000"/>
                <a:ext cx="11160000" cy="3014608"/>
              </a:xfrm>
              <a:blipFill>
                <a:blip r:embed="rId2"/>
                <a:stretch>
                  <a:fillRect l="-1148" t="-3030" b="-4242"/>
                </a:stretch>
              </a:blipFill>
            </p:spPr>
            <p:txBody>
              <a:bodyPr/>
              <a:lstStyle/>
              <a:p>
                <a:r>
                  <a:rPr lang="zh-CN" altLang="en-US">
                    <a:noFill/>
                  </a:rPr>
                  <a:t> </a:t>
                </a:r>
              </a:p>
            </p:txBody>
          </p:sp>
        </mc:Fallback>
      </mc:AlternateContent>
      <p:sp>
        <p:nvSpPr>
          <p:cNvPr id="6146" name="Rectangle 2"/>
          <p:cNvSpPr>
            <a:spLocks noGrp="1" noChangeArrowheads="1"/>
          </p:cNvSpPr>
          <p:nvPr>
            <p:ph type="title"/>
          </p:nvPr>
        </p:nvSpPr>
        <p:spPr/>
        <p:txBody>
          <a:bodyPr/>
          <a:lstStyle/>
          <a:p>
            <a:r>
              <a:rPr lang="zh-CN" altLang="en-US" dirty="0"/>
              <a:t>三、图的相关概念</a:t>
            </a:r>
            <a:endParaRPr lang="en-US" altLang="zh-CN" dirty="0"/>
          </a:p>
        </p:txBody>
      </p:sp>
      <p:sp>
        <p:nvSpPr>
          <p:cNvPr id="9" name="文本占位符 8"/>
          <p:cNvSpPr>
            <a:spLocks noGrp="1"/>
          </p:cNvSpPr>
          <p:nvPr>
            <p:ph type="body" sz="quarter" idx="11"/>
          </p:nvPr>
        </p:nvSpPr>
        <p:spPr/>
        <p:txBody>
          <a:bodyPr/>
          <a:lstStyle/>
          <a:p>
            <a:r>
              <a:rPr lang="en-US" altLang="zh-CN"/>
              <a:t>8.1 </a:t>
            </a:r>
            <a:r>
              <a:rPr lang="zh-CN" altLang="en-US"/>
              <a:t>图</a:t>
            </a:r>
            <a:endParaRPr lang="zh-CN" altLang="en-US" dirty="0"/>
          </a:p>
        </p:txBody>
      </p:sp>
      <p:sp>
        <p:nvSpPr>
          <p:cNvPr id="4" name="灯片编号占位符 3">
            <a:extLst>
              <a:ext uri="{FF2B5EF4-FFF2-40B4-BE49-F238E27FC236}">
                <a16:creationId xmlns:a16="http://schemas.microsoft.com/office/drawing/2014/main" id="{89479B60-47BC-4176-8F6E-5DDD58FA57D2}"/>
              </a:ext>
            </a:extLst>
          </p:cNvPr>
          <p:cNvSpPr>
            <a:spLocks noGrp="1"/>
          </p:cNvSpPr>
          <p:nvPr>
            <p:ph type="sldNum" sz="quarter" idx="10"/>
          </p:nvPr>
        </p:nvSpPr>
        <p:spPr/>
        <p:txBody>
          <a:bodyPr/>
          <a:lstStyle/>
          <a:p>
            <a:fld id="{ADDBA8A9-FE90-4847-B2BB-91D9864F4629}" type="slidenum">
              <a:rPr lang="zh-CN" altLang="en-US" smtClean="0"/>
              <a:pPr/>
              <a:t>11</a:t>
            </a:fld>
            <a:r>
              <a:rPr lang="en-US" altLang="zh-CN"/>
              <a:t>|73</a:t>
            </a:r>
            <a:endParaRPr lang="zh-CN" altLang="en-US" dirty="0"/>
          </a:p>
        </p:txBody>
      </p:sp>
    </p:spTree>
    <p:extLst>
      <p:ext uri="{BB962C8B-B14F-4D97-AF65-F5344CB8AC3E}">
        <p14:creationId xmlns:p14="http://schemas.microsoft.com/office/powerpoint/2010/main" val="2175831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500"/>
                                        <p:tgtEl>
                                          <p:spTgt spid="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Effect transition="in" filter="fade">
                                      <p:cBhvr>
                                        <p:cTn id="27" dur="500"/>
                                        <p:tgtEl>
                                          <p:spTgt spid="2">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
                                            <p:txEl>
                                              <p:pRg st="5" end="5"/>
                                            </p:txEl>
                                          </p:spTgt>
                                        </p:tgtEl>
                                        <p:attrNameLst>
                                          <p:attrName>style.visibility</p:attrName>
                                        </p:attrNameLst>
                                      </p:cBhvr>
                                      <p:to>
                                        <p:strVal val="visible"/>
                                      </p:to>
                                    </p:set>
                                    <p:animEffect transition="in" filter="fade">
                                      <p:cBhvr>
                                        <p:cTn id="32" dur="500"/>
                                        <p:tgtEl>
                                          <p:spTgt spid="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文本占位符 1"/>
              <p:cNvSpPr>
                <a:spLocks noGrp="1"/>
              </p:cNvSpPr>
              <p:nvPr>
                <p:ph type="body" sz="quarter" idx="1"/>
              </p:nvPr>
            </p:nvSpPr>
            <p:spPr>
              <a:xfrm>
                <a:off x="516000" y="1008000"/>
                <a:ext cx="11160000" cy="4924425"/>
              </a:xfrm>
            </p:spPr>
            <p:txBody>
              <a:bodyPr/>
              <a:lstStyle/>
              <a:p>
                <a:r>
                  <a:rPr lang="zh-CN" altLang="en-US" dirty="0"/>
                  <a:t>定义</a:t>
                </a:r>
                <a:r>
                  <a:rPr lang="en-US" altLang="zh-CN" dirty="0"/>
                  <a:t>14.3  </a:t>
                </a:r>
                <a:r>
                  <a:rPr lang="zh-CN" altLang="en-US" dirty="0"/>
                  <a:t>平行边</a:t>
                </a:r>
                <a:r>
                  <a:rPr lang="en-US" altLang="zh-CN" dirty="0"/>
                  <a:t>, </a:t>
                </a:r>
                <a:r>
                  <a:rPr lang="zh-CN" altLang="en-US" dirty="0"/>
                  <a:t>多重图</a:t>
                </a:r>
                <a:r>
                  <a:rPr lang="en-US" altLang="zh-CN" dirty="0"/>
                  <a:t>, </a:t>
                </a:r>
                <a:r>
                  <a:rPr lang="zh-CN" altLang="en-US" dirty="0"/>
                  <a:t>简单图</a:t>
                </a:r>
                <a:endParaRPr lang="en-US" altLang="zh-CN" dirty="0"/>
              </a:p>
              <a:p>
                <a:pPr lvl="1"/>
                <a:r>
                  <a:rPr lang="en-US" altLang="zh-CN" dirty="0"/>
                  <a:t>(1)</a:t>
                </a:r>
                <a:r>
                  <a:rPr lang="zh-CN" altLang="en-US" dirty="0"/>
                  <a:t>关联一对顶点的多条相同边</a:t>
                </a:r>
                <a:r>
                  <a:rPr lang="en-US" altLang="zh-CN" dirty="0"/>
                  <a:t>(</a:t>
                </a:r>
                <a:r>
                  <a:rPr lang="zh-CN" altLang="en-US" dirty="0"/>
                  <a:t>有向边的方向也相同</a:t>
                </a:r>
                <a:r>
                  <a:rPr lang="en-US" altLang="zh-CN" dirty="0"/>
                  <a:t>), </a:t>
                </a:r>
                <a:r>
                  <a:rPr lang="zh-CN" altLang="en-US" dirty="0"/>
                  <a:t>称为平行边</a:t>
                </a:r>
                <a:r>
                  <a:rPr lang="en-US" altLang="zh-CN" dirty="0"/>
                  <a:t>; </a:t>
                </a:r>
                <a:r>
                  <a:rPr lang="zh-CN" altLang="en-US" dirty="0"/>
                  <a:t>平行边的条数称为重数</a:t>
                </a:r>
                <a:r>
                  <a:rPr lang="en-US" altLang="zh-CN" dirty="0"/>
                  <a:t>.</a:t>
                </a:r>
              </a:p>
              <a:p>
                <a:pPr lvl="1"/>
                <a:r>
                  <a:rPr lang="en-US" altLang="zh-CN" dirty="0"/>
                  <a:t>(2)</a:t>
                </a:r>
                <a:r>
                  <a:rPr lang="zh-CN" altLang="en-US" dirty="0"/>
                  <a:t>含有多重边的图称为多重图</a:t>
                </a:r>
                <a:r>
                  <a:rPr lang="en-US" altLang="zh-CN" dirty="0"/>
                  <a:t>; </a:t>
                </a:r>
                <a:r>
                  <a:rPr lang="zh-CN" altLang="en-US" dirty="0"/>
                  <a:t>不含平行边和环的图称为简单图</a:t>
                </a:r>
                <a:r>
                  <a:rPr lang="en-US" altLang="zh-CN" dirty="0"/>
                  <a:t>.</a:t>
                </a:r>
              </a:p>
              <a:p>
                <a:pPr>
                  <a:spcBef>
                    <a:spcPts val="1200"/>
                  </a:spcBef>
                </a:pPr>
                <a:r>
                  <a:rPr lang="zh-CN" altLang="en-US" dirty="0"/>
                  <a:t>定义</a:t>
                </a:r>
                <a:r>
                  <a:rPr lang="en-US" altLang="zh-CN" dirty="0"/>
                  <a:t>14.4  </a:t>
                </a:r>
                <a:r>
                  <a:rPr lang="zh-CN" altLang="en-US" dirty="0"/>
                  <a:t>顶点的度数</a:t>
                </a:r>
                <a:r>
                  <a:rPr lang="en-US" altLang="zh-CN" dirty="0"/>
                  <a:t>, </a:t>
                </a:r>
                <a:r>
                  <a:rPr lang="zh-CN" altLang="en-US" dirty="0"/>
                  <a:t>最大度</a:t>
                </a:r>
                <a:r>
                  <a:rPr lang="en-US" altLang="zh-CN" dirty="0"/>
                  <a:t>, </a:t>
                </a:r>
                <a:r>
                  <a:rPr lang="zh-CN" altLang="en-US" dirty="0"/>
                  <a:t>最小度</a:t>
                </a:r>
                <a:endParaRPr lang="en-US" altLang="zh-CN" dirty="0"/>
              </a:p>
              <a:p>
                <a:pPr lvl="1"/>
                <a:r>
                  <a:rPr lang="en-US" altLang="zh-CN" dirty="0"/>
                  <a:t>(1)</a:t>
                </a:r>
                <a:r>
                  <a:rPr lang="zh-CN" altLang="en-US" dirty="0"/>
                  <a:t>设</a:t>
                </a:r>
                <a:r>
                  <a:rPr lang="en-US" altLang="zh-CN" dirty="0"/>
                  <a:t>G=&lt;V,E&gt;</a:t>
                </a:r>
                <a:r>
                  <a:rPr lang="zh-CN" altLang="en-US" dirty="0"/>
                  <a:t>为无向图</a:t>
                </a:r>
                <a:r>
                  <a:rPr lang="en-US" altLang="zh-CN" dirty="0"/>
                  <a:t>, </a:t>
                </a:r>
                <a:r>
                  <a:rPr lang="en-US" altLang="zh-CN" dirty="0">
                    <a:sym typeface="Symbol" panose="05050102010706020507" pitchFamily="18" charset="2"/>
                  </a:rPr>
                  <a:t></a:t>
                </a:r>
                <a:r>
                  <a:rPr lang="en-US" altLang="zh-CN" dirty="0" err="1"/>
                  <a:t>v</a:t>
                </a:r>
                <a:r>
                  <a:rPr lang="en-US" altLang="zh-CN" dirty="0" err="1">
                    <a:sym typeface="Symbol" panose="05050102010706020507" pitchFamily="18" charset="2"/>
                  </a:rPr>
                  <a:t></a:t>
                </a:r>
                <a:r>
                  <a:rPr lang="en-US" altLang="zh-CN" dirty="0" err="1"/>
                  <a:t>V</a:t>
                </a:r>
                <a:r>
                  <a:rPr lang="en-US" altLang="zh-CN" dirty="0"/>
                  <a:t>, v</a:t>
                </a:r>
                <a:r>
                  <a:rPr lang="zh-CN" altLang="en-US" dirty="0"/>
                  <a:t>作为边的端点的次数（环算</a:t>
                </a:r>
                <a:r>
                  <a:rPr lang="en-US" altLang="zh-CN" dirty="0"/>
                  <a:t>2</a:t>
                </a:r>
                <a:r>
                  <a:rPr lang="zh-CN" altLang="en-US" dirty="0"/>
                  <a:t>次）称为</a:t>
                </a:r>
                <a:r>
                  <a:rPr lang="en-US" altLang="zh-CN" dirty="0"/>
                  <a:t>v</a:t>
                </a:r>
                <a:r>
                  <a:rPr lang="zh-CN" altLang="en-US" dirty="0"/>
                  <a:t>的</a:t>
                </a:r>
                <a:r>
                  <a:rPr lang="zh-CN" altLang="en-US" dirty="0">
                    <a:solidFill>
                      <a:srgbClr val="FF0000"/>
                    </a:solidFill>
                  </a:rPr>
                  <a:t>度数</a:t>
                </a:r>
                <a:r>
                  <a:rPr lang="en-US" altLang="zh-CN" dirty="0"/>
                  <a:t>, </a:t>
                </a:r>
                <a:r>
                  <a:rPr lang="zh-CN" altLang="en-US" dirty="0"/>
                  <a:t>简称度</a:t>
                </a:r>
                <a:r>
                  <a:rPr lang="en-US" altLang="zh-CN" dirty="0"/>
                  <a:t>, </a:t>
                </a:r>
                <a:r>
                  <a:rPr lang="zh-CN" altLang="en-US" dirty="0"/>
                  <a:t>记为</a:t>
                </a:r>
                <a:r>
                  <a:rPr lang="en-US" altLang="zh-CN" dirty="0"/>
                  <a:t>d(v).</a:t>
                </a:r>
                <a:endParaRPr lang="zh-CN" altLang="en-US" dirty="0"/>
              </a:p>
              <a:p>
                <a:pPr lvl="1"/>
                <a:r>
                  <a:rPr lang="en-US" altLang="zh-CN" dirty="0"/>
                  <a:t>(2)</a:t>
                </a:r>
                <a:r>
                  <a:rPr lang="zh-CN" altLang="en-US" dirty="0"/>
                  <a:t>设</a:t>
                </a:r>
                <a:r>
                  <a:rPr lang="en-US" altLang="zh-CN" dirty="0"/>
                  <a:t>D=&lt;V,E&gt;</a:t>
                </a:r>
                <a:r>
                  <a:rPr lang="zh-CN" altLang="en-US" dirty="0"/>
                  <a:t>为有向图</a:t>
                </a:r>
                <a:r>
                  <a:rPr lang="en-US" altLang="zh-CN" dirty="0"/>
                  <a:t>, </a:t>
                </a:r>
                <a:r>
                  <a:rPr lang="en-US" altLang="zh-CN" dirty="0">
                    <a:sym typeface="Symbol" panose="05050102010706020507" pitchFamily="18" charset="2"/>
                  </a:rPr>
                  <a:t></a:t>
                </a:r>
                <a:r>
                  <a:rPr lang="en-US" altLang="zh-CN" dirty="0" err="1"/>
                  <a:t>v</a:t>
                </a:r>
                <a:r>
                  <a:rPr lang="en-US" altLang="zh-CN" dirty="0" err="1">
                    <a:sym typeface="Symbol" panose="05050102010706020507" pitchFamily="18" charset="2"/>
                  </a:rPr>
                  <a:t></a:t>
                </a:r>
                <a:r>
                  <a:rPr lang="en-US" altLang="zh-CN" dirty="0" err="1"/>
                  <a:t>V</a:t>
                </a:r>
                <a:r>
                  <a:rPr lang="en-US" altLang="zh-CN" dirty="0"/>
                  <a:t>, v</a:t>
                </a:r>
                <a:r>
                  <a:rPr lang="zh-CN" altLang="en-US" dirty="0"/>
                  <a:t>作为边的始点的次数称为</a:t>
                </a:r>
                <a:r>
                  <a:rPr lang="en-US" altLang="zh-CN" dirty="0"/>
                  <a:t>v</a:t>
                </a:r>
                <a:r>
                  <a:rPr lang="zh-CN" altLang="en-US" dirty="0"/>
                  <a:t>的</a:t>
                </a:r>
                <a:r>
                  <a:rPr lang="zh-CN" altLang="en-US" dirty="0">
                    <a:solidFill>
                      <a:srgbClr val="FF0000"/>
                    </a:solidFill>
                  </a:rPr>
                  <a:t>出度</a:t>
                </a:r>
                <a:r>
                  <a:rPr lang="en-US" altLang="zh-CN" dirty="0"/>
                  <a:t>, </a:t>
                </a:r>
                <a:r>
                  <a:rPr lang="zh-CN" altLang="en-US" dirty="0"/>
                  <a:t>记作</a:t>
                </a:r>
                <a14:m>
                  <m:oMath xmlns:m="http://schemas.openxmlformats.org/officeDocument/2006/math">
                    <m:sSup>
                      <m:sSupPr>
                        <m:ctrlPr>
                          <a:rPr lang="en-US" altLang="zh-CN" i="1" smtClean="0">
                            <a:latin typeface="Cambria Math" panose="02040503050406030204" pitchFamily="18" charset="0"/>
                          </a:rPr>
                        </m:ctrlPr>
                      </m:sSupPr>
                      <m:e>
                        <m:r>
                          <a:rPr lang="en-US" altLang="zh-CN" b="1" i="1" smtClean="0">
                            <a:latin typeface="Cambria Math" panose="02040503050406030204" pitchFamily="18" charset="0"/>
                          </a:rPr>
                          <m:t>𝒅</m:t>
                        </m:r>
                      </m:e>
                      <m:sup>
                        <m:r>
                          <a:rPr lang="en-US" altLang="zh-CN" b="1" i="1" smtClean="0">
                            <a:latin typeface="Cambria Math" panose="02040503050406030204" pitchFamily="18" charset="0"/>
                          </a:rPr>
                          <m:t>+</m:t>
                        </m:r>
                      </m:sup>
                    </m:sSup>
                  </m:oMath>
                </a14:m>
                <a:r>
                  <a:rPr lang="en-US" altLang="zh-CN" dirty="0"/>
                  <a:t>(v); v</a:t>
                </a:r>
                <a:r>
                  <a:rPr lang="zh-CN" altLang="en-US" dirty="0"/>
                  <a:t>作为边的终点的次数称为</a:t>
                </a:r>
                <a:r>
                  <a:rPr lang="en-US" altLang="zh-CN" dirty="0"/>
                  <a:t>v</a:t>
                </a:r>
                <a:r>
                  <a:rPr lang="zh-CN" altLang="en-US" dirty="0"/>
                  <a:t>的</a:t>
                </a:r>
                <a:r>
                  <a:rPr lang="zh-CN" altLang="en-US" dirty="0">
                    <a:solidFill>
                      <a:srgbClr val="FF0000"/>
                    </a:solidFill>
                  </a:rPr>
                  <a:t>入度</a:t>
                </a:r>
                <a:r>
                  <a:rPr lang="en-US" altLang="zh-CN" dirty="0"/>
                  <a:t>, </a:t>
                </a:r>
                <a:r>
                  <a:rPr lang="zh-CN" altLang="en-US" dirty="0"/>
                  <a:t>记作</a:t>
                </a:r>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𝒅</m:t>
                        </m:r>
                      </m:e>
                      <m:sup>
                        <m:r>
                          <a:rPr lang="en-US" altLang="zh-CN" b="1" i="1" smtClean="0">
                            <a:latin typeface="Cambria Math" panose="02040503050406030204" pitchFamily="18" charset="0"/>
                          </a:rPr>
                          <m:t>−</m:t>
                        </m:r>
                      </m:sup>
                    </m:sSup>
                  </m:oMath>
                </a14:m>
                <a:r>
                  <a:rPr lang="en-US" altLang="zh-CN" dirty="0"/>
                  <a:t>(v); </a:t>
                </a:r>
                <a:r>
                  <a:rPr lang="zh-CN" altLang="en-US" dirty="0"/>
                  <a:t>出度和入度之和称为</a:t>
                </a:r>
                <a:r>
                  <a:rPr lang="zh-CN" altLang="en-US" dirty="0">
                    <a:solidFill>
                      <a:srgbClr val="FF0000"/>
                    </a:solidFill>
                  </a:rPr>
                  <a:t>度数</a:t>
                </a:r>
                <a:r>
                  <a:rPr lang="en-US" altLang="zh-CN" dirty="0"/>
                  <a:t>, </a:t>
                </a:r>
                <a:r>
                  <a:rPr lang="zh-CN" altLang="en-US" dirty="0"/>
                  <a:t>记作</a:t>
                </a:r>
                <a:r>
                  <a:rPr lang="en-US" altLang="zh-CN" dirty="0"/>
                  <a:t>d(v)=</a:t>
                </a:r>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𝒅</m:t>
                        </m:r>
                      </m:e>
                      <m:sup>
                        <m:r>
                          <a:rPr lang="en-US" altLang="zh-CN" i="1">
                            <a:latin typeface="Cambria Math" panose="02040503050406030204" pitchFamily="18" charset="0"/>
                          </a:rPr>
                          <m:t>+</m:t>
                        </m:r>
                      </m:sup>
                    </m:sSup>
                  </m:oMath>
                </a14:m>
                <a:r>
                  <a:rPr lang="en-US" altLang="zh-CN" dirty="0"/>
                  <a:t>(v)+</a:t>
                </a:r>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𝒅</m:t>
                        </m:r>
                      </m:e>
                      <m:sup>
                        <m:r>
                          <a:rPr lang="en-US" altLang="zh-CN" i="1">
                            <a:latin typeface="Cambria Math" panose="02040503050406030204" pitchFamily="18" charset="0"/>
                          </a:rPr>
                          <m:t>−</m:t>
                        </m:r>
                      </m:sup>
                    </m:sSup>
                  </m:oMath>
                </a14:m>
                <a:r>
                  <a:rPr lang="en-US" altLang="zh-CN" dirty="0"/>
                  <a:t>(v).</a:t>
                </a:r>
                <a:endParaRPr lang="zh-CN" altLang="en-US" dirty="0"/>
              </a:p>
            </p:txBody>
          </p:sp>
        </mc:Choice>
        <mc:Fallback xmlns="">
          <p:sp>
            <p:nvSpPr>
              <p:cNvPr id="2" name="文本占位符 1"/>
              <p:cNvSpPr>
                <a:spLocks noGrp="1" noRot="1" noChangeAspect="1" noMove="1" noResize="1" noEditPoints="1" noAdjustHandles="1" noChangeArrowheads="1" noChangeShapeType="1" noTextEdit="1"/>
              </p:cNvSpPr>
              <p:nvPr>
                <p:ph type="body" sz="quarter" idx="1"/>
              </p:nvPr>
            </p:nvSpPr>
            <p:spPr>
              <a:xfrm>
                <a:off x="516000" y="1008000"/>
                <a:ext cx="11160000" cy="4924425"/>
              </a:xfrm>
              <a:blipFill>
                <a:blip r:embed="rId2"/>
                <a:stretch>
                  <a:fillRect l="-1148" t="-1856" r="-4317" b="-2475"/>
                </a:stretch>
              </a:blipFill>
            </p:spPr>
            <p:txBody>
              <a:bodyPr/>
              <a:lstStyle/>
              <a:p>
                <a:r>
                  <a:rPr lang="zh-CN" altLang="en-US">
                    <a:noFill/>
                  </a:rPr>
                  <a:t> </a:t>
                </a:r>
              </a:p>
            </p:txBody>
          </p:sp>
        </mc:Fallback>
      </mc:AlternateContent>
      <p:sp>
        <p:nvSpPr>
          <p:cNvPr id="6146" name="Rectangle 2"/>
          <p:cNvSpPr>
            <a:spLocks noGrp="1" noChangeArrowheads="1"/>
          </p:cNvSpPr>
          <p:nvPr>
            <p:ph type="title"/>
          </p:nvPr>
        </p:nvSpPr>
        <p:spPr/>
        <p:txBody>
          <a:bodyPr/>
          <a:lstStyle/>
          <a:p>
            <a:r>
              <a:rPr lang="zh-CN" altLang="en-US"/>
              <a:t>四、多重图和简单图</a:t>
            </a:r>
            <a:endParaRPr lang="en-US" altLang="zh-CN" dirty="0"/>
          </a:p>
        </p:txBody>
      </p:sp>
      <p:sp>
        <p:nvSpPr>
          <p:cNvPr id="9" name="文本占位符 8"/>
          <p:cNvSpPr>
            <a:spLocks noGrp="1"/>
          </p:cNvSpPr>
          <p:nvPr>
            <p:ph type="body" sz="quarter" idx="11"/>
          </p:nvPr>
        </p:nvSpPr>
        <p:spPr/>
        <p:txBody>
          <a:bodyPr/>
          <a:lstStyle/>
          <a:p>
            <a:r>
              <a:rPr lang="en-US" altLang="zh-CN"/>
              <a:t>8.1 </a:t>
            </a:r>
            <a:r>
              <a:rPr lang="zh-CN" altLang="en-US"/>
              <a:t>图</a:t>
            </a:r>
            <a:endParaRPr lang="zh-CN" altLang="en-US" dirty="0"/>
          </a:p>
        </p:txBody>
      </p:sp>
      <p:sp>
        <p:nvSpPr>
          <p:cNvPr id="4" name="灯片编号占位符 3">
            <a:extLst>
              <a:ext uri="{FF2B5EF4-FFF2-40B4-BE49-F238E27FC236}">
                <a16:creationId xmlns:a16="http://schemas.microsoft.com/office/drawing/2014/main" id="{D1611FF0-695E-4FA7-B3A8-A1BA5527DFDB}"/>
              </a:ext>
            </a:extLst>
          </p:cNvPr>
          <p:cNvSpPr>
            <a:spLocks noGrp="1"/>
          </p:cNvSpPr>
          <p:nvPr>
            <p:ph type="sldNum" sz="quarter" idx="10"/>
          </p:nvPr>
        </p:nvSpPr>
        <p:spPr/>
        <p:txBody>
          <a:bodyPr/>
          <a:lstStyle/>
          <a:p>
            <a:fld id="{ADDBA8A9-FE90-4847-B2BB-91D9864F4629}" type="slidenum">
              <a:rPr lang="zh-CN" altLang="en-US" smtClean="0"/>
              <a:pPr/>
              <a:t>12</a:t>
            </a:fld>
            <a:r>
              <a:rPr lang="en-US" altLang="zh-CN"/>
              <a:t>|73</a:t>
            </a:r>
            <a:endParaRPr lang="zh-CN" altLang="en-US" dirty="0"/>
          </a:p>
        </p:txBody>
      </p:sp>
    </p:spTree>
    <p:extLst>
      <p:ext uri="{BB962C8B-B14F-4D97-AF65-F5344CB8AC3E}">
        <p14:creationId xmlns:p14="http://schemas.microsoft.com/office/powerpoint/2010/main" val="4010412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500"/>
                                        <p:tgtEl>
                                          <p:spTgt spid="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Effect transition="in" filter="fade">
                                      <p:cBhvr>
                                        <p:cTn id="27" dur="500"/>
                                        <p:tgtEl>
                                          <p:spTgt spid="2">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
                                            <p:txEl>
                                              <p:pRg st="5" end="5"/>
                                            </p:txEl>
                                          </p:spTgt>
                                        </p:tgtEl>
                                        <p:attrNameLst>
                                          <p:attrName>style.visibility</p:attrName>
                                        </p:attrNameLst>
                                      </p:cBhvr>
                                      <p:to>
                                        <p:strVal val="visible"/>
                                      </p:to>
                                    </p:set>
                                    <p:animEffect transition="in" filter="fade">
                                      <p:cBhvr>
                                        <p:cTn id="32" dur="500"/>
                                        <p:tgtEl>
                                          <p:spTgt spid="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文本占位符 1"/>
              <p:cNvSpPr>
                <a:spLocks noGrp="1"/>
              </p:cNvSpPr>
              <p:nvPr>
                <p:ph type="body" sz="quarter" idx="1"/>
              </p:nvPr>
            </p:nvSpPr>
            <p:spPr>
              <a:xfrm>
                <a:off x="516000" y="1008000"/>
                <a:ext cx="11160000" cy="5047536"/>
              </a:xfrm>
            </p:spPr>
            <p:txBody>
              <a:bodyPr/>
              <a:lstStyle/>
              <a:p>
                <a:r>
                  <a:rPr lang="zh-CN" altLang="en-US" dirty="0"/>
                  <a:t>定义</a:t>
                </a:r>
                <a:r>
                  <a:rPr lang="en-US" altLang="zh-CN" dirty="0"/>
                  <a:t>14.4  </a:t>
                </a:r>
                <a:r>
                  <a:rPr lang="zh-CN" altLang="en-US" dirty="0"/>
                  <a:t>顶点的度数</a:t>
                </a:r>
                <a:r>
                  <a:rPr lang="en-US" altLang="zh-CN" dirty="0"/>
                  <a:t>, </a:t>
                </a:r>
                <a:r>
                  <a:rPr lang="zh-CN" altLang="en-US" dirty="0"/>
                  <a:t>最大度</a:t>
                </a:r>
                <a:r>
                  <a:rPr lang="en-US" altLang="zh-CN" dirty="0"/>
                  <a:t>, </a:t>
                </a:r>
                <a:r>
                  <a:rPr lang="zh-CN" altLang="en-US" dirty="0"/>
                  <a:t>最小度</a:t>
                </a:r>
                <a:endParaRPr lang="en-US" altLang="zh-CN" dirty="0"/>
              </a:p>
              <a:p>
                <a:pPr lvl="1"/>
                <a:r>
                  <a:rPr lang="en-US" altLang="zh-CN" dirty="0"/>
                  <a:t>(3)</a:t>
                </a:r>
                <a:r>
                  <a:rPr lang="en-US" altLang="zh-CN" dirty="0">
                    <a:sym typeface="Symbol" panose="05050102010706020507" pitchFamily="18" charset="2"/>
                  </a:rPr>
                  <a:t></a:t>
                </a:r>
                <a:r>
                  <a:rPr lang="en-US" altLang="zh-CN" dirty="0"/>
                  <a:t>(G)=</a:t>
                </a:r>
                <a14:m>
                  <m:oMath xmlns:m="http://schemas.openxmlformats.org/officeDocument/2006/math">
                    <m:r>
                      <a:rPr lang="en-US" altLang="zh-CN" b="1" i="0" dirty="0" smtClean="0">
                        <a:latin typeface="Cambria Math" panose="02040503050406030204" pitchFamily="18" charset="0"/>
                      </a:rPr>
                      <m:t>𝐦</m:t>
                    </m:r>
                    <m:r>
                      <a:rPr lang="en-US" altLang="zh-CN" b="1" i="1" dirty="0" smtClean="0">
                        <a:latin typeface="Cambria Math" panose="02040503050406030204" pitchFamily="18" charset="0"/>
                      </a:rPr>
                      <m:t>𝒂𝒙</m:t>
                    </m:r>
                    <m:r>
                      <a:rPr lang="en-US" altLang="zh-CN" b="1" i="1" dirty="0" smtClean="0">
                        <a:latin typeface="Cambria Math" panose="02040503050406030204" pitchFamily="18" charset="0"/>
                      </a:rPr>
                      <m:t>{</m:t>
                    </m:r>
                    <m:r>
                      <a:rPr lang="en-US" altLang="zh-CN" b="1" i="1" dirty="0" smtClean="0">
                        <a:latin typeface="Cambria Math" panose="02040503050406030204" pitchFamily="18" charset="0"/>
                      </a:rPr>
                      <m:t>𝒅</m:t>
                    </m:r>
                    <m:r>
                      <a:rPr lang="en-US" altLang="zh-CN" b="1" i="1" dirty="0" smtClean="0">
                        <a:latin typeface="Cambria Math" panose="02040503050406030204" pitchFamily="18" charset="0"/>
                      </a:rPr>
                      <m:t>(</m:t>
                    </m:r>
                    <m:r>
                      <a:rPr lang="en-US" altLang="zh-CN" b="1" i="1" dirty="0" smtClean="0">
                        <a:latin typeface="Cambria Math" panose="02040503050406030204" pitchFamily="18" charset="0"/>
                      </a:rPr>
                      <m:t>𝒗</m:t>
                    </m:r>
                    <m:r>
                      <a:rPr lang="en-US" altLang="zh-CN" b="1" i="1" dirty="0" smtClean="0">
                        <a:latin typeface="Cambria Math" panose="02040503050406030204" pitchFamily="18" charset="0"/>
                      </a:rPr>
                      <m:t>)|</m:t>
                    </m:r>
                    <m:r>
                      <a:rPr lang="en-US" altLang="zh-CN" b="1" i="1" dirty="0" smtClean="0">
                        <a:latin typeface="Cambria Math" panose="02040503050406030204" pitchFamily="18" charset="0"/>
                      </a:rPr>
                      <m:t>𝒗</m:t>
                    </m:r>
                    <m:r>
                      <a:rPr lang="en-US" altLang="zh-CN" b="1" i="1" dirty="0" smtClean="0">
                        <a:latin typeface="Cambria Math" panose="02040503050406030204" pitchFamily="18" charset="0"/>
                        <a:ea typeface="Cambria Math" panose="02040503050406030204" pitchFamily="18" charset="0"/>
                      </a:rPr>
                      <m:t>∈</m:t>
                    </m:r>
                    <m:r>
                      <a:rPr lang="en-US" altLang="zh-CN" b="1" i="1" dirty="0" smtClean="0">
                        <a:latin typeface="Cambria Math" panose="02040503050406030204" pitchFamily="18" charset="0"/>
                        <a:ea typeface="Cambria Math" panose="02040503050406030204" pitchFamily="18" charset="0"/>
                      </a:rPr>
                      <m:t>𝑽</m:t>
                    </m:r>
                    <m:r>
                      <a:rPr lang="en-US" altLang="zh-CN" b="1" i="1" dirty="0" smtClean="0">
                        <a:latin typeface="Cambria Math" panose="02040503050406030204" pitchFamily="18" charset="0"/>
                        <a:ea typeface="Cambria Math" panose="02040503050406030204" pitchFamily="18" charset="0"/>
                      </a:rPr>
                      <m:t>(</m:t>
                    </m:r>
                    <m:r>
                      <a:rPr lang="en-US" altLang="zh-CN" b="1" i="1" dirty="0" smtClean="0">
                        <a:latin typeface="Cambria Math" panose="02040503050406030204" pitchFamily="18" charset="0"/>
                        <a:ea typeface="Cambria Math" panose="02040503050406030204" pitchFamily="18" charset="0"/>
                      </a:rPr>
                      <m:t>𝑮</m:t>
                    </m:r>
                    <m:r>
                      <a:rPr lang="en-US" altLang="zh-CN" b="1" i="1" dirty="0" smtClean="0">
                        <a:latin typeface="Cambria Math" panose="02040503050406030204" pitchFamily="18" charset="0"/>
                        <a:ea typeface="Cambria Math" panose="02040503050406030204" pitchFamily="18" charset="0"/>
                      </a:rPr>
                      <m:t>)}</m:t>
                    </m:r>
                  </m:oMath>
                </a14:m>
                <a:r>
                  <a:rPr lang="zh-CN" altLang="en-US" dirty="0"/>
                  <a:t>和</a:t>
                </a:r>
                <a:r>
                  <a:rPr lang="en-US" altLang="zh-CN" dirty="0">
                    <a:sym typeface="Symbol" panose="05050102010706020507" pitchFamily="18" charset="2"/>
                  </a:rPr>
                  <a:t></a:t>
                </a:r>
                <a:r>
                  <a:rPr lang="en-US" altLang="zh-CN" dirty="0"/>
                  <a:t>(G)= </a:t>
                </a:r>
                <a14:m>
                  <m:oMath xmlns:m="http://schemas.openxmlformats.org/officeDocument/2006/math">
                    <m:r>
                      <a:rPr lang="en-US" altLang="zh-CN" dirty="0">
                        <a:latin typeface="Cambria Math" panose="02040503050406030204" pitchFamily="18" charset="0"/>
                      </a:rPr>
                      <m:t>𝐦</m:t>
                    </m:r>
                    <m:r>
                      <a:rPr lang="en-US" altLang="zh-CN" b="1" i="1" dirty="0" smtClean="0">
                        <a:latin typeface="Cambria Math" panose="02040503050406030204" pitchFamily="18" charset="0"/>
                      </a:rPr>
                      <m:t>𝒊𝒏</m:t>
                    </m:r>
                    <m:r>
                      <a:rPr lang="en-US" altLang="zh-CN" i="1" dirty="0">
                        <a:latin typeface="Cambria Math" panose="02040503050406030204" pitchFamily="18" charset="0"/>
                      </a:rPr>
                      <m:t>{</m:t>
                    </m:r>
                    <m:r>
                      <a:rPr lang="en-US" altLang="zh-CN" i="1" dirty="0">
                        <a:latin typeface="Cambria Math" panose="02040503050406030204" pitchFamily="18" charset="0"/>
                      </a:rPr>
                      <m:t>𝒅</m:t>
                    </m:r>
                    <m:r>
                      <a:rPr lang="en-US" altLang="zh-CN" i="1" dirty="0">
                        <a:latin typeface="Cambria Math" panose="02040503050406030204" pitchFamily="18" charset="0"/>
                      </a:rPr>
                      <m:t>(</m:t>
                    </m:r>
                    <m:r>
                      <a:rPr lang="en-US" altLang="zh-CN" i="1" dirty="0">
                        <a:latin typeface="Cambria Math" panose="02040503050406030204" pitchFamily="18" charset="0"/>
                      </a:rPr>
                      <m:t>𝒗</m:t>
                    </m:r>
                    <m:r>
                      <a:rPr lang="en-US" altLang="zh-CN" i="1" dirty="0">
                        <a:latin typeface="Cambria Math" panose="02040503050406030204" pitchFamily="18" charset="0"/>
                      </a:rPr>
                      <m:t>)|</m:t>
                    </m:r>
                    <m:r>
                      <a:rPr lang="en-US" altLang="zh-CN" i="1" dirty="0">
                        <a:latin typeface="Cambria Math" panose="02040503050406030204" pitchFamily="18" charset="0"/>
                      </a:rPr>
                      <m:t>𝒗</m:t>
                    </m:r>
                    <m:r>
                      <a:rPr lang="en-US" altLang="zh-CN" i="1" dirty="0">
                        <a:latin typeface="Cambria Math" panose="02040503050406030204" pitchFamily="18" charset="0"/>
                        <a:ea typeface="Cambria Math" panose="02040503050406030204" pitchFamily="18" charset="0"/>
                      </a:rPr>
                      <m:t>∈</m:t>
                    </m:r>
                    <m:r>
                      <a:rPr lang="en-US" altLang="zh-CN" i="1" dirty="0">
                        <a:latin typeface="Cambria Math" panose="02040503050406030204" pitchFamily="18" charset="0"/>
                        <a:ea typeface="Cambria Math" panose="02040503050406030204" pitchFamily="18" charset="0"/>
                      </a:rPr>
                      <m:t>𝑽</m:t>
                    </m:r>
                    <m:r>
                      <a:rPr lang="en-US" altLang="zh-CN" i="1" dirty="0">
                        <a:latin typeface="Cambria Math" panose="02040503050406030204" pitchFamily="18" charset="0"/>
                        <a:ea typeface="Cambria Math" panose="02040503050406030204" pitchFamily="18" charset="0"/>
                      </a:rPr>
                      <m:t>(</m:t>
                    </m:r>
                    <m:r>
                      <a:rPr lang="en-US" altLang="zh-CN" i="1" dirty="0">
                        <a:latin typeface="Cambria Math" panose="02040503050406030204" pitchFamily="18" charset="0"/>
                        <a:ea typeface="Cambria Math" panose="02040503050406030204" pitchFamily="18" charset="0"/>
                      </a:rPr>
                      <m:t>𝑮</m:t>
                    </m:r>
                    <m:r>
                      <a:rPr lang="en-US" altLang="zh-CN" i="1" dirty="0">
                        <a:latin typeface="Cambria Math" panose="02040503050406030204" pitchFamily="18" charset="0"/>
                        <a:ea typeface="Cambria Math" panose="02040503050406030204" pitchFamily="18" charset="0"/>
                      </a:rPr>
                      <m:t>)}</m:t>
                    </m:r>
                  </m:oMath>
                </a14:m>
                <a:r>
                  <a:rPr lang="zh-CN" altLang="en-US" dirty="0"/>
                  <a:t>分别称为图</a:t>
                </a:r>
                <a:r>
                  <a:rPr lang="en-US" altLang="zh-CN" dirty="0"/>
                  <a:t>G</a:t>
                </a:r>
                <a:r>
                  <a:rPr lang="zh-CN" altLang="en-US" dirty="0"/>
                  <a:t>的</a:t>
                </a:r>
                <a:r>
                  <a:rPr lang="zh-CN" altLang="en-US" dirty="0">
                    <a:solidFill>
                      <a:srgbClr val="FF0000"/>
                    </a:solidFill>
                  </a:rPr>
                  <a:t>最大度</a:t>
                </a:r>
                <a:r>
                  <a:rPr lang="zh-CN" altLang="en-US" dirty="0"/>
                  <a:t>和</a:t>
                </a:r>
                <a:r>
                  <a:rPr lang="zh-CN" altLang="en-US" dirty="0">
                    <a:solidFill>
                      <a:srgbClr val="FF0000"/>
                    </a:solidFill>
                  </a:rPr>
                  <a:t>最小度</a:t>
                </a:r>
                <a:r>
                  <a:rPr lang="en-US" altLang="zh-CN" dirty="0"/>
                  <a:t>. </a:t>
                </a:r>
              </a:p>
              <a:p>
                <a:pPr lvl="1"/>
                <a:r>
                  <a:rPr lang="en-US" altLang="zh-CN" dirty="0"/>
                  <a:t>(4)</a:t>
                </a:r>
                <a14:m>
                  <m:oMath xmlns:m="http://schemas.openxmlformats.org/officeDocument/2006/math">
                    <m:sSup>
                      <m:sSupPr>
                        <m:ctrlPr>
                          <a:rPr lang="en-US" altLang="zh-CN" i="1" smtClean="0">
                            <a:latin typeface="Cambria Math" panose="02040503050406030204" pitchFamily="18" charset="0"/>
                          </a:rPr>
                        </m:ctrlPr>
                      </m:sSupPr>
                      <m:e>
                        <m:r>
                          <a:rPr lang="en-US" altLang="zh-CN" i="1" smtClean="0">
                            <a:latin typeface="Cambria Math" panose="02040503050406030204" pitchFamily="18" charset="0"/>
                            <a:ea typeface="Cambria Math" panose="02040503050406030204" pitchFamily="18" charset="0"/>
                          </a:rPr>
                          <m:t>∆</m:t>
                        </m:r>
                      </m:e>
                      <m:sup>
                        <m:r>
                          <a:rPr lang="en-US" altLang="zh-CN" b="1" i="1" smtClean="0">
                            <a:latin typeface="Cambria Math" panose="02040503050406030204" pitchFamily="18" charset="0"/>
                          </a:rPr>
                          <m:t>+</m:t>
                        </m:r>
                      </m:sup>
                    </m:sSup>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𝑫</m:t>
                        </m:r>
                      </m:e>
                    </m:d>
                    <m:r>
                      <a:rPr lang="en-US" altLang="zh-CN" b="1" i="1" smtClean="0">
                        <a:latin typeface="Cambria Math" panose="02040503050406030204" pitchFamily="18" charset="0"/>
                      </a:rPr>
                      <m:t>=</m:t>
                    </m:r>
                    <m:r>
                      <a:rPr lang="en-US" altLang="zh-CN" b="1" i="1" smtClean="0">
                        <a:latin typeface="Cambria Math" panose="02040503050406030204" pitchFamily="18" charset="0"/>
                      </a:rPr>
                      <m:t>𝒎𝒂𝒙</m:t>
                    </m:r>
                    <m:r>
                      <a:rPr lang="en-US" altLang="zh-CN" b="1" i="1" smtClean="0">
                        <a:latin typeface="Cambria Math" panose="02040503050406030204" pitchFamily="18" charset="0"/>
                      </a:rPr>
                      <m:t>{</m:t>
                    </m:r>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𝒅</m:t>
                        </m:r>
                      </m:e>
                      <m:sup>
                        <m:r>
                          <a:rPr lang="en-US" altLang="zh-CN" b="1" i="1" smtClean="0">
                            <a:latin typeface="Cambria Math" panose="02040503050406030204" pitchFamily="18" charset="0"/>
                          </a:rPr>
                          <m:t>+</m:t>
                        </m:r>
                      </m:sup>
                    </m:sSup>
                    <m:r>
                      <a:rPr lang="en-US" altLang="zh-CN" b="1" i="1" smtClean="0">
                        <a:latin typeface="Cambria Math" panose="02040503050406030204" pitchFamily="18" charset="0"/>
                      </a:rPr>
                      <m:t>(</m:t>
                    </m:r>
                    <m:r>
                      <a:rPr lang="en-US" altLang="zh-CN" b="1" i="1" smtClean="0">
                        <a:latin typeface="Cambria Math" panose="02040503050406030204" pitchFamily="18" charset="0"/>
                      </a:rPr>
                      <m:t>𝒗</m:t>
                    </m:r>
                    <m:r>
                      <a:rPr lang="en-US" altLang="zh-CN" b="1" i="1" smtClean="0">
                        <a:latin typeface="Cambria Math" panose="02040503050406030204" pitchFamily="18" charset="0"/>
                      </a:rPr>
                      <m:t>)|</m:t>
                    </m:r>
                    <m:r>
                      <a:rPr lang="en-US" altLang="zh-CN" b="1" i="1" smtClean="0">
                        <a:latin typeface="Cambria Math" panose="02040503050406030204" pitchFamily="18" charset="0"/>
                      </a:rPr>
                      <m:t>𝒗</m:t>
                    </m:r>
                    <m:r>
                      <a:rPr lang="en-US" altLang="zh-CN" b="1" i="1" smtClean="0">
                        <a:latin typeface="Cambria Math" panose="02040503050406030204" pitchFamily="18" charset="0"/>
                        <a:ea typeface="Cambria Math" panose="02040503050406030204" pitchFamily="18" charset="0"/>
                      </a:rPr>
                      <m:t>∈</m:t>
                    </m:r>
                    <m:r>
                      <a:rPr lang="en-US" altLang="zh-CN" b="1" i="1" smtClean="0">
                        <a:latin typeface="Cambria Math" panose="02040503050406030204" pitchFamily="18" charset="0"/>
                        <a:ea typeface="Cambria Math" panose="02040503050406030204" pitchFamily="18" charset="0"/>
                      </a:rPr>
                      <m:t>𝑽</m:t>
                    </m:r>
                    <m:r>
                      <a:rPr lang="en-US" altLang="zh-CN" b="1" i="1" smtClean="0">
                        <a:latin typeface="Cambria Math" panose="02040503050406030204" pitchFamily="18" charset="0"/>
                        <a:ea typeface="Cambria Math" panose="02040503050406030204" pitchFamily="18" charset="0"/>
                      </a:rPr>
                      <m:t>(</m:t>
                    </m:r>
                    <m:r>
                      <a:rPr lang="en-US" altLang="zh-CN" b="1" i="1" smtClean="0">
                        <a:latin typeface="Cambria Math" panose="02040503050406030204" pitchFamily="18" charset="0"/>
                        <a:ea typeface="Cambria Math" panose="02040503050406030204" pitchFamily="18" charset="0"/>
                      </a:rPr>
                      <m:t>𝑮</m:t>
                    </m:r>
                    <m:r>
                      <a:rPr lang="en-US" altLang="zh-CN" b="1" i="1" smtClean="0">
                        <a:latin typeface="Cambria Math" panose="02040503050406030204" pitchFamily="18" charset="0"/>
                        <a:ea typeface="Cambria Math" panose="02040503050406030204" pitchFamily="18" charset="0"/>
                      </a:rPr>
                      <m:t>)}</m:t>
                    </m:r>
                  </m:oMath>
                </a14:m>
                <a:r>
                  <a:rPr lang="zh-CN" altLang="en-US" dirty="0"/>
                  <a:t>称为有向图</a:t>
                </a:r>
                <a:r>
                  <a:rPr lang="en-US" altLang="zh-CN" dirty="0"/>
                  <a:t>D</a:t>
                </a:r>
                <a:r>
                  <a:rPr lang="zh-CN" altLang="en-US" dirty="0"/>
                  <a:t>的最大出度</a:t>
                </a:r>
                <a:r>
                  <a:rPr lang="en-US" altLang="zh-CN" dirty="0"/>
                  <a:t>;</a:t>
                </a:r>
              </a:p>
              <a:p>
                <a:pPr marL="985838" lvl="1" indent="0">
                  <a:buNone/>
                </a:pPr>
                <a14:m>
                  <m:oMath xmlns:m="http://schemas.openxmlformats.org/officeDocument/2006/math">
                    <m:sSup>
                      <m:sSupPr>
                        <m:ctrlPr>
                          <a:rPr lang="en-US" altLang="zh-CN" i="1">
                            <a:latin typeface="Cambria Math" panose="02040503050406030204" pitchFamily="18" charset="0"/>
                          </a:rPr>
                        </m:ctrlPr>
                      </m:sSupPr>
                      <m:e>
                        <m:r>
                          <a:rPr lang="zh-CN" altLang="en-US" i="1" smtClean="0">
                            <a:latin typeface="Cambria Math" panose="02040503050406030204" pitchFamily="18" charset="0"/>
                            <a:ea typeface="Cambria Math" panose="02040503050406030204" pitchFamily="18" charset="0"/>
                          </a:rPr>
                          <m:t>𝜹</m:t>
                        </m:r>
                      </m:e>
                      <m:sup>
                        <m:r>
                          <a:rPr lang="en-US" altLang="zh-CN" i="1">
                            <a:latin typeface="Cambria Math" panose="02040503050406030204" pitchFamily="18" charset="0"/>
                          </a:rPr>
                          <m:t>+</m:t>
                        </m:r>
                      </m:sup>
                    </m:sSup>
                    <m:d>
                      <m:dPr>
                        <m:ctrlPr>
                          <a:rPr lang="en-US" altLang="zh-CN" i="1">
                            <a:latin typeface="Cambria Math" panose="02040503050406030204" pitchFamily="18" charset="0"/>
                          </a:rPr>
                        </m:ctrlPr>
                      </m:dPr>
                      <m:e>
                        <m:r>
                          <a:rPr lang="en-US" altLang="zh-CN" i="1">
                            <a:latin typeface="Cambria Math" panose="02040503050406030204" pitchFamily="18" charset="0"/>
                          </a:rPr>
                          <m:t>𝑫</m:t>
                        </m:r>
                      </m:e>
                    </m:d>
                    <m:r>
                      <a:rPr lang="en-US" altLang="zh-CN" i="1">
                        <a:latin typeface="Cambria Math" panose="02040503050406030204" pitchFamily="18" charset="0"/>
                      </a:rPr>
                      <m:t>=</m:t>
                    </m:r>
                    <m:r>
                      <a:rPr lang="en-US" altLang="zh-CN" i="1">
                        <a:latin typeface="Cambria Math" panose="02040503050406030204" pitchFamily="18" charset="0"/>
                      </a:rPr>
                      <m:t>𝒎</m:t>
                    </m:r>
                    <m:r>
                      <a:rPr lang="en-US" altLang="zh-CN" b="1" i="1" smtClean="0">
                        <a:latin typeface="Cambria Math" panose="02040503050406030204" pitchFamily="18" charset="0"/>
                      </a:rPr>
                      <m:t>𝒊𝒏</m:t>
                    </m:r>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𝒅</m:t>
                        </m:r>
                      </m:e>
                      <m:sup>
                        <m:r>
                          <a:rPr lang="en-US" altLang="zh-CN" i="1">
                            <a:latin typeface="Cambria Math" panose="02040503050406030204" pitchFamily="18" charset="0"/>
                          </a:rPr>
                          <m:t>+</m:t>
                        </m:r>
                      </m:sup>
                    </m:sSup>
                    <m:r>
                      <a:rPr lang="en-US" altLang="zh-CN" i="1">
                        <a:latin typeface="Cambria Math" panose="02040503050406030204" pitchFamily="18" charset="0"/>
                      </a:rPr>
                      <m:t>(</m:t>
                    </m:r>
                    <m:r>
                      <a:rPr lang="en-US" altLang="zh-CN" i="1">
                        <a:latin typeface="Cambria Math" panose="02040503050406030204" pitchFamily="18" charset="0"/>
                      </a:rPr>
                      <m:t>𝒗</m:t>
                    </m:r>
                    <m:r>
                      <a:rPr lang="en-US" altLang="zh-CN" i="1">
                        <a:latin typeface="Cambria Math" panose="02040503050406030204" pitchFamily="18" charset="0"/>
                      </a:rPr>
                      <m:t>)|</m:t>
                    </m:r>
                    <m:r>
                      <a:rPr lang="en-US" altLang="zh-CN" i="1">
                        <a:latin typeface="Cambria Math" panose="02040503050406030204" pitchFamily="18" charset="0"/>
                      </a:rPr>
                      <m:t>𝒗</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𝑽</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𝑮</m:t>
                    </m:r>
                    <m:r>
                      <a:rPr lang="en-US" altLang="zh-CN" i="1">
                        <a:latin typeface="Cambria Math" panose="02040503050406030204" pitchFamily="18" charset="0"/>
                        <a:ea typeface="Cambria Math" panose="02040503050406030204" pitchFamily="18" charset="0"/>
                      </a:rPr>
                      <m:t>)}</m:t>
                    </m:r>
                  </m:oMath>
                </a14:m>
                <a:r>
                  <a:rPr lang="zh-CN" altLang="en-US" dirty="0"/>
                  <a:t>称为有向图</a:t>
                </a:r>
                <a:r>
                  <a:rPr lang="en-US" altLang="zh-CN" dirty="0"/>
                  <a:t>D</a:t>
                </a:r>
                <a:r>
                  <a:rPr lang="zh-CN" altLang="en-US" dirty="0"/>
                  <a:t>的最小出度</a:t>
                </a:r>
                <a:r>
                  <a:rPr lang="en-US" altLang="zh-CN" dirty="0"/>
                  <a:t>;</a:t>
                </a:r>
              </a:p>
              <a:p>
                <a:pPr marL="985838" lvl="1" indent="0">
                  <a:buNone/>
                </a:pPr>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m:t>
                        </m:r>
                      </m:e>
                      <m:sup>
                        <m:r>
                          <a:rPr lang="en-US" altLang="zh-CN" b="1" i="1" smtClean="0">
                            <a:latin typeface="Cambria Math" panose="02040503050406030204" pitchFamily="18" charset="0"/>
                            <a:ea typeface="Cambria Math" panose="02040503050406030204" pitchFamily="18" charset="0"/>
                          </a:rPr>
                          <m:t>−</m:t>
                        </m:r>
                      </m:sup>
                    </m:sSup>
                    <m:d>
                      <m:dPr>
                        <m:ctrlPr>
                          <a:rPr lang="en-US" altLang="zh-CN" i="1">
                            <a:latin typeface="Cambria Math" panose="02040503050406030204" pitchFamily="18" charset="0"/>
                          </a:rPr>
                        </m:ctrlPr>
                      </m:dPr>
                      <m:e>
                        <m:r>
                          <a:rPr lang="en-US" altLang="zh-CN" i="1">
                            <a:latin typeface="Cambria Math" panose="02040503050406030204" pitchFamily="18" charset="0"/>
                          </a:rPr>
                          <m:t>𝑫</m:t>
                        </m:r>
                      </m:e>
                    </m:d>
                    <m:r>
                      <a:rPr lang="en-US" altLang="zh-CN" i="1">
                        <a:latin typeface="Cambria Math" panose="02040503050406030204" pitchFamily="18" charset="0"/>
                      </a:rPr>
                      <m:t>=</m:t>
                    </m:r>
                    <m:r>
                      <a:rPr lang="en-US" altLang="zh-CN" i="1">
                        <a:latin typeface="Cambria Math" panose="02040503050406030204" pitchFamily="18" charset="0"/>
                      </a:rPr>
                      <m:t>𝒎𝒂𝒙</m:t>
                    </m:r>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𝒅</m:t>
                        </m:r>
                      </m:e>
                      <m:sup>
                        <m:r>
                          <a:rPr lang="en-US" altLang="zh-CN" b="1" i="1" smtClean="0">
                            <a:latin typeface="Cambria Math" panose="02040503050406030204" pitchFamily="18" charset="0"/>
                          </a:rPr>
                          <m:t>−</m:t>
                        </m:r>
                      </m:sup>
                    </m:sSup>
                    <m:r>
                      <a:rPr lang="en-US" altLang="zh-CN" i="1">
                        <a:latin typeface="Cambria Math" panose="02040503050406030204" pitchFamily="18" charset="0"/>
                      </a:rPr>
                      <m:t>(</m:t>
                    </m:r>
                    <m:r>
                      <a:rPr lang="en-US" altLang="zh-CN" i="1">
                        <a:latin typeface="Cambria Math" panose="02040503050406030204" pitchFamily="18" charset="0"/>
                      </a:rPr>
                      <m:t>𝒗</m:t>
                    </m:r>
                    <m:r>
                      <a:rPr lang="en-US" altLang="zh-CN" i="1">
                        <a:latin typeface="Cambria Math" panose="02040503050406030204" pitchFamily="18" charset="0"/>
                      </a:rPr>
                      <m:t>)|</m:t>
                    </m:r>
                    <m:r>
                      <a:rPr lang="en-US" altLang="zh-CN" i="1">
                        <a:latin typeface="Cambria Math" panose="02040503050406030204" pitchFamily="18" charset="0"/>
                      </a:rPr>
                      <m:t>𝒗</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𝑽</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𝑮</m:t>
                    </m:r>
                    <m:r>
                      <a:rPr lang="en-US" altLang="zh-CN" i="1">
                        <a:latin typeface="Cambria Math" panose="02040503050406030204" pitchFamily="18" charset="0"/>
                        <a:ea typeface="Cambria Math" panose="02040503050406030204" pitchFamily="18" charset="0"/>
                      </a:rPr>
                      <m:t>)}</m:t>
                    </m:r>
                  </m:oMath>
                </a14:m>
                <a:r>
                  <a:rPr lang="zh-CN" altLang="en-US" dirty="0"/>
                  <a:t>称为有向图</a:t>
                </a:r>
                <a:r>
                  <a:rPr lang="en-US" altLang="zh-CN" dirty="0"/>
                  <a:t>D</a:t>
                </a:r>
                <a:r>
                  <a:rPr lang="zh-CN" altLang="en-US" dirty="0"/>
                  <a:t>的最大入度</a:t>
                </a:r>
                <a:r>
                  <a:rPr lang="en-US" altLang="zh-CN" dirty="0"/>
                  <a:t>;</a:t>
                </a:r>
              </a:p>
              <a:p>
                <a:pPr marL="985838" lvl="1" indent="0">
                  <a:buNone/>
                </a:pPr>
                <a14:m>
                  <m:oMath xmlns:m="http://schemas.openxmlformats.org/officeDocument/2006/math">
                    <m:sSup>
                      <m:sSupPr>
                        <m:ctrlPr>
                          <a:rPr lang="en-US" altLang="zh-CN" i="1">
                            <a:latin typeface="Cambria Math" panose="02040503050406030204" pitchFamily="18" charset="0"/>
                          </a:rPr>
                        </m:ctrlPr>
                      </m:sSupPr>
                      <m:e>
                        <m:r>
                          <a:rPr lang="zh-CN" altLang="en-US" i="1">
                            <a:latin typeface="Cambria Math" panose="02040503050406030204" pitchFamily="18" charset="0"/>
                            <a:ea typeface="Cambria Math" panose="02040503050406030204" pitchFamily="18" charset="0"/>
                          </a:rPr>
                          <m:t>𝜹</m:t>
                        </m:r>
                      </m:e>
                      <m:sup>
                        <m:r>
                          <a:rPr lang="en-US" altLang="zh-CN" b="1" i="1" smtClean="0">
                            <a:latin typeface="Cambria Math" panose="02040503050406030204" pitchFamily="18" charset="0"/>
                            <a:ea typeface="Cambria Math" panose="02040503050406030204" pitchFamily="18" charset="0"/>
                          </a:rPr>
                          <m:t>−</m:t>
                        </m:r>
                      </m:sup>
                    </m:sSup>
                    <m:d>
                      <m:dPr>
                        <m:ctrlPr>
                          <a:rPr lang="en-US" altLang="zh-CN" i="1">
                            <a:latin typeface="Cambria Math" panose="02040503050406030204" pitchFamily="18" charset="0"/>
                          </a:rPr>
                        </m:ctrlPr>
                      </m:dPr>
                      <m:e>
                        <m:r>
                          <a:rPr lang="en-US" altLang="zh-CN" i="1">
                            <a:latin typeface="Cambria Math" panose="02040503050406030204" pitchFamily="18" charset="0"/>
                          </a:rPr>
                          <m:t>𝑫</m:t>
                        </m:r>
                      </m:e>
                    </m:d>
                    <m:r>
                      <a:rPr lang="en-US" altLang="zh-CN" i="1">
                        <a:latin typeface="Cambria Math" panose="02040503050406030204" pitchFamily="18" charset="0"/>
                      </a:rPr>
                      <m:t>=</m:t>
                    </m:r>
                    <m:r>
                      <a:rPr lang="en-US" altLang="zh-CN" i="1">
                        <a:latin typeface="Cambria Math" panose="02040503050406030204" pitchFamily="18" charset="0"/>
                      </a:rPr>
                      <m:t>𝒎𝒊𝒏</m:t>
                    </m:r>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𝒅</m:t>
                        </m:r>
                      </m:e>
                      <m:sup>
                        <m:r>
                          <a:rPr lang="en-US" altLang="zh-CN" b="1" i="1" smtClean="0">
                            <a:latin typeface="Cambria Math" panose="02040503050406030204" pitchFamily="18" charset="0"/>
                          </a:rPr>
                          <m:t>−</m:t>
                        </m:r>
                      </m:sup>
                    </m:sSup>
                    <m:r>
                      <a:rPr lang="en-US" altLang="zh-CN" i="1">
                        <a:latin typeface="Cambria Math" panose="02040503050406030204" pitchFamily="18" charset="0"/>
                      </a:rPr>
                      <m:t>(</m:t>
                    </m:r>
                    <m:r>
                      <a:rPr lang="en-US" altLang="zh-CN" i="1">
                        <a:latin typeface="Cambria Math" panose="02040503050406030204" pitchFamily="18" charset="0"/>
                      </a:rPr>
                      <m:t>𝒗</m:t>
                    </m:r>
                    <m:r>
                      <a:rPr lang="en-US" altLang="zh-CN" i="1">
                        <a:latin typeface="Cambria Math" panose="02040503050406030204" pitchFamily="18" charset="0"/>
                      </a:rPr>
                      <m:t>)|</m:t>
                    </m:r>
                    <m:r>
                      <a:rPr lang="en-US" altLang="zh-CN" i="1">
                        <a:latin typeface="Cambria Math" panose="02040503050406030204" pitchFamily="18" charset="0"/>
                      </a:rPr>
                      <m:t>𝒗</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𝑽</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𝑮</m:t>
                    </m:r>
                    <m:r>
                      <a:rPr lang="en-US" altLang="zh-CN" i="1">
                        <a:latin typeface="Cambria Math" panose="02040503050406030204" pitchFamily="18" charset="0"/>
                        <a:ea typeface="Cambria Math" panose="02040503050406030204" pitchFamily="18" charset="0"/>
                      </a:rPr>
                      <m:t>)}</m:t>
                    </m:r>
                  </m:oMath>
                </a14:m>
                <a:r>
                  <a:rPr lang="zh-CN" altLang="en-US" dirty="0"/>
                  <a:t>称为有向图</a:t>
                </a:r>
                <a:r>
                  <a:rPr lang="en-US" altLang="zh-CN" dirty="0"/>
                  <a:t>D</a:t>
                </a:r>
                <a:r>
                  <a:rPr lang="zh-CN" altLang="en-US" dirty="0"/>
                  <a:t>的最小入度</a:t>
                </a:r>
                <a:r>
                  <a:rPr lang="en-US" altLang="zh-CN" dirty="0"/>
                  <a:t>;</a:t>
                </a:r>
              </a:p>
              <a:p>
                <a:pPr marL="985838" lvl="1" indent="0">
                  <a:buNone/>
                </a:pPr>
                <a:r>
                  <a:rPr lang="en-US" altLang="zh-CN" dirty="0">
                    <a:sym typeface="Symbol" panose="05050102010706020507" pitchFamily="18" charset="2"/>
                  </a:rPr>
                  <a:t></a:t>
                </a:r>
                <a:r>
                  <a:rPr lang="en-US" altLang="zh-CN" dirty="0"/>
                  <a:t>+(D), </a:t>
                </a:r>
                <a:r>
                  <a:rPr lang="en-US" altLang="zh-CN" dirty="0">
                    <a:sym typeface="Symbol" panose="05050102010706020507" pitchFamily="18" charset="2"/>
                  </a:rPr>
                  <a:t></a:t>
                </a:r>
                <a:r>
                  <a:rPr lang="en-US" altLang="zh-CN" dirty="0"/>
                  <a:t>+(D), </a:t>
                </a:r>
                <a:r>
                  <a:rPr lang="en-US" altLang="zh-CN" dirty="0">
                    <a:sym typeface="Symbol" panose="05050102010706020507" pitchFamily="18" charset="2"/>
                  </a:rPr>
                  <a:t></a:t>
                </a:r>
                <a:r>
                  <a:rPr lang="en-US" altLang="zh-CN" dirty="0"/>
                  <a:t>(D), </a:t>
                </a:r>
                <a:r>
                  <a:rPr lang="en-US" altLang="zh-CN" dirty="0">
                    <a:sym typeface="Symbol" panose="05050102010706020507" pitchFamily="18" charset="2"/>
                  </a:rPr>
                  <a:t></a:t>
                </a:r>
                <a:r>
                  <a:rPr lang="en-US" altLang="zh-CN" dirty="0"/>
                  <a:t>(D), </a:t>
                </a:r>
                <a:r>
                  <a:rPr lang="en-US" altLang="zh-CN" dirty="0">
                    <a:sym typeface="Symbol" panose="05050102010706020507" pitchFamily="18" charset="2"/>
                  </a:rPr>
                  <a:t></a:t>
                </a:r>
                <a:r>
                  <a:rPr lang="en-US" altLang="zh-CN" dirty="0"/>
                  <a:t>(D), </a:t>
                </a:r>
                <a:r>
                  <a:rPr lang="en-US" altLang="zh-CN" dirty="0">
                    <a:sym typeface="Symbol" panose="05050102010706020507" pitchFamily="18" charset="2"/>
                  </a:rPr>
                  <a:t></a:t>
                </a:r>
                <a:r>
                  <a:rPr lang="en-US" altLang="zh-CN" dirty="0"/>
                  <a:t>(D) </a:t>
                </a:r>
              </a:p>
              <a:p>
                <a:pPr lvl="1"/>
                <a:r>
                  <a:rPr lang="en-US" altLang="zh-CN" dirty="0"/>
                  <a:t>(5)</a:t>
                </a:r>
                <a:r>
                  <a:rPr lang="zh-CN" altLang="en-US" dirty="0">
                    <a:solidFill>
                      <a:srgbClr val="FF0000"/>
                    </a:solidFill>
                  </a:rPr>
                  <a:t>悬挂顶点</a:t>
                </a:r>
                <a:r>
                  <a:rPr lang="en-US" altLang="zh-CN" dirty="0"/>
                  <a:t>: </a:t>
                </a:r>
                <a:r>
                  <a:rPr lang="zh-CN" altLang="en-US" dirty="0"/>
                  <a:t>度数为</a:t>
                </a:r>
                <a:r>
                  <a:rPr lang="en-US" altLang="zh-CN" dirty="0"/>
                  <a:t>1</a:t>
                </a:r>
                <a:r>
                  <a:rPr lang="zh-CN" altLang="en-US" dirty="0"/>
                  <a:t>的顶点</a:t>
                </a:r>
                <a:r>
                  <a:rPr lang="en-US" altLang="zh-CN" dirty="0"/>
                  <a:t>, </a:t>
                </a:r>
                <a:r>
                  <a:rPr lang="zh-CN" altLang="en-US" dirty="0"/>
                  <a:t>其关联的边称为</a:t>
                </a:r>
                <a:r>
                  <a:rPr lang="zh-CN" altLang="en-US" dirty="0">
                    <a:solidFill>
                      <a:srgbClr val="FF0000"/>
                    </a:solidFill>
                  </a:rPr>
                  <a:t>悬挂边</a:t>
                </a:r>
                <a:r>
                  <a:rPr lang="en-US" altLang="zh-CN" dirty="0"/>
                  <a:t>;</a:t>
                </a:r>
              </a:p>
              <a:p>
                <a:pPr marL="985838" lvl="1" indent="0">
                  <a:buNone/>
                </a:pPr>
                <a:r>
                  <a:rPr lang="zh-CN" altLang="en-US" dirty="0">
                    <a:solidFill>
                      <a:srgbClr val="FF0000"/>
                    </a:solidFill>
                  </a:rPr>
                  <a:t>奇</a:t>
                </a:r>
                <a:r>
                  <a:rPr lang="en-US" altLang="zh-CN" dirty="0"/>
                  <a:t>(</a:t>
                </a:r>
                <a:r>
                  <a:rPr lang="zh-CN" altLang="en-US" dirty="0"/>
                  <a:t>偶</a:t>
                </a:r>
                <a:r>
                  <a:rPr lang="en-US" altLang="zh-CN" dirty="0"/>
                  <a:t>)</a:t>
                </a:r>
                <a:r>
                  <a:rPr lang="zh-CN" altLang="en-US" dirty="0">
                    <a:solidFill>
                      <a:srgbClr val="FF0000"/>
                    </a:solidFill>
                  </a:rPr>
                  <a:t>度顶点</a:t>
                </a:r>
                <a:r>
                  <a:rPr lang="en-US" altLang="zh-CN" dirty="0"/>
                  <a:t>: </a:t>
                </a:r>
                <a:r>
                  <a:rPr lang="zh-CN" altLang="en-US" dirty="0"/>
                  <a:t>度数为奇</a:t>
                </a:r>
                <a:r>
                  <a:rPr lang="en-US" altLang="zh-CN" dirty="0"/>
                  <a:t>(</a:t>
                </a:r>
                <a:r>
                  <a:rPr lang="zh-CN" altLang="en-US" dirty="0"/>
                  <a:t>偶</a:t>
                </a:r>
                <a:r>
                  <a:rPr lang="en-US" altLang="zh-CN" dirty="0"/>
                  <a:t>)</a:t>
                </a:r>
                <a:r>
                  <a:rPr lang="zh-CN" altLang="en-US" dirty="0"/>
                  <a:t>数的顶点</a:t>
                </a:r>
                <a:r>
                  <a:rPr lang="en-US" altLang="zh-CN" dirty="0"/>
                  <a:t>.</a:t>
                </a:r>
                <a:endParaRPr lang="zh-CN" altLang="en-US" dirty="0"/>
              </a:p>
            </p:txBody>
          </p:sp>
        </mc:Choice>
        <mc:Fallback xmlns="">
          <p:sp>
            <p:nvSpPr>
              <p:cNvPr id="2" name="文本占位符 1"/>
              <p:cNvSpPr>
                <a:spLocks noGrp="1" noRot="1" noChangeAspect="1" noMove="1" noResize="1" noEditPoints="1" noAdjustHandles="1" noChangeArrowheads="1" noChangeShapeType="1" noTextEdit="1"/>
              </p:cNvSpPr>
              <p:nvPr>
                <p:ph type="body" sz="quarter" idx="1"/>
              </p:nvPr>
            </p:nvSpPr>
            <p:spPr>
              <a:xfrm>
                <a:off x="516000" y="1008000"/>
                <a:ext cx="11160000" cy="5047536"/>
              </a:xfrm>
              <a:blipFill>
                <a:blip r:embed="rId2"/>
                <a:stretch>
                  <a:fillRect l="-1148" t="-1812" r="-1148" b="-2415"/>
                </a:stretch>
              </a:blipFill>
            </p:spPr>
            <p:txBody>
              <a:bodyPr/>
              <a:lstStyle/>
              <a:p>
                <a:r>
                  <a:rPr lang="zh-CN" altLang="en-US">
                    <a:noFill/>
                  </a:rPr>
                  <a:t> </a:t>
                </a:r>
              </a:p>
            </p:txBody>
          </p:sp>
        </mc:Fallback>
      </mc:AlternateContent>
      <p:sp>
        <p:nvSpPr>
          <p:cNvPr id="6146" name="Rectangle 2"/>
          <p:cNvSpPr>
            <a:spLocks noGrp="1" noChangeArrowheads="1"/>
          </p:cNvSpPr>
          <p:nvPr>
            <p:ph type="title"/>
          </p:nvPr>
        </p:nvSpPr>
        <p:spPr/>
        <p:txBody>
          <a:bodyPr/>
          <a:lstStyle/>
          <a:p>
            <a:r>
              <a:rPr lang="zh-CN" altLang="en-US"/>
              <a:t>四、多重图和简单图</a:t>
            </a:r>
            <a:endParaRPr lang="en-US" altLang="zh-CN" dirty="0"/>
          </a:p>
        </p:txBody>
      </p:sp>
      <p:sp>
        <p:nvSpPr>
          <p:cNvPr id="9" name="文本占位符 8"/>
          <p:cNvSpPr>
            <a:spLocks noGrp="1"/>
          </p:cNvSpPr>
          <p:nvPr>
            <p:ph type="body" sz="quarter" idx="11"/>
          </p:nvPr>
        </p:nvSpPr>
        <p:spPr/>
        <p:txBody>
          <a:bodyPr/>
          <a:lstStyle/>
          <a:p>
            <a:r>
              <a:rPr lang="en-US" altLang="zh-CN"/>
              <a:t>8.1 </a:t>
            </a:r>
            <a:r>
              <a:rPr lang="zh-CN" altLang="en-US"/>
              <a:t>图</a:t>
            </a:r>
            <a:endParaRPr lang="zh-CN" altLang="en-US" dirty="0"/>
          </a:p>
        </p:txBody>
      </p:sp>
      <p:sp>
        <p:nvSpPr>
          <p:cNvPr id="4" name="灯片编号占位符 3">
            <a:extLst>
              <a:ext uri="{FF2B5EF4-FFF2-40B4-BE49-F238E27FC236}">
                <a16:creationId xmlns:a16="http://schemas.microsoft.com/office/drawing/2014/main" id="{16D8BC14-0D46-4169-869E-373F9F0CF6AB}"/>
              </a:ext>
            </a:extLst>
          </p:cNvPr>
          <p:cNvSpPr>
            <a:spLocks noGrp="1"/>
          </p:cNvSpPr>
          <p:nvPr>
            <p:ph type="sldNum" sz="quarter" idx="10"/>
          </p:nvPr>
        </p:nvSpPr>
        <p:spPr/>
        <p:txBody>
          <a:bodyPr/>
          <a:lstStyle/>
          <a:p>
            <a:fld id="{ADDBA8A9-FE90-4847-B2BB-91D9864F4629}" type="slidenum">
              <a:rPr lang="zh-CN" altLang="en-US" smtClean="0"/>
              <a:pPr/>
              <a:t>13</a:t>
            </a:fld>
            <a:r>
              <a:rPr lang="en-US" altLang="zh-CN"/>
              <a:t>|73</a:t>
            </a:r>
            <a:endParaRPr lang="zh-CN" altLang="en-US" dirty="0"/>
          </a:p>
        </p:txBody>
      </p:sp>
    </p:spTree>
    <p:extLst>
      <p:ext uri="{BB962C8B-B14F-4D97-AF65-F5344CB8AC3E}">
        <p14:creationId xmlns:p14="http://schemas.microsoft.com/office/powerpoint/2010/main" val="3020466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500"/>
                                        <p:tgtEl>
                                          <p:spTgt spid="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Effect transition="in" filter="fade">
                                      <p:cBhvr>
                                        <p:cTn id="27" dur="500"/>
                                        <p:tgtEl>
                                          <p:spTgt spid="2">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
                                            <p:txEl>
                                              <p:pRg st="5" end="5"/>
                                            </p:txEl>
                                          </p:spTgt>
                                        </p:tgtEl>
                                        <p:attrNameLst>
                                          <p:attrName>style.visibility</p:attrName>
                                        </p:attrNameLst>
                                      </p:cBhvr>
                                      <p:to>
                                        <p:strVal val="visible"/>
                                      </p:to>
                                    </p:set>
                                    <p:animEffect transition="in" filter="fade">
                                      <p:cBhvr>
                                        <p:cTn id="32" dur="500"/>
                                        <p:tgtEl>
                                          <p:spTgt spid="2">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
                                            <p:txEl>
                                              <p:pRg st="6" end="6"/>
                                            </p:txEl>
                                          </p:spTgt>
                                        </p:tgtEl>
                                        <p:attrNameLst>
                                          <p:attrName>style.visibility</p:attrName>
                                        </p:attrNameLst>
                                      </p:cBhvr>
                                      <p:to>
                                        <p:strVal val="visible"/>
                                      </p:to>
                                    </p:set>
                                    <p:animEffect transition="in" filter="fade">
                                      <p:cBhvr>
                                        <p:cTn id="37" dur="500"/>
                                        <p:tgtEl>
                                          <p:spTgt spid="2">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
                                            <p:txEl>
                                              <p:pRg st="7" end="7"/>
                                            </p:txEl>
                                          </p:spTgt>
                                        </p:tgtEl>
                                        <p:attrNameLst>
                                          <p:attrName>style.visibility</p:attrName>
                                        </p:attrNameLst>
                                      </p:cBhvr>
                                      <p:to>
                                        <p:strVal val="visible"/>
                                      </p:to>
                                    </p:set>
                                    <p:animEffect transition="in" filter="fade">
                                      <p:cBhvr>
                                        <p:cTn id="42" dur="500"/>
                                        <p:tgtEl>
                                          <p:spTgt spid="2">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
                                            <p:txEl>
                                              <p:pRg st="8" end="8"/>
                                            </p:txEl>
                                          </p:spTgt>
                                        </p:tgtEl>
                                        <p:attrNameLst>
                                          <p:attrName>style.visibility</p:attrName>
                                        </p:attrNameLst>
                                      </p:cBhvr>
                                      <p:to>
                                        <p:strVal val="visible"/>
                                      </p:to>
                                    </p:set>
                                    <p:animEffect transition="in" filter="fade">
                                      <p:cBhvr>
                                        <p:cTn id="47" dur="500"/>
                                        <p:tgtEl>
                                          <p:spTgt spid="2">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文本占位符 1"/>
              <p:cNvSpPr>
                <a:spLocks noGrp="1"/>
              </p:cNvSpPr>
              <p:nvPr>
                <p:ph type="body" sz="quarter" idx="1"/>
              </p:nvPr>
            </p:nvSpPr>
            <p:spPr>
              <a:xfrm>
                <a:off x="516000" y="1008000"/>
                <a:ext cx="11160000" cy="4801314"/>
              </a:xfrm>
            </p:spPr>
            <p:txBody>
              <a:bodyPr/>
              <a:lstStyle/>
              <a:p>
                <a:r>
                  <a:rPr lang="zh-CN" altLang="en-US" dirty="0"/>
                  <a:t>定理</a:t>
                </a:r>
                <a:r>
                  <a:rPr lang="en-US" altLang="zh-CN" dirty="0"/>
                  <a:t>14.1 </a:t>
                </a:r>
                <a:r>
                  <a:rPr lang="zh-CN" altLang="en-US" dirty="0"/>
                  <a:t>设</a:t>
                </a:r>
                <a:r>
                  <a:rPr lang="en-US" altLang="zh-CN" dirty="0"/>
                  <a:t>G=&lt;V,E&gt;</a:t>
                </a:r>
                <a:r>
                  <a:rPr lang="zh-CN" altLang="en-US" dirty="0"/>
                  <a:t>为无向图</a:t>
                </a:r>
                <a:r>
                  <a:rPr lang="en-US" altLang="zh-CN" dirty="0"/>
                  <a:t>, V={v1,v2,…,</a:t>
                </a:r>
                <a:r>
                  <a:rPr lang="en-US" altLang="zh-CN" dirty="0" err="1"/>
                  <a:t>vn</a:t>
                </a:r>
                <a:r>
                  <a:rPr lang="en-US" altLang="zh-CN" dirty="0"/>
                  <a:t>}, |E|=m, </a:t>
                </a:r>
                <a:r>
                  <a:rPr lang="zh-CN" altLang="en-US" dirty="0"/>
                  <a:t>则</a:t>
                </a:r>
                <a:endParaRPr lang="en-US" altLang="zh-CN" dirty="0"/>
              </a:p>
              <a:p>
                <a:pPr marL="216000" lvl="1" indent="0" algn="ctr">
                  <a:buNone/>
                </a:pPr>
                <a14:m>
                  <m:oMath xmlns:m="http://schemas.openxmlformats.org/officeDocument/2006/math">
                    <m:nary>
                      <m:naryPr>
                        <m:chr m:val="∑"/>
                        <m:ctrlPr>
                          <a:rPr lang="en-US" altLang="zh-CN" i="1" smtClean="0">
                            <a:latin typeface="Cambria Math" panose="02040503050406030204" pitchFamily="18" charset="0"/>
                          </a:rPr>
                        </m:ctrlPr>
                      </m:naryPr>
                      <m:sub>
                        <m:r>
                          <m:rPr>
                            <m:brk m:alnAt="23"/>
                          </m:rPr>
                          <a:rPr lang="en-US" altLang="zh-CN" smtClean="0">
                            <a:latin typeface="Cambria Math" panose="02040503050406030204" pitchFamily="18" charset="0"/>
                          </a:rPr>
                          <m:t>𝒊</m:t>
                        </m:r>
                        <m:r>
                          <a:rPr lang="en-US" altLang="zh-CN" smtClean="0">
                            <a:latin typeface="Cambria Math" panose="02040503050406030204" pitchFamily="18" charset="0"/>
                          </a:rPr>
                          <m:t>=</m:t>
                        </m:r>
                        <m:r>
                          <a:rPr lang="en-US" altLang="zh-CN" smtClean="0">
                            <a:latin typeface="Cambria Math" panose="02040503050406030204" pitchFamily="18" charset="0"/>
                          </a:rPr>
                          <m:t>𝟏</m:t>
                        </m:r>
                      </m:sub>
                      <m:sup>
                        <m:r>
                          <a:rPr lang="en-US" altLang="zh-CN" smtClean="0">
                            <a:latin typeface="Cambria Math" panose="02040503050406030204" pitchFamily="18" charset="0"/>
                          </a:rPr>
                          <m:t>𝒏</m:t>
                        </m:r>
                      </m:sup>
                      <m:e>
                        <m:r>
                          <a:rPr lang="en-US" altLang="zh-CN" smtClean="0">
                            <a:latin typeface="Cambria Math" panose="02040503050406030204" pitchFamily="18" charset="0"/>
                          </a:rPr>
                          <m:t>𝒅</m:t>
                        </m:r>
                        <m:d>
                          <m:dPr>
                            <m:ctrlPr>
                              <a:rPr lang="en-US" altLang="zh-CN" i="1" smtClean="0">
                                <a:latin typeface="Cambria Math" panose="02040503050406030204" pitchFamily="18" charset="0"/>
                              </a:rPr>
                            </m:ctrlPr>
                          </m:dPr>
                          <m:e>
                            <m:sSub>
                              <m:sSubPr>
                                <m:ctrlPr>
                                  <a:rPr lang="en-US" altLang="zh-CN" i="1" smtClean="0">
                                    <a:latin typeface="Cambria Math" panose="02040503050406030204" pitchFamily="18" charset="0"/>
                                  </a:rPr>
                                </m:ctrlPr>
                              </m:sSubPr>
                              <m:e>
                                <m:r>
                                  <a:rPr lang="en-US" altLang="zh-CN" smtClean="0">
                                    <a:latin typeface="Cambria Math" panose="02040503050406030204" pitchFamily="18" charset="0"/>
                                  </a:rPr>
                                  <m:t>𝒗</m:t>
                                </m:r>
                              </m:e>
                              <m:sub>
                                <m:r>
                                  <a:rPr lang="en-US" altLang="zh-CN" smtClean="0">
                                    <a:latin typeface="Cambria Math" panose="02040503050406030204" pitchFamily="18" charset="0"/>
                                  </a:rPr>
                                  <m:t>𝒊</m:t>
                                </m:r>
                              </m:sub>
                            </m:sSub>
                          </m:e>
                        </m:d>
                        <m:r>
                          <a:rPr lang="en-US" altLang="zh-CN" smtClean="0">
                            <a:latin typeface="Cambria Math" panose="02040503050406030204" pitchFamily="18" charset="0"/>
                          </a:rPr>
                          <m:t>=</m:t>
                        </m:r>
                        <m:r>
                          <a:rPr lang="en-US" altLang="zh-CN" smtClean="0">
                            <a:latin typeface="Cambria Math" panose="02040503050406030204" pitchFamily="18" charset="0"/>
                          </a:rPr>
                          <m:t>𝟐</m:t>
                        </m:r>
                        <m:r>
                          <a:rPr lang="en-US" altLang="zh-CN" smtClean="0">
                            <a:latin typeface="Cambria Math" panose="02040503050406030204" pitchFamily="18" charset="0"/>
                          </a:rPr>
                          <m:t>𝒎</m:t>
                        </m:r>
                      </m:e>
                    </m:nary>
                  </m:oMath>
                </a14:m>
                <a:r>
                  <a:rPr lang="en-US" altLang="zh-CN" dirty="0"/>
                  <a:t> .</a:t>
                </a:r>
              </a:p>
              <a:p>
                <a:pPr marL="288000" lvl="1" indent="0">
                  <a:buNone/>
                </a:pPr>
                <a:r>
                  <a:rPr lang="zh-CN" altLang="en-US" dirty="0"/>
                  <a:t>即</a:t>
                </a:r>
                <a:r>
                  <a:rPr lang="zh-CN" altLang="en-US" dirty="0">
                    <a:solidFill>
                      <a:srgbClr val="FF0000"/>
                    </a:solidFill>
                  </a:rPr>
                  <a:t>所有顶点度数之各等于边数的</a:t>
                </a:r>
                <a:r>
                  <a:rPr lang="en-US" altLang="zh-CN" dirty="0">
                    <a:solidFill>
                      <a:srgbClr val="FF0000"/>
                    </a:solidFill>
                  </a:rPr>
                  <a:t>2</a:t>
                </a:r>
                <a:r>
                  <a:rPr lang="zh-CN" altLang="en-US" dirty="0">
                    <a:solidFill>
                      <a:srgbClr val="FF0000"/>
                    </a:solidFill>
                  </a:rPr>
                  <a:t>倍</a:t>
                </a:r>
                <a:r>
                  <a:rPr lang="en-US" altLang="zh-CN" dirty="0"/>
                  <a:t>.</a:t>
                </a:r>
              </a:p>
              <a:p>
                <a:r>
                  <a:rPr lang="zh-CN" altLang="en-US" dirty="0"/>
                  <a:t>证明</a:t>
                </a:r>
                <a:r>
                  <a:rPr lang="en-US" altLang="zh-CN" dirty="0"/>
                  <a:t>:</a:t>
                </a:r>
                <a:r>
                  <a:rPr lang="zh-CN" altLang="en-US" dirty="0"/>
                  <a:t> </a:t>
                </a:r>
                <a:r>
                  <a:rPr lang="en-US" altLang="zh-CN" dirty="0"/>
                  <a:t>G</a:t>
                </a:r>
                <a:r>
                  <a:rPr lang="zh-CN" altLang="en-US" dirty="0"/>
                  <a:t>中每条边 </a:t>
                </a:r>
                <a:r>
                  <a:rPr lang="en-US" altLang="zh-CN" dirty="0"/>
                  <a:t>(</a:t>
                </a:r>
                <a:r>
                  <a:rPr lang="zh-CN" altLang="en-US" dirty="0"/>
                  <a:t>包括环</a:t>
                </a:r>
                <a:r>
                  <a:rPr lang="en-US" altLang="zh-CN" dirty="0"/>
                  <a:t>) </a:t>
                </a:r>
                <a:r>
                  <a:rPr lang="zh-CN" altLang="en-US" dirty="0"/>
                  <a:t>均有两个端点，所以在计算</a:t>
                </a:r>
                <a:r>
                  <a:rPr lang="en-US" altLang="zh-CN" dirty="0"/>
                  <a:t>G</a:t>
                </a:r>
                <a:r>
                  <a:rPr lang="zh-CN" altLang="en-US" dirty="0"/>
                  <a:t>中各顶点度数之和时，每条边均提供</a:t>
                </a:r>
                <a:r>
                  <a:rPr lang="en-US" altLang="zh-CN" dirty="0"/>
                  <a:t>2</a:t>
                </a:r>
                <a:r>
                  <a:rPr lang="zh-CN" altLang="en-US" dirty="0"/>
                  <a:t>度，</a:t>
                </a:r>
                <a:r>
                  <a:rPr lang="en-US" altLang="zh-CN" dirty="0"/>
                  <a:t>m</a:t>
                </a:r>
                <a:r>
                  <a:rPr lang="zh-CN" altLang="en-US" dirty="0"/>
                  <a:t>条边共提供</a:t>
                </a:r>
                <a:r>
                  <a:rPr lang="en-US" altLang="zh-CN" dirty="0"/>
                  <a:t>2m</a:t>
                </a:r>
                <a:r>
                  <a:rPr lang="zh-CN" altLang="en-US" dirty="0"/>
                  <a:t>度</a:t>
                </a:r>
                <a:r>
                  <a:rPr lang="en-US" altLang="zh-CN" dirty="0"/>
                  <a:t>.</a:t>
                </a:r>
              </a:p>
              <a:p>
                <a:pPr>
                  <a:spcBef>
                    <a:spcPts val="1200"/>
                  </a:spcBef>
                </a:pPr>
                <a:r>
                  <a:rPr lang="zh-CN" altLang="en-US" dirty="0"/>
                  <a:t>定理</a:t>
                </a:r>
                <a:r>
                  <a:rPr lang="en-US" altLang="zh-CN" dirty="0"/>
                  <a:t>14.2  </a:t>
                </a:r>
                <a:r>
                  <a:rPr lang="zh-CN" altLang="en-US" dirty="0"/>
                  <a:t>设</a:t>
                </a:r>
                <a:r>
                  <a:rPr lang="en-US" altLang="zh-CN" dirty="0"/>
                  <a:t>D=&lt;V,E&gt;</a:t>
                </a:r>
                <a:r>
                  <a:rPr lang="zh-CN" altLang="en-US" dirty="0"/>
                  <a:t>为有向图</a:t>
                </a:r>
                <a:r>
                  <a:rPr lang="en-US" altLang="zh-CN" dirty="0"/>
                  <a:t>, V={v1,v2,…,</a:t>
                </a:r>
                <a:r>
                  <a:rPr lang="en-US" altLang="zh-CN" dirty="0" err="1"/>
                  <a:t>vn</a:t>
                </a:r>
                <a:r>
                  <a:rPr lang="en-US" altLang="zh-CN" dirty="0"/>
                  <a:t>}, |E|=m, </a:t>
                </a:r>
                <a:r>
                  <a:rPr lang="zh-CN" altLang="en-US" dirty="0"/>
                  <a:t>则</a:t>
                </a:r>
              </a:p>
              <a:p>
                <a:pPr marL="0" indent="0" algn="ctr">
                  <a:buNone/>
                </a:pPr>
                <a14:m>
                  <m:oMath xmlns:m="http://schemas.openxmlformats.org/officeDocument/2006/math">
                    <m:nary>
                      <m:naryPr>
                        <m:chr m:val="∑"/>
                        <m:ctrlPr>
                          <a:rPr lang="en-US" altLang="zh-CN" i="1">
                            <a:latin typeface="Cambria Math" panose="02040503050406030204" pitchFamily="18" charset="0"/>
                          </a:rPr>
                        </m:ctrlPr>
                      </m:naryPr>
                      <m:sub>
                        <m:r>
                          <m:rPr>
                            <m:brk m:alnAt="23"/>
                          </m:rPr>
                          <a:rPr lang="en-US" altLang="zh-CN">
                            <a:latin typeface="Cambria Math" panose="02040503050406030204" pitchFamily="18" charset="0"/>
                          </a:rPr>
                          <m:t>𝒊</m:t>
                        </m:r>
                        <m:r>
                          <a:rPr lang="en-US" altLang="zh-CN">
                            <a:latin typeface="Cambria Math" panose="02040503050406030204" pitchFamily="18" charset="0"/>
                          </a:rPr>
                          <m:t>=</m:t>
                        </m:r>
                        <m:r>
                          <a:rPr lang="en-US" altLang="zh-CN">
                            <a:latin typeface="Cambria Math" panose="02040503050406030204" pitchFamily="18" charset="0"/>
                          </a:rPr>
                          <m:t>𝟏</m:t>
                        </m:r>
                      </m:sub>
                      <m:sup>
                        <m:r>
                          <a:rPr lang="en-US" altLang="zh-CN">
                            <a:latin typeface="Cambria Math" panose="02040503050406030204" pitchFamily="18" charset="0"/>
                          </a:rPr>
                          <m:t>𝒏</m:t>
                        </m:r>
                      </m:sup>
                      <m:e>
                        <m:r>
                          <a:rPr lang="en-US" altLang="zh-CN">
                            <a:latin typeface="Cambria Math" panose="02040503050406030204" pitchFamily="18" charset="0"/>
                          </a:rPr>
                          <m:t>𝒅</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a:latin typeface="Cambria Math" panose="02040503050406030204" pitchFamily="18" charset="0"/>
                                  </a:rPr>
                                  <m:t>𝒗</m:t>
                                </m:r>
                              </m:e>
                              <m:sub>
                                <m:r>
                                  <a:rPr lang="en-US" altLang="zh-CN">
                                    <a:latin typeface="Cambria Math" panose="02040503050406030204" pitchFamily="18" charset="0"/>
                                  </a:rPr>
                                  <m:t>𝒊</m:t>
                                </m:r>
                              </m:sub>
                            </m:sSub>
                          </m:e>
                        </m:d>
                        <m:r>
                          <a:rPr lang="en-US" altLang="zh-CN">
                            <a:latin typeface="Cambria Math" panose="02040503050406030204" pitchFamily="18" charset="0"/>
                          </a:rPr>
                          <m:t>=</m:t>
                        </m:r>
                        <m:r>
                          <a:rPr lang="en-US" altLang="zh-CN">
                            <a:latin typeface="Cambria Math" panose="02040503050406030204" pitchFamily="18" charset="0"/>
                          </a:rPr>
                          <m:t>𝟐</m:t>
                        </m:r>
                        <m:r>
                          <a:rPr lang="en-US" altLang="zh-CN">
                            <a:latin typeface="Cambria Math" panose="02040503050406030204" pitchFamily="18" charset="0"/>
                          </a:rPr>
                          <m:t>𝒎</m:t>
                        </m:r>
                      </m:e>
                    </m:nary>
                  </m:oMath>
                </a14:m>
                <a:r>
                  <a:rPr lang="en-US" altLang="zh-CN" dirty="0"/>
                  <a:t>, </a:t>
                </a:r>
                <a:r>
                  <a:rPr lang="zh-CN" altLang="en-US" dirty="0"/>
                  <a:t>且</a:t>
                </a:r>
                <a14:m>
                  <m:oMath xmlns:m="http://schemas.openxmlformats.org/officeDocument/2006/math">
                    <m:nary>
                      <m:naryPr>
                        <m:chr m:val="∑"/>
                        <m:ctrlPr>
                          <a:rPr lang="en-US" altLang="zh-CN" i="1">
                            <a:latin typeface="Cambria Math" panose="02040503050406030204" pitchFamily="18" charset="0"/>
                          </a:rPr>
                        </m:ctrlPr>
                      </m:naryPr>
                      <m:sub>
                        <m:r>
                          <m:rPr>
                            <m:brk m:alnAt="23"/>
                          </m:rPr>
                          <a:rPr lang="en-US" altLang="zh-CN">
                            <a:latin typeface="Cambria Math" panose="02040503050406030204" pitchFamily="18" charset="0"/>
                          </a:rPr>
                          <m:t>𝒊</m:t>
                        </m:r>
                        <m:r>
                          <a:rPr lang="en-US" altLang="zh-CN">
                            <a:latin typeface="Cambria Math" panose="02040503050406030204" pitchFamily="18" charset="0"/>
                          </a:rPr>
                          <m:t>=</m:t>
                        </m:r>
                        <m:r>
                          <a:rPr lang="en-US" altLang="zh-CN">
                            <a:latin typeface="Cambria Math" panose="02040503050406030204" pitchFamily="18" charset="0"/>
                          </a:rPr>
                          <m:t>𝟏</m:t>
                        </m:r>
                      </m:sub>
                      <m:sup>
                        <m:r>
                          <a:rPr lang="en-US" altLang="zh-CN">
                            <a:latin typeface="Cambria Math" panose="02040503050406030204" pitchFamily="18" charset="0"/>
                          </a:rPr>
                          <m:t>𝒏</m:t>
                        </m:r>
                      </m:sup>
                      <m:e>
                        <m:sSup>
                          <m:sSupPr>
                            <m:ctrlPr>
                              <a:rPr lang="en-US" altLang="zh-CN" i="1" smtClean="0">
                                <a:latin typeface="Cambria Math" panose="02040503050406030204" pitchFamily="18" charset="0"/>
                              </a:rPr>
                            </m:ctrlPr>
                          </m:sSupPr>
                          <m:e>
                            <m:r>
                              <a:rPr lang="en-US" altLang="zh-CN" b="1" i="1" smtClean="0">
                                <a:latin typeface="Cambria Math" panose="02040503050406030204" pitchFamily="18" charset="0"/>
                              </a:rPr>
                              <m:t>𝒅</m:t>
                            </m:r>
                          </m:e>
                          <m:sup>
                            <m:r>
                              <a:rPr lang="en-US" altLang="zh-CN" smtClean="0">
                                <a:latin typeface="Cambria Math" panose="02040503050406030204" pitchFamily="18" charset="0"/>
                              </a:rPr>
                              <m:t>+</m:t>
                            </m:r>
                          </m:sup>
                        </m:sSup>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a:latin typeface="Cambria Math" panose="02040503050406030204" pitchFamily="18" charset="0"/>
                                  </a:rPr>
                                  <m:t>𝒗</m:t>
                                </m:r>
                              </m:e>
                              <m:sub>
                                <m:r>
                                  <a:rPr lang="en-US" altLang="zh-CN">
                                    <a:latin typeface="Cambria Math" panose="02040503050406030204" pitchFamily="18" charset="0"/>
                                  </a:rPr>
                                  <m:t>𝒊</m:t>
                                </m:r>
                              </m:sub>
                            </m:sSub>
                          </m:e>
                        </m:d>
                        <m:r>
                          <a:rPr lang="en-US" altLang="zh-CN" smtClean="0">
                            <a:latin typeface="Cambria Math" panose="02040503050406030204" pitchFamily="18" charset="0"/>
                          </a:rPr>
                          <m:t>=</m:t>
                        </m:r>
                        <m:nary>
                          <m:naryPr>
                            <m:chr m:val="∑"/>
                            <m:ctrlPr>
                              <a:rPr lang="en-US" altLang="zh-CN" i="1" smtClean="0">
                                <a:latin typeface="Cambria Math" panose="02040503050406030204" pitchFamily="18" charset="0"/>
                              </a:rPr>
                            </m:ctrlPr>
                          </m:naryPr>
                          <m:sub>
                            <m:r>
                              <m:rPr>
                                <m:brk m:alnAt="23"/>
                              </m:rPr>
                              <a:rPr lang="en-US" altLang="zh-CN" smtClean="0">
                                <a:latin typeface="Cambria Math" panose="02040503050406030204" pitchFamily="18" charset="0"/>
                              </a:rPr>
                              <m:t>𝑖</m:t>
                            </m:r>
                            <m:r>
                              <a:rPr lang="en-US" altLang="zh-CN" smtClean="0">
                                <a:latin typeface="Cambria Math" panose="02040503050406030204" pitchFamily="18" charset="0"/>
                              </a:rPr>
                              <m:t>=</m:t>
                            </m:r>
                          </m:sub>
                          <m:sup>
                            <m:r>
                              <a:rPr lang="en-US" altLang="zh-CN" smtClean="0">
                                <a:latin typeface="Cambria Math" panose="02040503050406030204" pitchFamily="18" charset="0"/>
                              </a:rPr>
                              <m:t>𝑛</m:t>
                            </m:r>
                          </m:sup>
                          <m:e>
                            <m:sSup>
                              <m:sSupPr>
                                <m:ctrlPr>
                                  <a:rPr lang="en-US" altLang="zh-CN" i="1" smtClean="0">
                                    <a:latin typeface="Cambria Math" panose="02040503050406030204" pitchFamily="18" charset="0"/>
                                  </a:rPr>
                                </m:ctrlPr>
                              </m:sSupPr>
                              <m:e>
                                <m:r>
                                  <a:rPr lang="en-US" altLang="zh-CN" b="1" i="1" smtClean="0">
                                    <a:latin typeface="Cambria Math" panose="02040503050406030204" pitchFamily="18" charset="0"/>
                                  </a:rPr>
                                  <m:t>𝒅</m:t>
                                </m:r>
                              </m:e>
                              <m:sup>
                                <m:r>
                                  <a:rPr lang="en-US" altLang="zh-CN" smtClean="0">
                                    <a:latin typeface="Cambria Math" panose="02040503050406030204" pitchFamily="18" charset="0"/>
                                  </a:rPr>
                                  <m:t>−</m:t>
                                </m:r>
                              </m:sup>
                            </m:sSup>
                            <m:r>
                              <a:rPr lang="en-US" altLang="zh-CN" smtClean="0">
                                <a:latin typeface="Cambria Math" panose="02040503050406030204" pitchFamily="18" charset="0"/>
                              </a:rPr>
                              <m:t>(</m:t>
                            </m:r>
                            <m:sSub>
                              <m:sSubPr>
                                <m:ctrlPr>
                                  <a:rPr lang="en-US" altLang="zh-CN" i="1" smtClean="0">
                                    <a:latin typeface="Cambria Math" panose="02040503050406030204" pitchFamily="18" charset="0"/>
                                  </a:rPr>
                                </m:ctrlPr>
                              </m:sSubPr>
                              <m:e>
                                <m:r>
                                  <a:rPr lang="en-US" altLang="zh-CN" smtClean="0">
                                    <a:latin typeface="Cambria Math" panose="02040503050406030204" pitchFamily="18" charset="0"/>
                                  </a:rPr>
                                  <m:t>𝑣</m:t>
                                </m:r>
                              </m:e>
                              <m:sub>
                                <m:r>
                                  <a:rPr lang="en-US" altLang="zh-CN" smtClean="0">
                                    <a:latin typeface="Cambria Math" panose="02040503050406030204" pitchFamily="18" charset="0"/>
                                  </a:rPr>
                                  <m:t>𝑖</m:t>
                                </m:r>
                              </m:sub>
                            </m:sSub>
                            <m:r>
                              <a:rPr lang="en-US" altLang="zh-CN" smtClean="0">
                                <a:latin typeface="Cambria Math" panose="02040503050406030204" pitchFamily="18" charset="0"/>
                              </a:rPr>
                              <m:t>)</m:t>
                            </m:r>
                          </m:e>
                        </m:nary>
                        <m:r>
                          <a:rPr lang="en-US" altLang="zh-CN">
                            <a:latin typeface="Cambria Math" panose="02040503050406030204" pitchFamily="18" charset="0"/>
                          </a:rPr>
                          <m:t>=</m:t>
                        </m:r>
                        <m:r>
                          <a:rPr lang="en-US" altLang="zh-CN">
                            <a:latin typeface="Cambria Math" panose="02040503050406030204" pitchFamily="18" charset="0"/>
                          </a:rPr>
                          <m:t>𝒎</m:t>
                        </m:r>
                      </m:e>
                    </m:nary>
                  </m:oMath>
                </a14:m>
                <a:r>
                  <a:rPr lang="zh-CN" altLang="en-US" dirty="0"/>
                  <a:t> </a:t>
                </a:r>
                <a:r>
                  <a:rPr lang="en-US" altLang="zh-CN" dirty="0"/>
                  <a:t>.</a:t>
                </a:r>
              </a:p>
              <a:p>
                <a:pPr marL="288000" lvl="1" indent="0">
                  <a:buNone/>
                </a:pPr>
                <a:r>
                  <a:rPr lang="zh-CN" altLang="en-US" dirty="0"/>
                  <a:t>即</a:t>
                </a:r>
                <a:r>
                  <a:rPr lang="zh-CN" altLang="en-US" dirty="0">
                    <a:solidFill>
                      <a:srgbClr val="FF0000"/>
                    </a:solidFill>
                  </a:rPr>
                  <a:t>所有顶点出度之和等于入度之和</a:t>
                </a:r>
                <a:r>
                  <a:rPr lang="zh-CN" altLang="en-US" dirty="0"/>
                  <a:t>，</a:t>
                </a:r>
                <a:r>
                  <a:rPr lang="zh-CN" altLang="en-US" dirty="0">
                    <a:solidFill>
                      <a:srgbClr val="FF0000"/>
                    </a:solidFill>
                  </a:rPr>
                  <a:t>等于边数</a:t>
                </a:r>
                <a:r>
                  <a:rPr lang="en-US" altLang="zh-CN" dirty="0"/>
                  <a:t>.</a:t>
                </a:r>
              </a:p>
              <a:p>
                <a:r>
                  <a:rPr lang="zh-CN" altLang="en-US" dirty="0"/>
                  <a:t>证明与定理</a:t>
                </a:r>
                <a:r>
                  <a:rPr lang="en-US" altLang="zh-CN" dirty="0"/>
                  <a:t>14.1</a:t>
                </a:r>
                <a:r>
                  <a:rPr lang="zh-CN" altLang="en-US" dirty="0"/>
                  <a:t>类似</a:t>
                </a:r>
                <a:r>
                  <a:rPr lang="en-US" altLang="zh-CN" dirty="0"/>
                  <a:t>.</a:t>
                </a:r>
                <a:endParaRPr lang="zh-CN" altLang="en-US" dirty="0"/>
              </a:p>
            </p:txBody>
          </p:sp>
        </mc:Choice>
        <mc:Fallback xmlns="">
          <p:sp>
            <p:nvSpPr>
              <p:cNvPr id="2" name="文本占位符 1"/>
              <p:cNvSpPr>
                <a:spLocks noGrp="1" noRot="1" noChangeAspect="1" noMove="1" noResize="1" noEditPoints="1" noAdjustHandles="1" noChangeArrowheads="1" noChangeShapeType="1" noTextEdit="1"/>
              </p:cNvSpPr>
              <p:nvPr>
                <p:ph type="body" sz="quarter" idx="1"/>
              </p:nvPr>
            </p:nvSpPr>
            <p:spPr>
              <a:xfrm>
                <a:off x="516000" y="1008000"/>
                <a:ext cx="11160000" cy="4801314"/>
              </a:xfrm>
              <a:blipFill>
                <a:blip r:embed="rId2"/>
                <a:stretch>
                  <a:fillRect l="-1148" t="-1904" r="-1311" b="-2411"/>
                </a:stretch>
              </a:blipFill>
            </p:spPr>
            <p:txBody>
              <a:bodyPr/>
              <a:lstStyle/>
              <a:p>
                <a:r>
                  <a:rPr lang="zh-CN" altLang="en-US">
                    <a:noFill/>
                  </a:rPr>
                  <a:t> </a:t>
                </a:r>
              </a:p>
            </p:txBody>
          </p:sp>
        </mc:Fallback>
      </mc:AlternateContent>
      <p:sp>
        <p:nvSpPr>
          <p:cNvPr id="6146" name="Rectangle 2"/>
          <p:cNvSpPr>
            <a:spLocks noGrp="1" noChangeArrowheads="1"/>
          </p:cNvSpPr>
          <p:nvPr>
            <p:ph type="title"/>
          </p:nvPr>
        </p:nvSpPr>
        <p:spPr/>
        <p:txBody>
          <a:bodyPr/>
          <a:lstStyle/>
          <a:p>
            <a:r>
              <a:rPr lang="zh-CN" altLang="en-US"/>
              <a:t>五、握手定理</a:t>
            </a:r>
            <a:endParaRPr lang="en-US" altLang="zh-CN" dirty="0"/>
          </a:p>
        </p:txBody>
      </p:sp>
      <p:sp>
        <p:nvSpPr>
          <p:cNvPr id="9" name="文本占位符 8"/>
          <p:cNvSpPr>
            <a:spLocks noGrp="1"/>
          </p:cNvSpPr>
          <p:nvPr>
            <p:ph type="body" sz="quarter" idx="11"/>
          </p:nvPr>
        </p:nvSpPr>
        <p:spPr/>
        <p:txBody>
          <a:bodyPr/>
          <a:lstStyle/>
          <a:p>
            <a:r>
              <a:rPr lang="en-US" altLang="zh-CN"/>
              <a:t>8.1 </a:t>
            </a:r>
            <a:r>
              <a:rPr lang="zh-CN" altLang="en-US"/>
              <a:t>图</a:t>
            </a:r>
            <a:endParaRPr lang="zh-CN" altLang="en-US" dirty="0"/>
          </a:p>
        </p:txBody>
      </p:sp>
      <p:sp>
        <p:nvSpPr>
          <p:cNvPr id="4" name="灯片编号占位符 3">
            <a:extLst>
              <a:ext uri="{FF2B5EF4-FFF2-40B4-BE49-F238E27FC236}">
                <a16:creationId xmlns:a16="http://schemas.microsoft.com/office/drawing/2014/main" id="{5446F238-7698-4ADD-918D-0C627EF19AD5}"/>
              </a:ext>
            </a:extLst>
          </p:cNvPr>
          <p:cNvSpPr>
            <a:spLocks noGrp="1"/>
          </p:cNvSpPr>
          <p:nvPr>
            <p:ph type="sldNum" sz="quarter" idx="10"/>
          </p:nvPr>
        </p:nvSpPr>
        <p:spPr/>
        <p:txBody>
          <a:bodyPr/>
          <a:lstStyle/>
          <a:p>
            <a:fld id="{ADDBA8A9-FE90-4847-B2BB-91D9864F4629}" type="slidenum">
              <a:rPr lang="zh-CN" altLang="en-US" smtClean="0"/>
              <a:pPr/>
              <a:t>14</a:t>
            </a:fld>
            <a:r>
              <a:rPr lang="en-US" altLang="zh-CN"/>
              <a:t>|73</a:t>
            </a:r>
            <a:endParaRPr lang="zh-CN" altLang="en-US" dirty="0"/>
          </a:p>
        </p:txBody>
      </p:sp>
    </p:spTree>
    <p:extLst>
      <p:ext uri="{BB962C8B-B14F-4D97-AF65-F5344CB8AC3E}">
        <p14:creationId xmlns:p14="http://schemas.microsoft.com/office/powerpoint/2010/main" val="2096282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500"/>
                                        <p:tgtEl>
                                          <p:spTgt spid="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Effect transition="in" filter="fade">
                                      <p:cBhvr>
                                        <p:cTn id="27" dur="500"/>
                                        <p:tgtEl>
                                          <p:spTgt spid="2">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
                                            <p:txEl>
                                              <p:pRg st="5" end="5"/>
                                            </p:txEl>
                                          </p:spTgt>
                                        </p:tgtEl>
                                        <p:attrNameLst>
                                          <p:attrName>style.visibility</p:attrName>
                                        </p:attrNameLst>
                                      </p:cBhvr>
                                      <p:to>
                                        <p:strVal val="visible"/>
                                      </p:to>
                                    </p:set>
                                    <p:animEffect transition="in" filter="fade">
                                      <p:cBhvr>
                                        <p:cTn id="32" dur="500"/>
                                        <p:tgtEl>
                                          <p:spTgt spid="2">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
                                            <p:txEl>
                                              <p:pRg st="6" end="6"/>
                                            </p:txEl>
                                          </p:spTgt>
                                        </p:tgtEl>
                                        <p:attrNameLst>
                                          <p:attrName>style.visibility</p:attrName>
                                        </p:attrNameLst>
                                      </p:cBhvr>
                                      <p:to>
                                        <p:strVal val="visible"/>
                                      </p:to>
                                    </p:set>
                                    <p:animEffect transition="in" filter="fade">
                                      <p:cBhvr>
                                        <p:cTn id="37" dur="500"/>
                                        <p:tgtEl>
                                          <p:spTgt spid="2">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
                                            <p:txEl>
                                              <p:pRg st="7" end="7"/>
                                            </p:txEl>
                                          </p:spTgt>
                                        </p:tgtEl>
                                        <p:attrNameLst>
                                          <p:attrName>style.visibility</p:attrName>
                                        </p:attrNameLst>
                                      </p:cBhvr>
                                      <p:to>
                                        <p:strVal val="visible"/>
                                      </p:to>
                                    </p:set>
                                    <p:animEffect transition="in" filter="fade">
                                      <p:cBhvr>
                                        <p:cTn id="42" dur="500"/>
                                        <p:tgtEl>
                                          <p:spTgt spid="2">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文本占位符 1"/>
              <p:cNvSpPr>
                <a:spLocks noGrp="1"/>
              </p:cNvSpPr>
              <p:nvPr>
                <p:ph type="body" sz="quarter" idx="1"/>
              </p:nvPr>
            </p:nvSpPr>
            <p:spPr>
              <a:xfrm>
                <a:off x="516000" y="1008000"/>
                <a:ext cx="11160000" cy="4677050"/>
              </a:xfrm>
            </p:spPr>
            <p:txBody>
              <a:bodyPr/>
              <a:lstStyle/>
              <a:p>
                <a:r>
                  <a:rPr lang="zh-CN" altLang="en-US" dirty="0"/>
                  <a:t>推论  任何图 </a:t>
                </a:r>
                <a:r>
                  <a:rPr lang="en-US" altLang="zh-CN" dirty="0"/>
                  <a:t>(</a:t>
                </a:r>
                <a:r>
                  <a:rPr lang="zh-CN" altLang="en-US" dirty="0"/>
                  <a:t>无向或有向</a:t>
                </a:r>
                <a:r>
                  <a:rPr lang="en-US" altLang="zh-CN" dirty="0"/>
                  <a:t>) </a:t>
                </a:r>
                <a:r>
                  <a:rPr lang="zh-CN" altLang="en-US" dirty="0"/>
                  <a:t>中，奇度顶点的个数是偶数</a:t>
                </a:r>
                <a:r>
                  <a:rPr lang="en-US" altLang="zh-CN" dirty="0"/>
                  <a:t>.</a:t>
                </a:r>
              </a:p>
              <a:p>
                <a:r>
                  <a:rPr lang="zh-CN" altLang="en-US" dirty="0"/>
                  <a:t>证明</a:t>
                </a:r>
                <a:r>
                  <a:rPr lang="en-US" altLang="zh-CN" dirty="0"/>
                  <a:t>:</a:t>
                </a:r>
                <a:r>
                  <a:rPr lang="zh-CN" altLang="en-US" dirty="0"/>
                  <a:t> 设</a:t>
                </a:r>
                <a:r>
                  <a:rPr lang="en-US" altLang="zh-CN" dirty="0"/>
                  <a:t>G=&lt;V,E&gt;</a:t>
                </a:r>
                <a:r>
                  <a:rPr lang="zh-CN" altLang="en-US" dirty="0"/>
                  <a:t>为任意图，令</a:t>
                </a:r>
              </a:p>
              <a:p>
                <a:pPr marL="216000" lvl="1" indent="0" algn="ctr">
                  <a:buNone/>
                </a:pPr>
                <a:r>
                  <a:rPr lang="en-US" altLang="zh-CN" dirty="0"/>
                  <a:t>V1={</a:t>
                </a:r>
                <a:r>
                  <a:rPr lang="en-US" altLang="zh-CN" dirty="0" err="1"/>
                  <a:t>v|v</a:t>
                </a:r>
                <a:r>
                  <a:rPr lang="en-US" altLang="zh-CN" dirty="0" err="1">
                    <a:sym typeface="Symbol" panose="05050102010706020507" pitchFamily="18" charset="2"/>
                  </a:rPr>
                  <a:t></a:t>
                </a:r>
                <a:r>
                  <a:rPr lang="en-US" altLang="zh-CN" dirty="0" err="1"/>
                  <a:t>V</a:t>
                </a:r>
                <a:r>
                  <a:rPr lang="en-US" altLang="zh-CN" dirty="0">
                    <a:sym typeface="Symbol" panose="05050102010706020507" pitchFamily="18" charset="2"/>
                  </a:rPr>
                  <a:t> </a:t>
                </a:r>
                <a:r>
                  <a:rPr lang="en-US" altLang="zh-CN" dirty="0"/>
                  <a:t>d(v)</a:t>
                </a:r>
                <a:r>
                  <a:rPr lang="zh-CN" altLang="en-US" dirty="0"/>
                  <a:t>为奇数</a:t>
                </a:r>
                <a:r>
                  <a:rPr lang="en-US" altLang="zh-CN" dirty="0"/>
                  <a:t>}</a:t>
                </a:r>
              </a:p>
              <a:p>
                <a:pPr marL="216000" lvl="1" indent="0" algn="ctr">
                  <a:buNone/>
                </a:pPr>
                <a:r>
                  <a:rPr lang="en-US" altLang="zh-CN" dirty="0"/>
                  <a:t>V2={</a:t>
                </a:r>
                <a:r>
                  <a:rPr lang="en-US" altLang="zh-CN" dirty="0" err="1"/>
                  <a:t>v|v</a:t>
                </a:r>
                <a:r>
                  <a:rPr lang="en-US" altLang="zh-CN" dirty="0" err="1">
                    <a:sym typeface="Symbol" panose="05050102010706020507" pitchFamily="18" charset="2"/>
                  </a:rPr>
                  <a:t></a:t>
                </a:r>
                <a:r>
                  <a:rPr lang="en-US" altLang="zh-CN" dirty="0" err="1"/>
                  <a:t>V</a:t>
                </a:r>
                <a:r>
                  <a:rPr lang="en-US" altLang="zh-CN" dirty="0">
                    <a:sym typeface="Symbol" panose="05050102010706020507" pitchFamily="18" charset="2"/>
                  </a:rPr>
                  <a:t> </a:t>
                </a:r>
                <a:r>
                  <a:rPr lang="en-US" altLang="zh-CN" dirty="0"/>
                  <a:t>d(v)</a:t>
                </a:r>
                <a:r>
                  <a:rPr lang="zh-CN" altLang="en-US" dirty="0"/>
                  <a:t>为偶数</a:t>
                </a:r>
                <a:r>
                  <a:rPr lang="en-US" altLang="zh-CN" dirty="0"/>
                  <a:t>}  </a:t>
                </a:r>
              </a:p>
              <a:p>
                <a:pPr marL="576000" lvl="1" indent="0">
                  <a:buNone/>
                </a:pPr>
                <a:r>
                  <a:rPr lang="zh-CN" altLang="en-US" dirty="0"/>
                  <a:t>则</a:t>
                </a:r>
                <a:r>
                  <a:rPr lang="en-US" altLang="zh-CN" dirty="0"/>
                  <a:t>V1</a:t>
                </a:r>
                <a14:m>
                  <m:oMath xmlns:m="http://schemas.openxmlformats.org/officeDocument/2006/math">
                    <m:r>
                      <a:rPr lang="en-US" altLang="zh-CN" i="1" smtClean="0">
                        <a:latin typeface="Cambria Math" panose="02040503050406030204" pitchFamily="18" charset="0"/>
                        <a:ea typeface="Cambria Math" panose="02040503050406030204" pitchFamily="18" charset="0"/>
                      </a:rPr>
                      <m:t>∪</m:t>
                    </m:r>
                  </m:oMath>
                </a14:m>
                <a:r>
                  <a:rPr lang="en-US" altLang="zh-CN" dirty="0"/>
                  <a:t>V2=V, V1</a:t>
                </a:r>
                <a14:m>
                  <m:oMath xmlns:m="http://schemas.openxmlformats.org/officeDocument/2006/math">
                    <m:r>
                      <a:rPr lang="en-US" altLang="zh-CN" i="1" smtClean="0">
                        <a:latin typeface="Cambria Math" panose="02040503050406030204" pitchFamily="18" charset="0"/>
                        <a:ea typeface="Cambria Math" panose="02040503050406030204" pitchFamily="18" charset="0"/>
                      </a:rPr>
                      <m:t>∩</m:t>
                    </m:r>
                  </m:oMath>
                </a14:m>
                <a:r>
                  <a:rPr lang="en-US" altLang="zh-CN" dirty="0"/>
                  <a:t>V2=</a:t>
                </a:r>
                <a:r>
                  <a:rPr lang="en-US" altLang="zh-CN" dirty="0">
                    <a:sym typeface="Symbol" panose="05050102010706020507" pitchFamily="18" charset="2"/>
                  </a:rPr>
                  <a:t></a:t>
                </a:r>
                <a:r>
                  <a:rPr lang="zh-CN" altLang="en-US" dirty="0"/>
                  <a:t>，由握手定理可知</a:t>
                </a:r>
              </a:p>
              <a:p>
                <a:pPr marL="216000" lvl="1" indent="0" algn="ctr">
                  <a:buNone/>
                </a:pPr>
                <a14:m>
                  <m:oMathPara xmlns:m="http://schemas.openxmlformats.org/officeDocument/2006/math">
                    <m:oMathParaPr>
                      <m:jc m:val="center"/>
                    </m:oMathParaPr>
                    <m:oMath xmlns:m="http://schemas.openxmlformats.org/officeDocument/2006/math">
                      <m:r>
                        <a:rPr lang="en-US" altLang="zh-CN" b="1" i="1" smtClean="0">
                          <a:latin typeface="Cambria Math" panose="02040503050406030204" pitchFamily="18" charset="0"/>
                        </a:rPr>
                        <m:t>𝟐</m:t>
                      </m:r>
                      <m:r>
                        <a:rPr lang="en-US" altLang="zh-CN" b="1" i="1" smtClean="0">
                          <a:latin typeface="Cambria Math" panose="02040503050406030204" pitchFamily="18" charset="0"/>
                        </a:rPr>
                        <m:t>𝒎</m:t>
                      </m:r>
                      <m:r>
                        <a:rPr lang="en-US" altLang="zh-CN" b="1" i="1" smtClean="0">
                          <a:latin typeface="Cambria Math" panose="02040503050406030204" pitchFamily="18" charset="0"/>
                        </a:rPr>
                        <m:t>=</m:t>
                      </m:r>
                      <m:nary>
                        <m:naryPr>
                          <m:chr m:val="∑"/>
                          <m:supHide m:val="on"/>
                          <m:ctrlPr>
                            <a:rPr lang="en-US" altLang="zh-CN" b="1" i="1" smtClean="0">
                              <a:latin typeface="Cambria Math" panose="02040503050406030204" pitchFamily="18" charset="0"/>
                            </a:rPr>
                          </m:ctrlPr>
                        </m:naryPr>
                        <m:sub>
                          <m:r>
                            <m:rPr>
                              <m:brk m:alnAt="7"/>
                            </m:rPr>
                            <a:rPr lang="en-US" altLang="zh-CN" b="1" i="1" smtClean="0">
                              <a:latin typeface="Cambria Math" panose="02040503050406030204" pitchFamily="18" charset="0"/>
                            </a:rPr>
                            <m:t>𝒗</m:t>
                          </m:r>
                          <m:r>
                            <a:rPr lang="en-US" altLang="zh-CN" b="1" i="1" smtClean="0">
                              <a:latin typeface="Cambria Math" panose="02040503050406030204" pitchFamily="18" charset="0"/>
                              <a:ea typeface="Cambria Math" panose="02040503050406030204" pitchFamily="18" charset="0"/>
                            </a:rPr>
                            <m:t>∈</m:t>
                          </m:r>
                          <m:r>
                            <a:rPr lang="en-US" altLang="zh-CN" b="1" i="1" smtClean="0">
                              <a:latin typeface="Cambria Math" panose="02040503050406030204" pitchFamily="18" charset="0"/>
                              <a:ea typeface="Cambria Math" panose="02040503050406030204" pitchFamily="18" charset="0"/>
                            </a:rPr>
                            <m:t>𝑽</m:t>
                          </m:r>
                        </m:sub>
                        <m:sup/>
                        <m:e>
                          <m:r>
                            <a:rPr lang="en-US" altLang="zh-CN" b="1" i="1" smtClean="0">
                              <a:latin typeface="Cambria Math" panose="02040503050406030204" pitchFamily="18" charset="0"/>
                            </a:rPr>
                            <m:t>𝒅</m:t>
                          </m:r>
                          <m:r>
                            <a:rPr lang="en-US" altLang="zh-CN" b="1" i="1" smtClean="0">
                              <a:latin typeface="Cambria Math" panose="02040503050406030204" pitchFamily="18" charset="0"/>
                            </a:rPr>
                            <m:t>(</m:t>
                          </m:r>
                          <m:r>
                            <a:rPr lang="en-US" altLang="zh-CN" b="1" i="1" smtClean="0">
                              <a:latin typeface="Cambria Math" panose="02040503050406030204" pitchFamily="18" charset="0"/>
                            </a:rPr>
                            <m:t>𝒗</m:t>
                          </m:r>
                          <m:r>
                            <a:rPr lang="en-US" altLang="zh-CN" b="1" i="1" smtClean="0">
                              <a:latin typeface="Cambria Math" panose="02040503050406030204" pitchFamily="18" charset="0"/>
                            </a:rPr>
                            <m:t>)</m:t>
                          </m:r>
                        </m:e>
                      </m:nary>
                      <m:r>
                        <a:rPr lang="en-US" altLang="zh-CN" b="1" i="1" smtClean="0">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𝒗</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𝑽</m:t>
                          </m:r>
                          <m:r>
                            <a:rPr lang="en-US" altLang="zh-CN" b="1" i="1" smtClean="0">
                              <a:latin typeface="Cambria Math" panose="02040503050406030204" pitchFamily="18" charset="0"/>
                              <a:ea typeface="Cambria Math" panose="02040503050406030204" pitchFamily="18" charset="0"/>
                            </a:rPr>
                            <m:t>𝟏</m:t>
                          </m:r>
                        </m:sub>
                        <m:sup/>
                        <m:e>
                          <m:r>
                            <a:rPr lang="en-US" altLang="zh-CN" i="1">
                              <a:latin typeface="Cambria Math" panose="02040503050406030204" pitchFamily="18" charset="0"/>
                            </a:rPr>
                            <m:t>𝒅</m:t>
                          </m:r>
                          <m:r>
                            <a:rPr lang="en-US" altLang="zh-CN" i="1">
                              <a:latin typeface="Cambria Math" panose="02040503050406030204" pitchFamily="18" charset="0"/>
                            </a:rPr>
                            <m:t>(</m:t>
                          </m:r>
                          <m:r>
                            <a:rPr lang="en-US" altLang="zh-CN" i="1">
                              <a:latin typeface="Cambria Math" panose="02040503050406030204" pitchFamily="18" charset="0"/>
                            </a:rPr>
                            <m:t>𝒗</m:t>
                          </m:r>
                          <m:r>
                            <a:rPr lang="en-US" altLang="zh-CN" i="1">
                              <a:latin typeface="Cambria Math" panose="02040503050406030204" pitchFamily="18" charset="0"/>
                            </a:rPr>
                            <m:t>)</m:t>
                          </m:r>
                        </m:e>
                      </m:nary>
                      <m:r>
                        <a:rPr lang="en-US" altLang="zh-CN" b="1" i="1" smtClean="0">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𝒗</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𝑽</m:t>
                          </m:r>
                          <m:r>
                            <a:rPr lang="en-US" altLang="zh-CN" b="1" i="1" smtClean="0">
                              <a:latin typeface="Cambria Math" panose="02040503050406030204" pitchFamily="18" charset="0"/>
                              <a:ea typeface="Cambria Math" panose="02040503050406030204" pitchFamily="18" charset="0"/>
                            </a:rPr>
                            <m:t>𝟐</m:t>
                          </m:r>
                        </m:sub>
                        <m:sup/>
                        <m:e>
                          <m:r>
                            <a:rPr lang="en-US" altLang="zh-CN" i="1">
                              <a:latin typeface="Cambria Math" panose="02040503050406030204" pitchFamily="18" charset="0"/>
                            </a:rPr>
                            <m:t>𝒅</m:t>
                          </m:r>
                          <m:d>
                            <m:dPr>
                              <m:ctrlPr>
                                <a:rPr lang="en-US" altLang="zh-CN" i="1">
                                  <a:latin typeface="Cambria Math" panose="02040503050406030204" pitchFamily="18" charset="0"/>
                                </a:rPr>
                              </m:ctrlPr>
                            </m:dPr>
                            <m:e>
                              <m:r>
                                <a:rPr lang="en-US" altLang="zh-CN" i="1">
                                  <a:latin typeface="Cambria Math" panose="02040503050406030204" pitchFamily="18" charset="0"/>
                                </a:rPr>
                                <m:t>𝒗</m:t>
                              </m:r>
                            </m:e>
                          </m:d>
                          <m:r>
                            <a:rPr lang="en-US" altLang="zh-CN" b="1" i="1" smtClean="0">
                              <a:latin typeface="Cambria Math" panose="02040503050406030204" pitchFamily="18" charset="0"/>
                            </a:rPr>
                            <m:t> .</m:t>
                          </m:r>
                        </m:e>
                      </m:nary>
                    </m:oMath>
                  </m:oMathPara>
                </a14:m>
                <a:endParaRPr lang="zh-CN" altLang="en-US" dirty="0"/>
              </a:p>
              <a:p>
                <a:pPr marL="576000" lvl="1" indent="0">
                  <a:buNone/>
                </a:pPr>
                <a:r>
                  <a:rPr lang="zh-CN" altLang="en-US" dirty="0"/>
                  <a:t>由于</a:t>
                </a:r>
                <a:r>
                  <a:rPr lang="en-US" altLang="zh-CN" dirty="0"/>
                  <a:t>2m</a:t>
                </a:r>
                <a:r>
                  <a:rPr lang="zh-CN" altLang="en-US" dirty="0"/>
                  <a:t>和</a:t>
                </a:r>
                <a14:m>
                  <m:oMath xmlns:m="http://schemas.openxmlformats.org/officeDocument/2006/math">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𝒗</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𝑽</m:t>
                        </m:r>
                        <m:r>
                          <a:rPr lang="en-US" altLang="zh-CN" b="1" i="1">
                            <a:latin typeface="Cambria Math" panose="02040503050406030204" pitchFamily="18" charset="0"/>
                            <a:ea typeface="Cambria Math" panose="02040503050406030204" pitchFamily="18" charset="0"/>
                          </a:rPr>
                          <m:t>𝟐</m:t>
                        </m:r>
                      </m:sub>
                      <m:sup/>
                      <m:e>
                        <m:r>
                          <a:rPr lang="en-US" altLang="zh-CN" i="1">
                            <a:latin typeface="Cambria Math" panose="02040503050406030204" pitchFamily="18" charset="0"/>
                          </a:rPr>
                          <m:t>𝒅</m:t>
                        </m:r>
                        <m:r>
                          <a:rPr lang="en-US" altLang="zh-CN" i="1">
                            <a:latin typeface="Cambria Math" panose="02040503050406030204" pitchFamily="18" charset="0"/>
                          </a:rPr>
                          <m:t>(</m:t>
                        </m:r>
                        <m:r>
                          <a:rPr lang="en-US" altLang="zh-CN" i="1">
                            <a:latin typeface="Cambria Math" panose="02040503050406030204" pitchFamily="18" charset="0"/>
                          </a:rPr>
                          <m:t>𝒗</m:t>
                        </m:r>
                        <m:r>
                          <a:rPr lang="en-US" altLang="zh-CN" i="1">
                            <a:latin typeface="Cambria Math" panose="02040503050406030204" pitchFamily="18" charset="0"/>
                          </a:rPr>
                          <m:t>)</m:t>
                        </m:r>
                      </m:e>
                    </m:nary>
                  </m:oMath>
                </a14:m>
                <a:r>
                  <a:rPr lang="zh-CN" altLang="en-US" dirty="0"/>
                  <a:t>均为偶数</a:t>
                </a:r>
                <a:r>
                  <a:rPr lang="en-US" altLang="zh-CN" dirty="0"/>
                  <a:t>, </a:t>
                </a:r>
                <a:r>
                  <a:rPr lang="zh-CN" altLang="en-US" dirty="0"/>
                  <a:t>所以</a:t>
                </a:r>
                <a14:m>
                  <m:oMath xmlns:m="http://schemas.openxmlformats.org/officeDocument/2006/math">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𝒗</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𝑽</m:t>
                        </m:r>
                        <m:r>
                          <a:rPr lang="en-US" altLang="zh-CN" i="1">
                            <a:latin typeface="Cambria Math" panose="02040503050406030204" pitchFamily="18" charset="0"/>
                            <a:ea typeface="Cambria Math" panose="02040503050406030204" pitchFamily="18" charset="0"/>
                          </a:rPr>
                          <m:t>𝟏</m:t>
                        </m:r>
                      </m:sub>
                      <m:sup/>
                      <m:e>
                        <m:r>
                          <a:rPr lang="en-US" altLang="zh-CN" i="1">
                            <a:latin typeface="Cambria Math" panose="02040503050406030204" pitchFamily="18" charset="0"/>
                          </a:rPr>
                          <m:t>𝒅</m:t>
                        </m:r>
                        <m:r>
                          <a:rPr lang="en-US" altLang="zh-CN" i="1">
                            <a:latin typeface="Cambria Math" panose="02040503050406030204" pitchFamily="18" charset="0"/>
                          </a:rPr>
                          <m:t>(</m:t>
                        </m:r>
                        <m:r>
                          <a:rPr lang="en-US" altLang="zh-CN" i="1">
                            <a:latin typeface="Cambria Math" panose="02040503050406030204" pitchFamily="18" charset="0"/>
                          </a:rPr>
                          <m:t>𝒗</m:t>
                        </m:r>
                        <m:r>
                          <a:rPr lang="en-US" altLang="zh-CN" i="1">
                            <a:latin typeface="Cambria Math" panose="02040503050406030204" pitchFamily="18" charset="0"/>
                          </a:rPr>
                          <m:t>)</m:t>
                        </m:r>
                      </m:e>
                    </m:nary>
                  </m:oMath>
                </a14:m>
                <a:r>
                  <a:rPr lang="zh-CN" altLang="en-US" dirty="0"/>
                  <a:t>为偶数</a:t>
                </a:r>
                <a:r>
                  <a:rPr lang="en-US" altLang="zh-CN" dirty="0"/>
                  <a:t>.</a:t>
                </a:r>
              </a:p>
              <a:p>
                <a:pPr marL="576000" lvl="1" indent="0">
                  <a:buNone/>
                </a:pPr>
                <a:r>
                  <a:rPr lang="zh-CN" altLang="en-US" dirty="0"/>
                  <a:t>又因为</a:t>
                </a:r>
                <a:r>
                  <a:rPr lang="en-US" altLang="zh-CN" dirty="0"/>
                  <a:t>V1</a:t>
                </a:r>
                <a:r>
                  <a:rPr lang="zh-CN" altLang="en-US" dirty="0"/>
                  <a:t>中顶点度数为奇数，所以</a:t>
                </a:r>
                <a:r>
                  <a:rPr lang="en-US" altLang="zh-CN" dirty="0"/>
                  <a:t>|V1|</a:t>
                </a:r>
                <a:r>
                  <a:rPr lang="zh-CN" altLang="en-US" dirty="0"/>
                  <a:t>必为偶数</a:t>
                </a:r>
                <a:r>
                  <a:rPr lang="en-US" altLang="zh-CN" dirty="0"/>
                  <a:t>. </a:t>
                </a:r>
              </a:p>
            </p:txBody>
          </p:sp>
        </mc:Choice>
        <mc:Fallback xmlns="">
          <p:sp>
            <p:nvSpPr>
              <p:cNvPr id="2" name="文本占位符 1"/>
              <p:cNvSpPr>
                <a:spLocks noGrp="1" noRot="1" noChangeAspect="1" noMove="1" noResize="1" noEditPoints="1" noAdjustHandles="1" noChangeArrowheads="1" noChangeShapeType="1" noTextEdit="1"/>
              </p:cNvSpPr>
              <p:nvPr>
                <p:ph type="body" sz="quarter" idx="1"/>
              </p:nvPr>
            </p:nvSpPr>
            <p:spPr>
              <a:xfrm>
                <a:off x="516000" y="1008000"/>
                <a:ext cx="11160000" cy="4677050"/>
              </a:xfrm>
              <a:blipFill>
                <a:blip r:embed="rId2"/>
                <a:stretch>
                  <a:fillRect l="-1148" t="-1953" b="-2604"/>
                </a:stretch>
              </a:blipFill>
            </p:spPr>
            <p:txBody>
              <a:bodyPr/>
              <a:lstStyle/>
              <a:p>
                <a:r>
                  <a:rPr lang="zh-CN" altLang="en-US">
                    <a:noFill/>
                  </a:rPr>
                  <a:t> </a:t>
                </a:r>
              </a:p>
            </p:txBody>
          </p:sp>
        </mc:Fallback>
      </mc:AlternateContent>
      <p:sp>
        <p:nvSpPr>
          <p:cNvPr id="6146" name="Rectangle 2"/>
          <p:cNvSpPr>
            <a:spLocks noGrp="1" noChangeArrowheads="1"/>
          </p:cNvSpPr>
          <p:nvPr>
            <p:ph type="title"/>
          </p:nvPr>
        </p:nvSpPr>
        <p:spPr/>
        <p:txBody>
          <a:bodyPr/>
          <a:lstStyle/>
          <a:p>
            <a:r>
              <a:rPr lang="zh-CN" altLang="en-US"/>
              <a:t>五、握手定理</a:t>
            </a:r>
            <a:endParaRPr lang="en-US" altLang="zh-CN" dirty="0"/>
          </a:p>
        </p:txBody>
      </p:sp>
      <p:sp>
        <p:nvSpPr>
          <p:cNvPr id="9" name="文本占位符 8"/>
          <p:cNvSpPr>
            <a:spLocks noGrp="1"/>
          </p:cNvSpPr>
          <p:nvPr>
            <p:ph type="body" sz="quarter" idx="11"/>
          </p:nvPr>
        </p:nvSpPr>
        <p:spPr/>
        <p:txBody>
          <a:bodyPr/>
          <a:lstStyle/>
          <a:p>
            <a:r>
              <a:rPr lang="en-US" altLang="zh-CN" dirty="0"/>
              <a:t>8.1 </a:t>
            </a:r>
            <a:r>
              <a:rPr lang="zh-CN" altLang="en-US" dirty="0"/>
              <a:t>图</a:t>
            </a:r>
          </a:p>
        </p:txBody>
      </p:sp>
      <p:sp>
        <p:nvSpPr>
          <p:cNvPr id="4" name="灯片编号占位符 3">
            <a:extLst>
              <a:ext uri="{FF2B5EF4-FFF2-40B4-BE49-F238E27FC236}">
                <a16:creationId xmlns:a16="http://schemas.microsoft.com/office/drawing/2014/main" id="{6124A4C3-072F-40DB-92F1-87F6F8A8166E}"/>
              </a:ext>
            </a:extLst>
          </p:cNvPr>
          <p:cNvSpPr>
            <a:spLocks noGrp="1"/>
          </p:cNvSpPr>
          <p:nvPr>
            <p:ph type="sldNum" sz="quarter" idx="10"/>
          </p:nvPr>
        </p:nvSpPr>
        <p:spPr/>
        <p:txBody>
          <a:bodyPr/>
          <a:lstStyle/>
          <a:p>
            <a:fld id="{ADDBA8A9-FE90-4847-B2BB-91D9864F4629}" type="slidenum">
              <a:rPr lang="zh-CN" altLang="en-US" smtClean="0"/>
              <a:pPr/>
              <a:t>15</a:t>
            </a:fld>
            <a:r>
              <a:rPr lang="en-US" altLang="zh-CN"/>
              <a:t>|73</a:t>
            </a:r>
            <a:endParaRPr lang="zh-CN" altLang="en-US" dirty="0"/>
          </a:p>
        </p:txBody>
      </p:sp>
    </p:spTree>
    <p:extLst>
      <p:ext uri="{BB962C8B-B14F-4D97-AF65-F5344CB8AC3E}">
        <p14:creationId xmlns:p14="http://schemas.microsoft.com/office/powerpoint/2010/main" val="2451311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500"/>
                                        <p:tgtEl>
                                          <p:spTgt spid="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Effect transition="in" filter="fade">
                                      <p:cBhvr>
                                        <p:cTn id="27" dur="500"/>
                                        <p:tgtEl>
                                          <p:spTgt spid="2">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
                                            <p:txEl>
                                              <p:pRg st="5" end="5"/>
                                            </p:txEl>
                                          </p:spTgt>
                                        </p:tgtEl>
                                        <p:attrNameLst>
                                          <p:attrName>style.visibility</p:attrName>
                                        </p:attrNameLst>
                                      </p:cBhvr>
                                      <p:to>
                                        <p:strVal val="visible"/>
                                      </p:to>
                                    </p:set>
                                    <p:animEffect transition="in" filter="fade">
                                      <p:cBhvr>
                                        <p:cTn id="32" dur="500"/>
                                        <p:tgtEl>
                                          <p:spTgt spid="2">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
                                            <p:txEl>
                                              <p:pRg st="6" end="6"/>
                                            </p:txEl>
                                          </p:spTgt>
                                        </p:tgtEl>
                                        <p:attrNameLst>
                                          <p:attrName>style.visibility</p:attrName>
                                        </p:attrNameLst>
                                      </p:cBhvr>
                                      <p:to>
                                        <p:strVal val="visible"/>
                                      </p:to>
                                    </p:set>
                                    <p:animEffect transition="in" filter="fade">
                                      <p:cBhvr>
                                        <p:cTn id="37" dur="500"/>
                                        <p:tgtEl>
                                          <p:spTgt spid="2">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
                                            <p:txEl>
                                              <p:pRg st="7" end="7"/>
                                            </p:txEl>
                                          </p:spTgt>
                                        </p:tgtEl>
                                        <p:attrNameLst>
                                          <p:attrName>style.visibility</p:attrName>
                                        </p:attrNameLst>
                                      </p:cBhvr>
                                      <p:to>
                                        <p:strVal val="visible"/>
                                      </p:to>
                                    </p:set>
                                    <p:animEffect transition="in" filter="fade">
                                      <p:cBhvr>
                                        <p:cTn id="42" dur="500"/>
                                        <p:tgtEl>
                                          <p:spTgt spid="2">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文本占位符 1"/>
              <p:cNvSpPr>
                <a:spLocks noGrp="1"/>
              </p:cNvSpPr>
              <p:nvPr>
                <p:ph type="body" sz="quarter" idx="1"/>
              </p:nvPr>
            </p:nvSpPr>
            <p:spPr>
              <a:xfrm>
                <a:off x="516000" y="1008000"/>
                <a:ext cx="11160000" cy="4247317"/>
              </a:xfrm>
            </p:spPr>
            <p:txBody>
              <a:bodyPr/>
              <a:lstStyle/>
              <a:p>
                <a:r>
                  <a:rPr lang="zh-CN" altLang="en-US" dirty="0"/>
                  <a:t>例</a:t>
                </a:r>
                <a:r>
                  <a:rPr lang="en-US" altLang="zh-CN" dirty="0"/>
                  <a:t>1 </a:t>
                </a:r>
                <a:r>
                  <a:rPr lang="zh-CN" altLang="en-US" dirty="0"/>
                  <a:t>无向图</a:t>
                </a:r>
                <a:r>
                  <a:rPr lang="en-US" altLang="zh-CN" dirty="0"/>
                  <a:t>G</a:t>
                </a:r>
                <a:r>
                  <a:rPr lang="zh-CN" altLang="en-US" dirty="0"/>
                  <a:t>有</a:t>
                </a:r>
                <a:r>
                  <a:rPr lang="en-US" altLang="zh-CN" dirty="0"/>
                  <a:t>16</a:t>
                </a:r>
                <a:r>
                  <a:rPr lang="zh-CN" altLang="en-US" dirty="0"/>
                  <a:t>条边</a:t>
                </a:r>
                <a:r>
                  <a:rPr lang="en-US" altLang="zh-CN" dirty="0"/>
                  <a:t>, 3</a:t>
                </a:r>
                <a:r>
                  <a:rPr lang="zh-CN" altLang="en-US" dirty="0"/>
                  <a:t>个</a:t>
                </a:r>
                <a:r>
                  <a:rPr lang="en-US" altLang="zh-CN" dirty="0"/>
                  <a:t>4</a:t>
                </a:r>
                <a:r>
                  <a:rPr lang="zh-CN" altLang="en-US" dirty="0"/>
                  <a:t>度顶点</a:t>
                </a:r>
                <a:r>
                  <a:rPr lang="en-US" altLang="zh-CN" dirty="0"/>
                  <a:t>, 4</a:t>
                </a:r>
                <a:r>
                  <a:rPr lang="zh-CN" altLang="en-US" dirty="0"/>
                  <a:t>个</a:t>
                </a:r>
                <a:r>
                  <a:rPr lang="en-US" altLang="zh-CN" dirty="0"/>
                  <a:t>3</a:t>
                </a:r>
                <a:r>
                  <a:rPr lang="zh-CN" altLang="en-US" dirty="0"/>
                  <a:t>度顶点</a:t>
                </a:r>
                <a:r>
                  <a:rPr lang="en-US" altLang="zh-CN" dirty="0"/>
                  <a:t>, </a:t>
                </a:r>
                <a:r>
                  <a:rPr lang="zh-CN" altLang="en-US" dirty="0"/>
                  <a:t>其余顶点度数均小于</a:t>
                </a:r>
                <a:r>
                  <a:rPr lang="en-US" altLang="zh-CN" dirty="0"/>
                  <a:t>3, </a:t>
                </a:r>
                <a:r>
                  <a:rPr lang="zh-CN" altLang="en-US" dirty="0"/>
                  <a:t>问</a:t>
                </a:r>
                <a:r>
                  <a:rPr lang="en-US" altLang="zh-CN" dirty="0"/>
                  <a:t>G</a:t>
                </a:r>
                <a:r>
                  <a:rPr lang="zh-CN" altLang="en-US" dirty="0"/>
                  <a:t>的阶数</a:t>
                </a:r>
                <a:r>
                  <a:rPr lang="en-US" altLang="zh-CN" dirty="0"/>
                  <a:t>n</a:t>
                </a:r>
                <a:r>
                  <a:rPr lang="zh-CN" altLang="en-US" dirty="0"/>
                  <a:t>是多少？</a:t>
                </a:r>
              </a:p>
              <a:p>
                <a:r>
                  <a:rPr lang="zh-CN" altLang="en-US" dirty="0"/>
                  <a:t>解</a:t>
                </a:r>
                <a:r>
                  <a:rPr lang="en-US" altLang="zh-CN" dirty="0"/>
                  <a:t>:</a:t>
                </a:r>
                <a:r>
                  <a:rPr lang="zh-CN" altLang="en-US" dirty="0"/>
                  <a:t>  本题可用握手定理求解</a:t>
                </a:r>
                <a:endParaRPr lang="en-US" altLang="zh-CN" dirty="0"/>
              </a:p>
              <a:p>
                <a:pPr marL="576000" lvl="1" indent="0">
                  <a:buNone/>
                </a:pPr>
                <a:r>
                  <a:rPr lang="zh-CN" altLang="en-US" dirty="0"/>
                  <a:t>设除</a:t>
                </a:r>
                <a:r>
                  <a:rPr lang="en-US" altLang="zh-CN" dirty="0"/>
                  <a:t>3</a:t>
                </a:r>
                <a:r>
                  <a:rPr lang="zh-CN" altLang="en-US" dirty="0"/>
                  <a:t>度与</a:t>
                </a:r>
                <a:r>
                  <a:rPr lang="en-US" altLang="zh-CN" dirty="0"/>
                  <a:t>4</a:t>
                </a:r>
                <a:r>
                  <a:rPr lang="zh-CN" altLang="en-US" dirty="0"/>
                  <a:t>度顶点外</a:t>
                </a:r>
                <a:r>
                  <a:rPr lang="en-US" altLang="zh-CN" dirty="0"/>
                  <a:t>, </a:t>
                </a:r>
                <a:r>
                  <a:rPr lang="zh-CN" altLang="en-US" dirty="0"/>
                  <a:t>还有</a:t>
                </a:r>
                <a:r>
                  <a:rPr lang="en-US" altLang="zh-CN" dirty="0"/>
                  <a:t>x</a:t>
                </a:r>
                <a:r>
                  <a:rPr lang="zh-CN" altLang="en-US" dirty="0"/>
                  <a:t>个顶点</a:t>
                </a:r>
                <a:r>
                  <a:rPr lang="en-US" altLang="zh-CN" dirty="0"/>
                  <a:t>v1, v2, …, </a:t>
                </a:r>
                <a:r>
                  <a:rPr lang="en-US" altLang="zh-CN" dirty="0" err="1"/>
                  <a:t>vx</a:t>
                </a:r>
                <a:r>
                  <a:rPr lang="en-US" altLang="zh-CN" dirty="0"/>
                  <a:t>,</a:t>
                </a:r>
                <a:r>
                  <a:rPr lang="zh-CN" altLang="en-US" dirty="0"/>
                  <a:t> 那么由题意知  </a:t>
                </a:r>
              </a:p>
              <a:p>
                <a:pPr marL="576000" lvl="1" indent="0" algn="ctr">
                  <a:buNone/>
                </a:pPr>
                <a:r>
                  <a:rPr lang="en-US" altLang="zh-CN" dirty="0"/>
                  <a:t>d(vi) </a:t>
                </a:r>
                <a:r>
                  <a:rPr lang="en-US" altLang="zh-CN" dirty="0">
                    <a:sym typeface="Symbol" panose="05050102010706020507" pitchFamily="18" charset="2"/>
                  </a:rPr>
                  <a:t> </a:t>
                </a:r>
                <a:r>
                  <a:rPr lang="en-US" altLang="zh-CN" dirty="0"/>
                  <a:t>2</a:t>
                </a:r>
                <a:r>
                  <a:rPr lang="en-US" altLang="zh-CN" dirty="0">
                    <a:sym typeface="Symbol" panose="05050102010706020507" pitchFamily="18" charset="2"/>
                  </a:rPr>
                  <a:t>, </a:t>
                </a:r>
                <a:r>
                  <a:rPr lang="en-US" altLang="zh-CN" dirty="0" err="1">
                    <a:sym typeface="Symbol" panose="05050102010706020507" pitchFamily="18" charset="2"/>
                  </a:rPr>
                  <a:t>i</a:t>
                </a:r>
                <a:r>
                  <a:rPr lang="en-US" altLang="zh-CN" dirty="0">
                    <a:sym typeface="Symbol" panose="05050102010706020507" pitchFamily="18" charset="2"/>
                  </a:rPr>
                  <a:t> =1, 2, …, x</a:t>
                </a:r>
                <a:endParaRPr lang="zh-CN" altLang="en-US" dirty="0">
                  <a:sym typeface="Symbol" panose="05050102010706020507" pitchFamily="18" charset="2"/>
                </a:endParaRPr>
              </a:p>
              <a:p>
                <a:pPr marL="576000" lvl="1" indent="0">
                  <a:buNone/>
                </a:pPr>
                <a:r>
                  <a:rPr lang="zh-CN" altLang="en-US" dirty="0">
                    <a:sym typeface="Symbol" panose="05050102010706020507" pitchFamily="18" charset="2"/>
                  </a:rPr>
                  <a:t>于是得不等式</a:t>
                </a:r>
              </a:p>
              <a:p>
                <a:pPr marL="576000" lvl="1" indent="0" algn="ctr">
                  <a:buNone/>
                </a:pPr>
                <a:r>
                  <a:rPr lang="en-US" altLang="zh-CN" dirty="0">
                    <a:sym typeface="Symbol" panose="05050102010706020507" pitchFamily="18" charset="2"/>
                  </a:rPr>
                  <a:t>2</a:t>
                </a:r>
                <a14:m>
                  <m:oMath xmlns:m="http://schemas.openxmlformats.org/officeDocument/2006/math">
                    <m:r>
                      <a:rPr lang="en-US" altLang="zh-CN" i="1" smtClean="0">
                        <a:latin typeface="Cambria Math" panose="02040503050406030204" pitchFamily="18" charset="0"/>
                        <a:ea typeface="Cambria Math" panose="02040503050406030204" pitchFamily="18" charset="0"/>
                        <a:cs typeface="Times New Roman" panose="02020603050405020304" pitchFamily="18" charset="0"/>
                        <a:sym typeface="Symbol" panose="05050102010706020507" pitchFamily="18" charset="2"/>
                      </a:rPr>
                      <m:t>×</m:t>
                    </m:r>
                  </m:oMath>
                </a14:m>
                <a:r>
                  <a:rPr lang="en-US" altLang="zh-CN" dirty="0">
                    <a:sym typeface="Symbol" panose="05050102010706020507" pitchFamily="18" charset="2"/>
                  </a:rPr>
                  <a:t>16=32 </a:t>
                </a:r>
                <a:r>
                  <a:rPr lang="en-US" altLang="zh-CN" dirty="0"/>
                  <a:t> </a:t>
                </a:r>
                <a:r>
                  <a:rPr lang="en-US" altLang="zh-CN" dirty="0">
                    <a:sym typeface="Symbol" panose="05050102010706020507" pitchFamily="18" charset="2"/>
                  </a:rPr>
                  <a:t>4</a:t>
                </a:r>
                <a14:m>
                  <m:oMath xmlns:m="http://schemas.openxmlformats.org/officeDocument/2006/math">
                    <m:r>
                      <a:rPr lang="en-US" altLang="zh-CN" i="1">
                        <a:latin typeface="Cambria Math" panose="02040503050406030204" pitchFamily="18" charset="0"/>
                        <a:ea typeface="Cambria Math" panose="02040503050406030204" pitchFamily="18" charset="0"/>
                        <a:cs typeface="Times New Roman" panose="02020603050405020304" pitchFamily="18" charset="0"/>
                        <a:sym typeface="Symbol" panose="05050102010706020507" pitchFamily="18" charset="2"/>
                      </a:rPr>
                      <m:t>×</m:t>
                    </m:r>
                  </m:oMath>
                </a14:m>
                <a:r>
                  <a:rPr lang="en-US" altLang="zh-CN" dirty="0">
                    <a:sym typeface="Symbol" panose="05050102010706020507" pitchFamily="18" charset="2"/>
                  </a:rPr>
                  <a:t>3+3</a:t>
                </a:r>
                <a14:m>
                  <m:oMath xmlns:m="http://schemas.openxmlformats.org/officeDocument/2006/math">
                    <m:r>
                      <a:rPr lang="en-US" altLang="zh-CN" i="1">
                        <a:latin typeface="Cambria Math" panose="02040503050406030204" pitchFamily="18" charset="0"/>
                        <a:ea typeface="Cambria Math" panose="02040503050406030204" pitchFamily="18" charset="0"/>
                        <a:cs typeface="Times New Roman" panose="02020603050405020304" pitchFamily="18" charset="0"/>
                        <a:sym typeface="Symbol" panose="05050102010706020507" pitchFamily="18" charset="2"/>
                      </a:rPr>
                      <m:t>×</m:t>
                    </m:r>
                  </m:oMath>
                </a14:m>
                <a:r>
                  <a:rPr lang="en-US" altLang="zh-CN" dirty="0">
                    <a:sym typeface="Symbol" panose="05050102010706020507" pitchFamily="18" charset="2"/>
                  </a:rPr>
                  <a:t>4</a:t>
                </a:r>
                <a:r>
                  <a:rPr lang="en-US" altLang="zh-CN" dirty="0"/>
                  <a:t>+2</a:t>
                </a:r>
                <a:r>
                  <a:rPr lang="en-US" altLang="zh-CN" dirty="0">
                    <a:sym typeface="Symbol" panose="05050102010706020507" pitchFamily="18" charset="2"/>
                  </a:rPr>
                  <a:t>x=24+2x</a:t>
                </a:r>
              </a:p>
              <a:p>
                <a:pPr marL="576000" lvl="1" indent="0">
                  <a:buNone/>
                </a:pPr>
                <a:r>
                  <a:rPr lang="zh-CN" altLang="en-US" dirty="0">
                    <a:sym typeface="Symbol" panose="05050102010706020507" pitchFamily="18" charset="2"/>
                  </a:rPr>
                  <a:t>得 </a:t>
                </a:r>
                <a:r>
                  <a:rPr lang="en-US" altLang="zh-CN" dirty="0">
                    <a:sym typeface="Symbol" panose="05050102010706020507" pitchFamily="18" charset="2"/>
                  </a:rPr>
                  <a:t>x</a:t>
                </a:r>
                <a:r>
                  <a:rPr lang="en-US" altLang="zh-CN" dirty="0"/>
                  <a:t>4. </a:t>
                </a:r>
                <a:r>
                  <a:rPr lang="zh-CN" altLang="en-US" dirty="0"/>
                  <a:t>所以</a:t>
                </a:r>
                <a:r>
                  <a:rPr lang="zh-CN" altLang="en-US" dirty="0">
                    <a:sym typeface="Symbol" panose="05050102010706020507" pitchFamily="18" charset="2"/>
                  </a:rPr>
                  <a:t>阶数 </a:t>
                </a:r>
                <a:r>
                  <a:rPr lang="en-US" altLang="zh-CN" dirty="0">
                    <a:sym typeface="Symbol" panose="05050102010706020507" pitchFamily="18" charset="2"/>
                  </a:rPr>
                  <a:t>n </a:t>
                </a:r>
                <a:r>
                  <a:rPr lang="en-US" altLang="zh-CN" dirty="0"/>
                  <a:t> 4+4+3=11 . </a:t>
                </a:r>
              </a:p>
            </p:txBody>
          </p:sp>
        </mc:Choice>
        <mc:Fallback xmlns="">
          <p:sp>
            <p:nvSpPr>
              <p:cNvPr id="2" name="文本占位符 1"/>
              <p:cNvSpPr>
                <a:spLocks noGrp="1" noRot="1" noChangeAspect="1" noMove="1" noResize="1" noEditPoints="1" noAdjustHandles="1" noChangeArrowheads="1" noChangeShapeType="1" noTextEdit="1"/>
              </p:cNvSpPr>
              <p:nvPr>
                <p:ph type="body" sz="quarter" idx="1"/>
              </p:nvPr>
            </p:nvSpPr>
            <p:spPr>
              <a:xfrm>
                <a:off x="516000" y="1008000"/>
                <a:ext cx="11160000" cy="4247317"/>
              </a:xfrm>
              <a:blipFill>
                <a:blip r:embed="rId2"/>
                <a:stretch>
                  <a:fillRect l="-1148" t="-2152" r="-1311"/>
                </a:stretch>
              </a:blipFill>
            </p:spPr>
            <p:txBody>
              <a:bodyPr/>
              <a:lstStyle/>
              <a:p>
                <a:r>
                  <a:rPr lang="zh-CN" altLang="en-US">
                    <a:noFill/>
                  </a:rPr>
                  <a:t> </a:t>
                </a:r>
              </a:p>
            </p:txBody>
          </p:sp>
        </mc:Fallback>
      </mc:AlternateContent>
      <p:sp>
        <p:nvSpPr>
          <p:cNvPr id="6146" name="Rectangle 2"/>
          <p:cNvSpPr>
            <a:spLocks noGrp="1" noChangeArrowheads="1"/>
          </p:cNvSpPr>
          <p:nvPr>
            <p:ph type="title"/>
          </p:nvPr>
        </p:nvSpPr>
        <p:spPr/>
        <p:txBody>
          <a:bodyPr/>
          <a:lstStyle/>
          <a:p>
            <a:r>
              <a:rPr lang="zh-CN" altLang="en-US"/>
              <a:t>五、握手定理</a:t>
            </a:r>
            <a:endParaRPr lang="en-US" altLang="zh-CN" dirty="0"/>
          </a:p>
        </p:txBody>
      </p:sp>
      <p:sp>
        <p:nvSpPr>
          <p:cNvPr id="9" name="文本占位符 8"/>
          <p:cNvSpPr>
            <a:spLocks noGrp="1"/>
          </p:cNvSpPr>
          <p:nvPr>
            <p:ph type="body" sz="quarter" idx="11"/>
          </p:nvPr>
        </p:nvSpPr>
        <p:spPr/>
        <p:txBody>
          <a:bodyPr/>
          <a:lstStyle/>
          <a:p>
            <a:r>
              <a:rPr lang="en-US" altLang="zh-CN"/>
              <a:t>8.1 </a:t>
            </a:r>
            <a:r>
              <a:rPr lang="zh-CN" altLang="en-US"/>
              <a:t>图</a:t>
            </a:r>
            <a:endParaRPr lang="zh-CN" altLang="en-US" dirty="0"/>
          </a:p>
        </p:txBody>
      </p:sp>
      <p:sp>
        <p:nvSpPr>
          <p:cNvPr id="4" name="灯片编号占位符 3">
            <a:extLst>
              <a:ext uri="{FF2B5EF4-FFF2-40B4-BE49-F238E27FC236}">
                <a16:creationId xmlns:a16="http://schemas.microsoft.com/office/drawing/2014/main" id="{6EFF191D-3DAC-482D-A001-F9DA0198E718}"/>
              </a:ext>
            </a:extLst>
          </p:cNvPr>
          <p:cNvSpPr>
            <a:spLocks noGrp="1"/>
          </p:cNvSpPr>
          <p:nvPr>
            <p:ph type="sldNum" sz="quarter" idx="10"/>
          </p:nvPr>
        </p:nvSpPr>
        <p:spPr/>
        <p:txBody>
          <a:bodyPr/>
          <a:lstStyle/>
          <a:p>
            <a:fld id="{ADDBA8A9-FE90-4847-B2BB-91D9864F4629}" type="slidenum">
              <a:rPr lang="zh-CN" altLang="en-US" smtClean="0"/>
              <a:pPr/>
              <a:t>16</a:t>
            </a:fld>
            <a:r>
              <a:rPr lang="en-US" altLang="zh-CN"/>
              <a:t>|73</a:t>
            </a:r>
            <a:endParaRPr lang="zh-CN" altLang="en-US" dirty="0"/>
          </a:p>
        </p:txBody>
      </p:sp>
    </p:spTree>
    <p:extLst>
      <p:ext uri="{BB962C8B-B14F-4D97-AF65-F5344CB8AC3E}">
        <p14:creationId xmlns:p14="http://schemas.microsoft.com/office/powerpoint/2010/main" val="2400400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500"/>
                                        <p:tgtEl>
                                          <p:spTgt spid="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Effect transition="in" filter="fade">
                                      <p:cBhvr>
                                        <p:cTn id="27" dur="500"/>
                                        <p:tgtEl>
                                          <p:spTgt spid="2">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
                                            <p:txEl>
                                              <p:pRg st="5" end="5"/>
                                            </p:txEl>
                                          </p:spTgt>
                                        </p:tgtEl>
                                        <p:attrNameLst>
                                          <p:attrName>style.visibility</p:attrName>
                                        </p:attrNameLst>
                                      </p:cBhvr>
                                      <p:to>
                                        <p:strVal val="visible"/>
                                      </p:to>
                                    </p:set>
                                    <p:animEffect transition="in" filter="fade">
                                      <p:cBhvr>
                                        <p:cTn id="32" dur="500"/>
                                        <p:tgtEl>
                                          <p:spTgt spid="2">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
                                            <p:txEl>
                                              <p:pRg st="6" end="6"/>
                                            </p:txEl>
                                          </p:spTgt>
                                        </p:tgtEl>
                                        <p:attrNameLst>
                                          <p:attrName>style.visibility</p:attrName>
                                        </p:attrNameLst>
                                      </p:cBhvr>
                                      <p:to>
                                        <p:strVal val="visible"/>
                                      </p:to>
                                    </p:set>
                                    <p:animEffect transition="in" filter="fade">
                                      <p:cBhvr>
                                        <p:cTn id="37" dur="500"/>
                                        <p:tgtEl>
                                          <p:spTgt spid="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文本占位符 1"/>
              <p:cNvSpPr>
                <a:spLocks noGrp="1"/>
              </p:cNvSpPr>
              <p:nvPr>
                <p:ph type="body" sz="quarter" idx="1"/>
              </p:nvPr>
            </p:nvSpPr>
            <p:spPr>
              <a:xfrm>
                <a:off x="516000" y="1008000"/>
                <a:ext cx="11160000" cy="4231928"/>
              </a:xfrm>
            </p:spPr>
            <p:txBody>
              <a:bodyPr/>
              <a:lstStyle/>
              <a:p>
                <a:r>
                  <a:rPr lang="en-US" altLang="zh-CN" dirty="0"/>
                  <a:t>1. </a:t>
                </a:r>
                <a:r>
                  <a:rPr lang="en-US" altLang="zh-CN" b="1" dirty="0"/>
                  <a:t>V={v1,v2,…,</a:t>
                </a:r>
                <a:r>
                  <a:rPr lang="en-US" altLang="zh-CN" b="1" dirty="0" err="1"/>
                  <a:t>vn</a:t>
                </a:r>
                <a:r>
                  <a:rPr lang="en-US" altLang="zh-CN" b="1" dirty="0"/>
                  <a:t>}</a:t>
                </a:r>
                <a:r>
                  <a:rPr lang="zh-CN" altLang="en-US" dirty="0"/>
                  <a:t>为无向图</a:t>
                </a:r>
                <a:r>
                  <a:rPr lang="en-US" altLang="zh-CN" dirty="0"/>
                  <a:t>G</a:t>
                </a:r>
                <a:r>
                  <a:rPr lang="zh-CN" altLang="en-US" dirty="0"/>
                  <a:t>的顶点集</a:t>
                </a:r>
                <a:r>
                  <a:rPr lang="en-US" altLang="zh-CN" dirty="0"/>
                  <a:t>, </a:t>
                </a:r>
                <a:r>
                  <a:rPr lang="zh-CN" altLang="en-US" dirty="0"/>
                  <a:t>称数列</a:t>
                </a:r>
                <a:r>
                  <a:rPr lang="en-US" altLang="zh-CN" b="1" i="1" dirty="0"/>
                  <a:t>d</a:t>
                </a:r>
                <a:r>
                  <a:rPr lang="en-US" altLang="zh-CN" b="1" dirty="0"/>
                  <a:t>(v1)</a:t>
                </a:r>
                <a:r>
                  <a:rPr lang="en-US" altLang="zh-CN" dirty="0"/>
                  <a:t>,</a:t>
                </a:r>
                <a:r>
                  <a:rPr lang="en-US" altLang="zh-CN" b="1" i="1" dirty="0"/>
                  <a:t>d</a:t>
                </a:r>
                <a:r>
                  <a:rPr lang="en-US" altLang="zh-CN" b="1" dirty="0"/>
                  <a:t>(v2)</a:t>
                </a:r>
                <a:r>
                  <a:rPr lang="en-US" altLang="zh-CN" dirty="0"/>
                  <a:t>,…, </a:t>
                </a:r>
                <a:r>
                  <a:rPr lang="en-US" altLang="zh-CN" b="1" i="1" dirty="0"/>
                  <a:t>d</a:t>
                </a:r>
                <a:r>
                  <a:rPr lang="en-US" altLang="zh-CN" b="1" dirty="0"/>
                  <a:t>(</a:t>
                </a:r>
                <a:r>
                  <a:rPr lang="en-US" altLang="zh-CN" b="1" dirty="0" err="1"/>
                  <a:t>vn</a:t>
                </a:r>
                <a:r>
                  <a:rPr lang="en-US" altLang="zh-CN" b="1" dirty="0"/>
                  <a:t>)</a:t>
                </a:r>
                <a:r>
                  <a:rPr lang="zh-CN" altLang="en-US" dirty="0"/>
                  <a:t>为</a:t>
                </a:r>
                <a:r>
                  <a:rPr lang="en-US" altLang="zh-CN" dirty="0"/>
                  <a:t>G</a:t>
                </a:r>
                <a:r>
                  <a:rPr lang="zh-CN" altLang="en-US" dirty="0"/>
                  <a:t>的度数列 </a:t>
                </a:r>
                <a:r>
                  <a:rPr lang="en-US" altLang="zh-CN" dirty="0"/>
                  <a:t>.</a:t>
                </a:r>
                <a:endParaRPr lang="zh-CN" altLang="en-US" dirty="0"/>
              </a:p>
              <a:p>
                <a:pPr>
                  <a:spcBef>
                    <a:spcPts val="1200"/>
                  </a:spcBef>
                </a:pPr>
                <a:r>
                  <a:rPr lang="en-US" altLang="zh-CN" dirty="0"/>
                  <a:t>2. </a:t>
                </a:r>
                <a:r>
                  <a:rPr lang="en-US" altLang="zh-CN" b="1" dirty="0"/>
                  <a:t>V={v1,v2,…,</a:t>
                </a:r>
                <a:r>
                  <a:rPr lang="en-US" altLang="zh-CN" b="1" dirty="0" err="1"/>
                  <a:t>vn</a:t>
                </a:r>
                <a:r>
                  <a:rPr lang="en-US" altLang="zh-CN" b="1" dirty="0"/>
                  <a:t>}</a:t>
                </a:r>
                <a:r>
                  <a:rPr lang="zh-CN" altLang="en-US" dirty="0"/>
                  <a:t>为有向图</a:t>
                </a:r>
                <a:r>
                  <a:rPr lang="en-US" altLang="zh-CN" dirty="0"/>
                  <a:t>D</a:t>
                </a:r>
                <a:r>
                  <a:rPr lang="zh-CN" altLang="en-US" dirty="0"/>
                  <a:t>的顶点集</a:t>
                </a:r>
                <a:r>
                  <a:rPr lang="en-US" altLang="zh-CN" dirty="0"/>
                  <a:t>, </a:t>
                </a:r>
                <a:r>
                  <a:rPr lang="zh-CN" altLang="en-US" dirty="0"/>
                  <a:t>那么</a:t>
                </a:r>
              </a:p>
              <a:p>
                <a:pPr marL="576000" lvl="1" indent="0">
                  <a:buNone/>
                </a:pPr>
                <a:r>
                  <a:rPr lang="en-US" altLang="zh-CN" dirty="0"/>
                  <a:t>D</a:t>
                </a:r>
                <a:r>
                  <a:rPr lang="zh-CN" altLang="en-US" dirty="0"/>
                  <a:t>的度数列：</a:t>
                </a:r>
                <a:r>
                  <a:rPr lang="en-US" altLang="zh-CN" i="1" dirty="0"/>
                  <a:t>d</a:t>
                </a:r>
                <a:r>
                  <a:rPr lang="en-US" altLang="zh-CN" dirty="0"/>
                  <a:t>(v1), </a:t>
                </a:r>
                <a:r>
                  <a:rPr lang="en-US" altLang="zh-CN" i="1" dirty="0"/>
                  <a:t>d</a:t>
                </a:r>
                <a:r>
                  <a:rPr lang="en-US" altLang="zh-CN" dirty="0"/>
                  <a:t>(v2), …, </a:t>
                </a:r>
                <a:r>
                  <a:rPr lang="en-US" altLang="zh-CN" i="1" dirty="0"/>
                  <a:t>d</a:t>
                </a:r>
                <a:r>
                  <a:rPr lang="en-US" altLang="zh-CN" dirty="0"/>
                  <a:t>(</a:t>
                </a:r>
                <a:r>
                  <a:rPr lang="en-US" altLang="zh-CN" dirty="0" err="1"/>
                  <a:t>vn</a:t>
                </a:r>
                <a:r>
                  <a:rPr lang="en-US" altLang="zh-CN" dirty="0"/>
                  <a:t>)</a:t>
                </a:r>
              </a:p>
              <a:p>
                <a:pPr marL="576000" lvl="1" indent="0">
                  <a:buNone/>
                </a:pPr>
                <a:r>
                  <a:rPr lang="en-US" altLang="zh-CN" dirty="0"/>
                  <a:t>D</a:t>
                </a:r>
                <a:r>
                  <a:rPr lang="zh-CN" altLang="en-US" dirty="0"/>
                  <a:t>的出度列：</a:t>
                </a:r>
                <a14:m>
                  <m:oMath xmlns:m="http://schemas.openxmlformats.org/officeDocument/2006/math">
                    <m:sSup>
                      <m:sSupPr>
                        <m:ctrlPr>
                          <a:rPr lang="en-US" altLang="zh-CN" i="1" smtClean="0">
                            <a:latin typeface="Cambria Math" panose="02040503050406030204" pitchFamily="18" charset="0"/>
                          </a:rPr>
                        </m:ctrlPr>
                      </m:sSupPr>
                      <m:e>
                        <m:r>
                          <a:rPr lang="en-US" altLang="zh-CN" b="1" i="1" smtClean="0">
                            <a:latin typeface="Cambria Math" panose="02040503050406030204" pitchFamily="18" charset="0"/>
                          </a:rPr>
                          <m:t>𝒅</m:t>
                        </m:r>
                      </m:e>
                      <m:sup>
                        <m:r>
                          <a:rPr lang="en-US" altLang="zh-CN" b="1" i="1" smtClean="0">
                            <a:latin typeface="Cambria Math" panose="02040503050406030204" pitchFamily="18" charset="0"/>
                          </a:rPr>
                          <m:t>+</m:t>
                        </m:r>
                      </m:sup>
                    </m:sSup>
                  </m:oMath>
                </a14:m>
                <a:r>
                  <a:rPr lang="en-US" altLang="zh-CN" dirty="0"/>
                  <a:t>(v1), </a:t>
                </a:r>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𝒅</m:t>
                        </m:r>
                      </m:e>
                      <m:sup>
                        <m:r>
                          <a:rPr lang="en-US" altLang="zh-CN" i="1">
                            <a:latin typeface="Cambria Math" panose="02040503050406030204" pitchFamily="18" charset="0"/>
                          </a:rPr>
                          <m:t>+</m:t>
                        </m:r>
                      </m:sup>
                    </m:sSup>
                  </m:oMath>
                </a14:m>
                <a:r>
                  <a:rPr lang="en-US" altLang="zh-CN" dirty="0"/>
                  <a:t>(v2), …, </a:t>
                </a:r>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𝒅</m:t>
                        </m:r>
                      </m:e>
                      <m:sup>
                        <m:r>
                          <a:rPr lang="en-US" altLang="zh-CN" i="1">
                            <a:latin typeface="Cambria Math" panose="02040503050406030204" pitchFamily="18" charset="0"/>
                          </a:rPr>
                          <m:t>+</m:t>
                        </m:r>
                      </m:sup>
                    </m:sSup>
                  </m:oMath>
                </a14:m>
                <a:r>
                  <a:rPr lang="en-US" altLang="zh-CN" dirty="0"/>
                  <a:t>(</a:t>
                </a:r>
                <a:r>
                  <a:rPr lang="en-US" altLang="zh-CN" dirty="0" err="1"/>
                  <a:t>vn</a:t>
                </a:r>
                <a:r>
                  <a:rPr lang="en-US" altLang="zh-CN" dirty="0"/>
                  <a:t>)</a:t>
                </a:r>
              </a:p>
              <a:p>
                <a:pPr marL="576000" lvl="1" indent="0">
                  <a:buNone/>
                </a:pPr>
                <a:r>
                  <a:rPr lang="en-US" altLang="zh-CN" dirty="0"/>
                  <a:t>D</a:t>
                </a:r>
                <a:r>
                  <a:rPr lang="zh-CN" altLang="en-US" dirty="0"/>
                  <a:t>的入度列：</a:t>
                </a:r>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𝒅</m:t>
                        </m:r>
                      </m:e>
                      <m:sup>
                        <m:r>
                          <a:rPr lang="en-US" altLang="zh-CN" b="1" i="1" smtClean="0">
                            <a:latin typeface="Cambria Math" panose="02040503050406030204" pitchFamily="18" charset="0"/>
                          </a:rPr>
                          <m:t>−</m:t>
                        </m:r>
                      </m:sup>
                    </m:sSup>
                  </m:oMath>
                </a14:m>
                <a:r>
                  <a:rPr lang="en-US" altLang="zh-CN" dirty="0"/>
                  <a:t>(v1), </a:t>
                </a:r>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𝒅</m:t>
                        </m:r>
                      </m:e>
                      <m:sup>
                        <m:r>
                          <a:rPr lang="en-US" altLang="zh-CN" i="1">
                            <a:latin typeface="Cambria Math" panose="02040503050406030204" pitchFamily="18" charset="0"/>
                          </a:rPr>
                          <m:t>−</m:t>
                        </m:r>
                      </m:sup>
                    </m:sSup>
                  </m:oMath>
                </a14:m>
                <a:r>
                  <a:rPr lang="en-US" altLang="zh-CN" dirty="0"/>
                  <a:t>(v2), …, </a:t>
                </a:r>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𝒅</m:t>
                        </m:r>
                      </m:e>
                      <m:sup>
                        <m:r>
                          <a:rPr lang="en-US" altLang="zh-CN" i="1">
                            <a:latin typeface="Cambria Math" panose="02040503050406030204" pitchFamily="18" charset="0"/>
                          </a:rPr>
                          <m:t>−</m:t>
                        </m:r>
                      </m:sup>
                    </m:sSup>
                  </m:oMath>
                </a14:m>
                <a:r>
                  <a:rPr lang="en-US" altLang="zh-CN" dirty="0"/>
                  <a:t>(</a:t>
                </a:r>
                <a:r>
                  <a:rPr lang="en-US" altLang="zh-CN" dirty="0" err="1"/>
                  <a:t>vn</a:t>
                </a:r>
                <a:r>
                  <a:rPr lang="en-US" altLang="zh-CN" dirty="0"/>
                  <a:t>)  </a:t>
                </a:r>
              </a:p>
              <a:p>
                <a:pPr>
                  <a:spcBef>
                    <a:spcPts val="1200"/>
                  </a:spcBef>
                </a:pPr>
                <a:r>
                  <a:rPr lang="en-US" altLang="zh-CN" dirty="0"/>
                  <a:t>3. </a:t>
                </a:r>
                <a:r>
                  <a:rPr lang="zh-CN" altLang="en-US" dirty="0"/>
                  <a:t>非负整数列</a:t>
                </a:r>
                <a:r>
                  <a:rPr lang="en-US" altLang="zh-CN" b="1" dirty="0"/>
                  <a:t>d=(d1,d2,…,</a:t>
                </a:r>
                <a:r>
                  <a:rPr lang="en-US" altLang="zh-CN" b="1" dirty="0" err="1"/>
                  <a:t>dn</a:t>
                </a:r>
                <a:r>
                  <a:rPr lang="en-US" altLang="zh-CN" b="1" dirty="0"/>
                  <a:t>)</a:t>
                </a:r>
                <a:r>
                  <a:rPr lang="zh-CN" altLang="en-US" dirty="0"/>
                  <a:t>称为</a:t>
                </a:r>
                <a:r>
                  <a:rPr lang="zh-CN" altLang="en-US" dirty="0">
                    <a:solidFill>
                      <a:srgbClr val="FF0000"/>
                    </a:solidFill>
                  </a:rPr>
                  <a:t>可图化</a:t>
                </a:r>
                <a:r>
                  <a:rPr lang="zh-CN" altLang="en-US" dirty="0"/>
                  <a:t>的</a:t>
                </a:r>
                <a:r>
                  <a:rPr lang="en-US" altLang="zh-CN" dirty="0"/>
                  <a:t>, </a:t>
                </a:r>
                <a:r>
                  <a:rPr lang="zh-CN" altLang="en-US" dirty="0"/>
                  <a:t>如果存在图</a:t>
                </a:r>
                <a:r>
                  <a:rPr lang="en-US" altLang="zh-CN" dirty="0"/>
                  <a:t>G</a:t>
                </a:r>
                <a:r>
                  <a:rPr lang="zh-CN" altLang="en-US" dirty="0"/>
                  <a:t>以其为度数列</a:t>
                </a:r>
                <a:r>
                  <a:rPr lang="en-US" altLang="zh-CN" dirty="0"/>
                  <a:t>; </a:t>
                </a:r>
                <a:r>
                  <a:rPr lang="zh-CN" altLang="en-US" dirty="0"/>
                  <a:t>如果</a:t>
                </a:r>
                <a:r>
                  <a:rPr lang="en-US" altLang="zh-CN" dirty="0"/>
                  <a:t>G</a:t>
                </a:r>
                <a:r>
                  <a:rPr lang="zh-CN" altLang="en-US" dirty="0"/>
                  <a:t>是简单图</a:t>
                </a:r>
                <a:r>
                  <a:rPr lang="en-US" altLang="zh-CN" dirty="0"/>
                  <a:t>, </a:t>
                </a:r>
                <a:r>
                  <a:rPr lang="zh-CN" altLang="en-US" dirty="0"/>
                  <a:t>则称</a:t>
                </a:r>
                <a:r>
                  <a:rPr lang="en-US" altLang="zh-CN" dirty="0"/>
                  <a:t>d</a:t>
                </a:r>
                <a:r>
                  <a:rPr lang="zh-CN" altLang="en-US" dirty="0"/>
                  <a:t>是</a:t>
                </a:r>
                <a:r>
                  <a:rPr lang="zh-CN" altLang="en-US" dirty="0">
                    <a:solidFill>
                      <a:srgbClr val="FF0000"/>
                    </a:solidFill>
                  </a:rPr>
                  <a:t>可简单图化</a:t>
                </a:r>
                <a:r>
                  <a:rPr lang="zh-CN" altLang="en-US" dirty="0"/>
                  <a:t>的</a:t>
                </a:r>
                <a:r>
                  <a:rPr lang="en-US" altLang="zh-CN" dirty="0"/>
                  <a:t>.</a:t>
                </a:r>
              </a:p>
            </p:txBody>
          </p:sp>
        </mc:Choice>
        <mc:Fallback xmlns="">
          <p:sp>
            <p:nvSpPr>
              <p:cNvPr id="2" name="文本占位符 1"/>
              <p:cNvSpPr>
                <a:spLocks noGrp="1" noRot="1" noChangeAspect="1" noMove="1" noResize="1" noEditPoints="1" noAdjustHandles="1" noChangeArrowheads="1" noChangeShapeType="1" noTextEdit="1"/>
              </p:cNvSpPr>
              <p:nvPr>
                <p:ph type="body" sz="quarter" idx="1"/>
              </p:nvPr>
            </p:nvSpPr>
            <p:spPr>
              <a:xfrm>
                <a:off x="516000" y="1008000"/>
                <a:ext cx="11160000" cy="4231928"/>
              </a:xfrm>
              <a:blipFill>
                <a:blip r:embed="rId2"/>
                <a:stretch>
                  <a:fillRect l="-1148" t="-2158" r="-2295" b="-3597"/>
                </a:stretch>
              </a:blipFill>
            </p:spPr>
            <p:txBody>
              <a:bodyPr/>
              <a:lstStyle/>
              <a:p>
                <a:r>
                  <a:rPr lang="zh-CN" altLang="en-US">
                    <a:noFill/>
                  </a:rPr>
                  <a:t> </a:t>
                </a:r>
              </a:p>
            </p:txBody>
          </p:sp>
        </mc:Fallback>
      </mc:AlternateContent>
      <p:sp>
        <p:nvSpPr>
          <p:cNvPr id="6146" name="Rectangle 2"/>
          <p:cNvSpPr>
            <a:spLocks noGrp="1" noChangeArrowheads="1"/>
          </p:cNvSpPr>
          <p:nvPr>
            <p:ph type="title"/>
          </p:nvPr>
        </p:nvSpPr>
        <p:spPr/>
        <p:txBody>
          <a:bodyPr/>
          <a:lstStyle/>
          <a:p>
            <a:r>
              <a:rPr lang="zh-CN" altLang="en-US" dirty="0"/>
              <a:t>六、图的度数列</a:t>
            </a:r>
            <a:endParaRPr lang="en-US" altLang="zh-CN" dirty="0"/>
          </a:p>
        </p:txBody>
      </p:sp>
      <p:sp>
        <p:nvSpPr>
          <p:cNvPr id="9" name="文本占位符 8"/>
          <p:cNvSpPr>
            <a:spLocks noGrp="1"/>
          </p:cNvSpPr>
          <p:nvPr>
            <p:ph type="body" sz="quarter" idx="11"/>
          </p:nvPr>
        </p:nvSpPr>
        <p:spPr/>
        <p:txBody>
          <a:bodyPr/>
          <a:lstStyle/>
          <a:p>
            <a:r>
              <a:rPr lang="en-US" altLang="zh-CN"/>
              <a:t>8.1 </a:t>
            </a:r>
            <a:r>
              <a:rPr lang="zh-CN" altLang="en-US"/>
              <a:t>图</a:t>
            </a:r>
            <a:endParaRPr lang="zh-CN" altLang="en-US" dirty="0"/>
          </a:p>
        </p:txBody>
      </p:sp>
      <p:sp>
        <p:nvSpPr>
          <p:cNvPr id="4" name="灯片编号占位符 3">
            <a:extLst>
              <a:ext uri="{FF2B5EF4-FFF2-40B4-BE49-F238E27FC236}">
                <a16:creationId xmlns:a16="http://schemas.microsoft.com/office/drawing/2014/main" id="{4A166E14-B574-491C-8484-4827F9B1C882}"/>
              </a:ext>
            </a:extLst>
          </p:cNvPr>
          <p:cNvSpPr>
            <a:spLocks noGrp="1"/>
          </p:cNvSpPr>
          <p:nvPr>
            <p:ph type="sldNum" sz="quarter" idx="10"/>
          </p:nvPr>
        </p:nvSpPr>
        <p:spPr/>
        <p:txBody>
          <a:bodyPr/>
          <a:lstStyle/>
          <a:p>
            <a:fld id="{ADDBA8A9-FE90-4847-B2BB-91D9864F4629}" type="slidenum">
              <a:rPr lang="zh-CN" altLang="en-US" smtClean="0"/>
              <a:pPr/>
              <a:t>17</a:t>
            </a:fld>
            <a:r>
              <a:rPr lang="en-US" altLang="zh-CN"/>
              <a:t>|73</a:t>
            </a:r>
            <a:endParaRPr lang="zh-CN" altLang="en-US" dirty="0"/>
          </a:p>
        </p:txBody>
      </p:sp>
    </p:spTree>
    <p:extLst>
      <p:ext uri="{BB962C8B-B14F-4D97-AF65-F5344CB8AC3E}">
        <p14:creationId xmlns:p14="http://schemas.microsoft.com/office/powerpoint/2010/main" val="3225883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500"/>
                                        <p:tgtEl>
                                          <p:spTgt spid="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Effect transition="in" filter="fade">
                                      <p:cBhvr>
                                        <p:cTn id="27" dur="500"/>
                                        <p:tgtEl>
                                          <p:spTgt spid="2">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
                                            <p:txEl>
                                              <p:pRg st="5" end="5"/>
                                            </p:txEl>
                                          </p:spTgt>
                                        </p:tgtEl>
                                        <p:attrNameLst>
                                          <p:attrName>style.visibility</p:attrName>
                                        </p:attrNameLst>
                                      </p:cBhvr>
                                      <p:to>
                                        <p:strVal val="visible"/>
                                      </p:to>
                                    </p:set>
                                    <p:animEffect transition="in" filter="fade">
                                      <p:cBhvr>
                                        <p:cTn id="32" dur="500"/>
                                        <p:tgtEl>
                                          <p:spTgt spid="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文本占位符 1"/>
              <p:cNvSpPr>
                <a:spLocks noGrp="1"/>
              </p:cNvSpPr>
              <p:nvPr>
                <p:ph type="body" sz="quarter" idx="1"/>
              </p:nvPr>
            </p:nvSpPr>
            <p:spPr>
              <a:xfrm>
                <a:off x="516000" y="1008000"/>
                <a:ext cx="11160000" cy="4279698"/>
              </a:xfrm>
            </p:spPr>
            <p:txBody>
              <a:bodyPr/>
              <a:lstStyle/>
              <a:p>
                <a:r>
                  <a:rPr lang="zh-CN" altLang="en-US" dirty="0"/>
                  <a:t>定理</a:t>
                </a:r>
                <a:r>
                  <a:rPr lang="en-US" altLang="zh-CN" dirty="0"/>
                  <a:t>14.3 </a:t>
                </a:r>
                <a:r>
                  <a:rPr lang="zh-CN" altLang="en-US" dirty="0"/>
                  <a:t>非负整数列</a:t>
                </a:r>
                <a:r>
                  <a:rPr lang="en-US" altLang="zh-CN" b="1" dirty="0"/>
                  <a:t>d=(d1,d2,…,</a:t>
                </a:r>
                <a:r>
                  <a:rPr lang="en-US" altLang="zh-CN" b="1" dirty="0" err="1"/>
                  <a:t>dn</a:t>
                </a:r>
                <a:r>
                  <a:rPr lang="en-US" altLang="zh-CN" b="1" dirty="0"/>
                  <a:t>)</a:t>
                </a:r>
                <a:r>
                  <a:rPr lang="zh-CN" altLang="en-US" b="1" dirty="0"/>
                  <a:t>是</a:t>
                </a:r>
                <a:r>
                  <a:rPr lang="zh-CN" altLang="en-US" dirty="0">
                    <a:solidFill>
                      <a:srgbClr val="FF0000"/>
                    </a:solidFill>
                  </a:rPr>
                  <a:t>可图化</a:t>
                </a:r>
                <a:r>
                  <a:rPr lang="zh-CN" altLang="en-US" dirty="0"/>
                  <a:t>的</a:t>
                </a:r>
                <a:r>
                  <a:rPr lang="en-US" altLang="zh-CN" dirty="0"/>
                  <a:t>, </a:t>
                </a:r>
                <a:r>
                  <a:rPr lang="zh-CN" altLang="en-US" dirty="0"/>
                  <a:t>当且仅当</a:t>
                </a:r>
                <a14:m>
                  <m:oMath xmlns:m="http://schemas.openxmlformats.org/officeDocument/2006/math">
                    <m:nary>
                      <m:naryPr>
                        <m:chr m:val="∑"/>
                        <m:ctrlPr>
                          <a:rPr lang="zh-CN" altLang="en-US" i="1" smtClean="0">
                            <a:latin typeface="Cambria Math" panose="02040503050406030204" pitchFamily="18" charset="0"/>
                          </a:rPr>
                        </m:ctrlPr>
                      </m:naryPr>
                      <m:sub>
                        <m:r>
                          <m:rPr>
                            <m:brk m:alnAt="23"/>
                          </m:rPr>
                          <a:rPr lang="en-US" altLang="zh-CN" b="0" i="1" smtClean="0">
                            <a:latin typeface="Cambria Math" panose="02040503050406030204" pitchFamily="18" charset="0"/>
                          </a:rPr>
                          <m:t>𝑖</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𝑛</m:t>
                        </m:r>
                      </m:sup>
                      <m:e>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𝑑</m:t>
                            </m:r>
                          </m:e>
                          <m:sub>
                            <m:r>
                              <a:rPr lang="en-US" altLang="zh-CN" b="0" i="1" smtClean="0">
                                <a:latin typeface="Cambria Math" panose="02040503050406030204" pitchFamily="18" charset="0"/>
                              </a:rPr>
                              <m:t>𝑖</m:t>
                            </m:r>
                          </m:sub>
                        </m:sSub>
                      </m:e>
                    </m:nary>
                  </m:oMath>
                </a14:m>
                <a:r>
                  <a:rPr lang="zh-CN" altLang="en-US" dirty="0"/>
                  <a:t>为偶数</a:t>
                </a:r>
                <a:r>
                  <a:rPr lang="en-US" altLang="zh-CN" dirty="0"/>
                  <a:t>.</a:t>
                </a:r>
              </a:p>
              <a:p>
                <a:pPr lvl="1"/>
                <a:r>
                  <a:rPr lang="zh-CN" altLang="en-US" dirty="0"/>
                  <a:t>证明略</a:t>
                </a:r>
                <a:endParaRPr lang="en-US" altLang="zh-CN" dirty="0"/>
              </a:p>
              <a:p>
                <a:pPr>
                  <a:spcBef>
                    <a:spcPts val="1200"/>
                  </a:spcBef>
                </a:pPr>
                <a:r>
                  <a:rPr lang="zh-CN" altLang="en-US" dirty="0"/>
                  <a:t>例如</a:t>
                </a:r>
                <a:endParaRPr lang="en-US" altLang="zh-CN" dirty="0"/>
              </a:p>
              <a:p>
                <a:pPr lvl="1"/>
                <a:r>
                  <a:rPr lang="en-US" altLang="zh-CN" dirty="0"/>
                  <a:t>(2, 4, 6, 8, 10), (1, 3, 3, 3, 4) </a:t>
                </a:r>
                <a:r>
                  <a:rPr lang="zh-CN" altLang="en-US" dirty="0"/>
                  <a:t>是可图化的，后者又是可简单图化的</a:t>
                </a:r>
                <a:r>
                  <a:rPr lang="en-US" altLang="zh-CN" dirty="0"/>
                  <a:t>.</a:t>
                </a:r>
              </a:p>
              <a:p>
                <a:pPr lvl="1"/>
                <a:r>
                  <a:rPr lang="en-US" altLang="zh-CN" dirty="0"/>
                  <a:t>(2, 2, 3, 4, 5), (3, 3, 3, 4)</a:t>
                </a:r>
                <a:r>
                  <a:rPr lang="zh-CN" altLang="en-US" dirty="0"/>
                  <a:t>不是可简单图化的</a:t>
                </a:r>
                <a:r>
                  <a:rPr lang="en-US" altLang="zh-CN" dirty="0"/>
                  <a:t>, </a:t>
                </a:r>
                <a:r>
                  <a:rPr lang="zh-CN" altLang="en-US" dirty="0"/>
                  <a:t>后者也不是可图化的</a:t>
                </a:r>
                <a:r>
                  <a:rPr lang="en-US" altLang="zh-CN" dirty="0"/>
                  <a:t>. </a:t>
                </a:r>
              </a:p>
              <a:p>
                <a:pPr>
                  <a:spcBef>
                    <a:spcPts val="1200"/>
                  </a:spcBef>
                </a:pPr>
                <a:r>
                  <a:rPr lang="zh-CN" altLang="en-US" dirty="0"/>
                  <a:t>定理</a:t>
                </a:r>
                <a:r>
                  <a:rPr lang="en-US" altLang="zh-CN" dirty="0"/>
                  <a:t>14.4 </a:t>
                </a:r>
                <a:r>
                  <a:rPr lang="zh-CN" altLang="en-US" dirty="0"/>
                  <a:t>高</a:t>
                </a:r>
                <a:r>
                  <a:rPr lang="en-US" altLang="zh-CN" dirty="0"/>
                  <a:t>G</a:t>
                </a:r>
                <a:r>
                  <a:rPr lang="zh-CN" altLang="en-US" dirty="0"/>
                  <a:t>为任意</a:t>
                </a:r>
                <a:r>
                  <a:rPr lang="en-US" altLang="zh-CN" dirty="0"/>
                  <a:t>n</a:t>
                </a:r>
                <a:r>
                  <a:rPr lang="zh-CN" altLang="en-US" dirty="0"/>
                  <a:t>阶无向</a:t>
                </a:r>
                <a:r>
                  <a:rPr lang="zh-CN" altLang="en-US" dirty="0">
                    <a:solidFill>
                      <a:srgbClr val="FF0000"/>
                    </a:solidFill>
                  </a:rPr>
                  <a:t>简单图</a:t>
                </a:r>
                <a:r>
                  <a:rPr lang="en-US" altLang="zh-CN" dirty="0"/>
                  <a:t>, </a:t>
                </a:r>
                <a:r>
                  <a:rPr lang="zh-CN" altLang="en-US" dirty="0"/>
                  <a:t>则</a:t>
                </a:r>
                <a14:m>
                  <m:oMath xmlns:m="http://schemas.openxmlformats.org/officeDocument/2006/math">
                    <m:r>
                      <a:rPr lang="zh-CN" altLang="en-US" i="1" smtClean="0">
                        <a:latin typeface="Cambria Math" panose="02040503050406030204" pitchFamily="18" charset="0"/>
                      </a:rPr>
                      <m:t>∆</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𝐺</m:t>
                        </m:r>
                      </m:e>
                    </m:d>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𝑛</m:t>
                    </m:r>
                    <m:r>
                      <a:rPr lang="en-US" altLang="zh-CN" b="0" i="1" smtClean="0">
                        <a:latin typeface="Cambria Math" panose="02040503050406030204" pitchFamily="18" charset="0"/>
                        <a:ea typeface="Cambria Math" panose="02040503050406030204" pitchFamily="18" charset="0"/>
                      </a:rPr>
                      <m:t>−1</m:t>
                    </m:r>
                  </m:oMath>
                </a14:m>
                <a:r>
                  <a:rPr lang="en-US" altLang="zh-CN" dirty="0"/>
                  <a:t>.</a:t>
                </a:r>
              </a:p>
              <a:p>
                <a:pPr lvl="1"/>
                <a:r>
                  <a:rPr lang="zh-CN" altLang="en-US" dirty="0"/>
                  <a:t>证明</a:t>
                </a:r>
                <a:r>
                  <a:rPr lang="en-US" altLang="zh-CN" dirty="0"/>
                  <a:t>: </a:t>
                </a:r>
                <a:r>
                  <a:rPr lang="zh-CN" altLang="en-US" dirty="0"/>
                  <a:t>结论显然</a:t>
                </a:r>
                <a:r>
                  <a:rPr lang="en-US" altLang="zh-CN" dirty="0"/>
                  <a:t>.</a:t>
                </a:r>
              </a:p>
            </p:txBody>
          </p:sp>
        </mc:Choice>
        <mc:Fallback xmlns="">
          <p:sp>
            <p:nvSpPr>
              <p:cNvPr id="2" name="文本占位符 1"/>
              <p:cNvSpPr>
                <a:spLocks noGrp="1" noRot="1" noChangeAspect="1" noMove="1" noResize="1" noEditPoints="1" noAdjustHandles="1" noChangeArrowheads="1" noChangeShapeType="1" noTextEdit="1"/>
              </p:cNvSpPr>
              <p:nvPr>
                <p:ph type="body" sz="quarter" idx="1"/>
              </p:nvPr>
            </p:nvSpPr>
            <p:spPr>
              <a:xfrm>
                <a:off x="516000" y="1008000"/>
                <a:ext cx="11160000" cy="4279698"/>
              </a:xfrm>
              <a:blipFill>
                <a:blip r:embed="rId2"/>
                <a:stretch>
                  <a:fillRect l="-1148" t="-2137" r="-1967" b="-2991"/>
                </a:stretch>
              </a:blipFill>
            </p:spPr>
            <p:txBody>
              <a:bodyPr/>
              <a:lstStyle/>
              <a:p>
                <a:r>
                  <a:rPr lang="zh-CN" altLang="en-US">
                    <a:noFill/>
                  </a:rPr>
                  <a:t> </a:t>
                </a:r>
              </a:p>
            </p:txBody>
          </p:sp>
        </mc:Fallback>
      </mc:AlternateContent>
      <p:sp>
        <p:nvSpPr>
          <p:cNvPr id="6146" name="Rectangle 2"/>
          <p:cNvSpPr>
            <a:spLocks noGrp="1" noChangeArrowheads="1"/>
          </p:cNvSpPr>
          <p:nvPr>
            <p:ph type="title"/>
          </p:nvPr>
        </p:nvSpPr>
        <p:spPr/>
        <p:txBody>
          <a:bodyPr/>
          <a:lstStyle/>
          <a:p>
            <a:r>
              <a:rPr lang="zh-CN" altLang="en-US" dirty="0"/>
              <a:t>六、图的度数列</a:t>
            </a:r>
            <a:endParaRPr lang="en-US" altLang="zh-CN" dirty="0"/>
          </a:p>
        </p:txBody>
      </p:sp>
      <p:sp>
        <p:nvSpPr>
          <p:cNvPr id="9" name="文本占位符 8"/>
          <p:cNvSpPr>
            <a:spLocks noGrp="1"/>
          </p:cNvSpPr>
          <p:nvPr>
            <p:ph type="body" sz="quarter" idx="11"/>
          </p:nvPr>
        </p:nvSpPr>
        <p:spPr/>
        <p:txBody>
          <a:bodyPr/>
          <a:lstStyle/>
          <a:p>
            <a:r>
              <a:rPr lang="en-US" altLang="zh-CN"/>
              <a:t>8.1 </a:t>
            </a:r>
            <a:r>
              <a:rPr lang="zh-CN" altLang="en-US"/>
              <a:t>图</a:t>
            </a:r>
            <a:endParaRPr lang="zh-CN" altLang="en-US" dirty="0"/>
          </a:p>
        </p:txBody>
      </p:sp>
      <p:sp>
        <p:nvSpPr>
          <p:cNvPr id="4" name="灯片编号占位符 3">
            <a:extLst>
              <a:ext uri="{FF2B5EF4-FFF2-40B4-BE49-F238E27FC236}">
                <a16:creationId xmlns:a16="http://schemas.microsoft.com/office/drawing/2014/main" id="{B04DAB84-FBB9-446F-8237-56CC8E540389}"/>
              </a:ext>
            </a:extLst>
          </p:cNvPr>
          <p:cNvSpPr>
            <a:spLocks noGrp="1"/>
          </p:cNvSpPr>
          <p:nvPr>
            <p:ph type="sldNum" sz="quarter" idx="10"/>
          </p:nvPr>
        </p:nvSpPr>
        <p:spPr/>
        <p:txBody>
          <a:bodyPr/>
          <a:lstStyle/>
          <a:p>
            <a:fld id="{ADDBA8A9-FE90-4847-B2BB-91D9864F4629}" type="slidenum">
              <a:rPr lang="zh-CN" altLang="en-US" smtClean="0"/>
              <a:pPr/>
              <a:t>18</a:t>
            </a:fld>
            <a:r>
              <a:rPr lang="en-US" altLang="zh-CN"/>
              <a:t>|73</a:t>
            </a:r>
            <a:endParaRPr lang="zh-CN" altLang="en-US" dirty="0"/>
          </a:p>
        </p:txBody>
      </p:sp>
    </p:spTree>
    <p:extLst>
      <p:ext uri="{BB962C8B-B14F-4D97-AF65-F5344CB8AC3E}">
        <p14:creationId xmlns:p14="http://schemas.microsoft.com/office/powerpoint/2010/main" val="1553822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500"/>
                                        <p:tgtEl>
                                          <p:spTgt spid="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Effect transition="in" filter="fade">
                                      <p:cBhvr>
                                        <p:cTn id="27" dur="500"/>
                                        <p:tgtEl>
                                          <p:spTgt spid="2">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
                                            <p:txEl>
                                              <p:pRg st="5" end="5"/>
                                            </p:txEl>
                                          </p:spTgt>
                                        </p:tgtEl>
                                        <p:attrNameLst>
                                          <p:attrName>style.visibility</p:attrName>
                                        </p:attrNameLst>
                                      </p:cBhvr>
                                      <p:to>
                                        <p:strVal val="visible"/>
                                      </p:to>
                                    </p:set>
                                    <p:animEffect transition="in" filter="fade">
                                      <p:cBhvr>
                                        <p:cTn id="32" dur="500"/>
                                        <p:tgtEl>
                                          <p:spTgt spid="2">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
                                            <p:txEl>
                                              <p:pRg st="6" end="6"/>
                                            </p:txEl>
                                          </p:spTgt>
                                        </p:tgtEl>
                                        <p:attrNameLst>
                                          <p:attrName>style.visibility</p:attrName>
                                        </p:attrNameLst>
                                      </p:cBhvr>
                                      <p:to>
                                        <p:strVal val="visible"/>
                                      </p:to>
                                    </p:set>
                                    <p:animEffect transition="in" filter="fade">
                                      <p:cBhvr>
                                        <p:cTn id="37" dur="500"/>
                                        <p:tgtEl>
                                          <p:spTgt spid="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
          </p:nvPr>
        </p:nvSpPr>
        <p:spPr>
          <a:xfrm>
            <a:off x="516000" y="1008000"/>
            <a:ext cx="11160000" cy="4924425"/>
          </a:xfrm>
        </p:spPr>
        <p:txBody>
          <a:bodyPr/>
          <a:lstStyle/>
          <a:p>
            <a:r>
              <a:rPr lang="zh-CN" altLang="en-US" dirty="0"/>
              <a:t>定义</a:t>
            </a:r>
            <a:r>
              <a:rPr lang="en-US" altLang="zh-CN" dirty="0"/>
              <a:t>14.5 </a:t>
            </a:r>
            <a:r>
              <a:rPr lang="zh-CN" altLang="en-US" dirty="0"/>
              <a:t>设</a:t>
            </a:r>
            <a:r>
              <a:rPr lang="en-US" altLang="zh-CN" dirty="0"/>
              <a:t>G1=&lt;V1,E1&gt;, G2=&lt;V2,E2&gt;</a:t>
            </a:r>
            <a:r>
              <a:rPr lang="zh-CN" altLang="en-US" dirty="0"/>
              <a:t>为两个无向图</a:t>
            </a:r>
            <a:r>
              <a:rPr lang="en-US" altLang="zh-CN" dirty="0"/>
              <a:t>(</a:t>
            </a:r>
            <a:r>
              <a:rPr lang="zh-CN" altLang="en-US" dirty="0"/>
              <a:t>有向图</a:t>
            </a:r>
            <a:r>
              <a:rPr lang="en-US" altLang="zh-CN" dirty="0"/>
              <a:t>),</a:t>
            </a:r>
            <a:r>
              <a:rPr lang="zh-CN" altLang="en-US" dirty="0"/>
              <a:t>若存在双射函数</a:t>
            </a:r>
            <a:r>
              <a:rPr lang="en-US" altLang="zh-CN" dirty="0"/>
              <a:t>f: V1</a:t>
            </a:r>
            <a:r>
              <a:rPr lang="en-US" altLang="zh-CN" dirty="0">
                <a:sym typeface="Symbol" panose="05050102010706020507" pitchFamily="18" charset="2"/>
              </a:rPr>
              <a:t></a:t>
            </a:r>
            <a:r>
              <a:rPr lang="en-US" altLang="zh-CN" dirty="0"/>
              <a:t>V2, </a:t>
            </a:r>
            <a:r>
              <a:rPr lang="zh-CN" altLang="en-US" dirty="0"/>
              <a:t>使得任何</a:t>
            </a:r>
            <a:r>
              <a:rPr lang="en-US" altLang="zh-CN" dirty="0"/>
              <a:t>vi,vj</a:t>
            </a:r>
            <a:r>
              <a:rPr lang="en-US" altLang="zh-CN" dirty="0">
                <a:sym typeface="Symbol" panose="05050102010706020507" pitchFamily="18" charset="2"/>
              </a:rPr>
              <a:t></a:t>
            </a:r>
            <a:r>
              <a:rPr lang="en-US" altLang="zh-CN" dirty="0"/>
              <a:t>V1, </a:t>
            </a:r>
            <a:r>
              <a:rPr lang="en-US" altLang="zh-CN" dirty="0">
                <a:solidFill>
                  <a:srgbClr val="FF0000"/>
                </a:solidFill>
              </a:rPr>
              <a:t>(</a:t>
            </a:r>
            <a:r>
              <a:rPr lang="en-US" altLang="zh-CN" dirty="0" err="1">
                <a:solidFill>
                  <a:srgbClr val="FF0000"/>
                </a:solidFill>
              </a:rPr>
              <a:t>vi,vj</a:t>
            </a:r>
            <a:r>
              <a:rPr lang="en-US" altLang="zh-CN" dirty="0">
                <a:solidFill>
                  <a:srgbClr val="FF0000"/>
                </a:solidFill>
              </a:rPr>
              <a:t>)</a:t>
            </a:r>
            <a:r>
              <a:rPr lang="en-US" altLang="zh-CN" dirty="0">
                <a:sym typeface="Symbol" panose="05050102010706020507" pitchFamily="18" charset="2"/>
              </a:rPr>
              <a:t></a:t>
            </a:r>
            <a:r>
              <a:rPr lang="en-US" altLang="zh-CN" dirty="0"/>
              <a:t>E1</a:t>
            </a:r>
            <a:r>
              <a:rPr lang="zh-CN" altLang="en-US" dirty="0"/>
              <a:t>当且仅当</a:t>
            </a:r>
            <a:r>
              <a:rPr lang="en-US" altLang="zh-CN" dirty="0">
                <a:solidFill>
                  <a:srgbClr val="FF0000"/>
                </a:solidFill>
              </a:rPr>
              <a:t>(f(vi),f(</a:t>
            </a:r>
            <a:r>
              <a:rPr lang="en-US" altLang="zh-CN" dirty="0" err="1">
                <a:solidFill>
                  <a:srgbClr val="FF0000"/>
                </a:solidFill>
              </a:rPr>
              <a:t>vj</a:t>
            </a:r>
            <a:r>
              <a:rPr lang="en-US" altLang="zh-CN" dirty="0">
                <a:solidFill>
                  <a:srgbClr val="FF0000"/>
                </a:solidFill>
              </a:rPr>
              <a:t>))</a:t>
            </a:r>
            <a:r>
              <a:rPr lang="en-US" altLang="zh-CN" dirty="0">
                <a:sym typeface="Symbol" panose="05050102010706020507" pitchFamily="18" charset="2"/>
              </a:rPr>
              <a:t></a:t>
            </a:r>
            <a:r>
              <a:rPr lang="en-US" altLang="zh-CN" dirty="0"/>
              <a:t>E2 (&lt;</a:t>
            </a:r>
            <a:r>
              <a:rPr lang="en-US" altLang="zh-CN" dirty="0" err="1"/>
              <a:t>vi,vj</a:t>
            </a:r>
            <a:r>
              <a:rPr lang="en-US" altLang="zh-CN" dirty="0"/>
              <a:t>&gt;</a:t>
            </a:r>
            <a:r>
              <a:rPr lang="en-US" altLang="zh-CN" dirty="0">
                <a:sym typeface="Symbol" panose="05050102010706020507" pitchFamily="18" charset="2"/>
              </a:rPr>
              <a:t></a:t>
            </a:r>
            <a:r>
              <a:rPr lang="en-US" altLang="zh-CN" dirty="0"/>
              <a:t>E1</a:t>
            </a:r>
            <a:r>
              <a:rPr lang="zh-CN" altLang="en-US" dirty="0"/>
              <a:t>当且仅当</a:t>
            </a:r>
            <a:r>
              <a:rPr lang="en-US" altLang="zh-CN" dirty="0"/>
              <a:t>&lt;f(vi),f(</a:t>
            </a:r>
            <a:r>
              <a:rPr lang="en-US" altLang="zh-CN" dirty="0" err="1"/>
              <a:t>vj</a:t>
            </a:r>
            <a:r>
              <a:rPr lang="en-US" altLang="zh-CN" dirty="0"/>
              <a:t>)&gt;</a:t>
            </a:r>
            <a:r>
              <a:rPr lang="en-US" altLang="zh-CN" dirty="0">
                <a:sym typeface="Symbol" panose="05050102010706020507" pitchFamily="18" charset="2"/>
              </a:rPr>
              <a:t></a:t>
            </a:r>
            <a:r>
              <a:rPr lang="en-US" altLang="zh-CN" dirty="0"/>
              <a:t>E2), </a:t>
            </a:r>
            <a:r>
              <a:rPr lang="zh-CN" altLang="en-US" dirty="0"/>
              <a:t>并且</a:t>
            </a:r>
            <a:r>
              <a:rPr lang="en-US" altLang="zh-CN" dirty="0">
                <a:solidFill>
                  <a:srgbClr val="FF0000"/>
                </a:solidFill>
              </a:rPr>
              <a:t>(</a:t>
            </a:r>
            <a:r>
              <a:rPr lang="en-US" altLang="zh-CN" dirty="0" err="1">
                <a:solidFill>
                  <a:srgbClr val="FF0000"/>
                </a:solidFill>
              </a:rPr>
              <a:t>vi,vj</a:t>
            </a:r>
            <a:r>
              <a:rPr lang="en-US" altLang="zh-CN" dirty="0">
                <a:solidFill>
                  <a:srgbClr val="FF0000"/>
                </a:solidFill>
              </a:rPr>
              <a:t>) </a:t>
            </a:r>
            <a:r>
              <a:rPr lang="en-US" altLang="zh-CN" dirty="0"/>
              <a:t>(&lt;</a:t>
            </a:r>
            <a:r>
              <a:rPr lang="en-US" altLang="zh-CN" dirty="0" err="1"/>
              <a:t>vi,vj</a:t>
            </a:r>
            <a:r>
              <a:rPr lang="en-US" altLang="zh-CN" dirty="0"/>
              <a:t>&gt;)</a:t>
            </a:r>
            <a:r>
              <a:rPr lang="zh-CN" altLang="en-US" dirty="0"/>
              <a:t>与</a:t>
            </a:r>
            <a:r>
              <a:rPr lang="en-US" altLang="zh-CN" dirty="0">
                <a:solidFill>
                  <a:srgbClr val="FF0000"/>
                </a:solidFill>
              </a:rPr>
              <a:t>(f(vi),f(</a:t>
            </a:r>
            <a:r>
              <a:rPr lang="en-US" altLang="zh-CN" dirty="0" err="1">
                <a:solidFill>
                  <a:srgbClr val="FF0000"/>
                </a:solidFill>
              </a:rPr>
              <a:t>vj</a:t>
            </a:r>
            <a:r>
              <a:rPr lang="en-US" altLang="zh-CN" dirty="0">
                <a:solidFill>
                  <a:srgbClr val="FF0000"/>
                </a:solidFill>
              </a:rPr>
              <a:t>)) </a:t>
            </a:r>
            <a:r>
              <a:rPr lang="en-US" altLang="zh-CN" dirty="0"/>
              <a:t>(&lt;f(vi),f(</a:t>
            </a:r>
            <a:r>
              <a:rPr lang="en-US" altLang="zh-CN" dirty="0" err="1"/>
              <a:t>vj</a:t>
            </a:r>
            <a:r>
              <a:rPr lang="en-US" altLang="zh-CN" dirty="0"/>
              <a:t>)&gt;)</a:t>
            </a:r>
            <a:r>
              <a:rPr lang="zh-CN" altLang="en-US" dirty="0"/>
              <a:t>的重数相同</a:t>
            </a:r>
            <a:r>
              <a:rPr lang="en-US" altLang="zh-CN" dirty="0"/>
              <a:t>, </a:t>
            </a:r>
            <a:r>
              <a:rPr lang="zh-CN" altLang="en-US" dirty="0"/>
              <a:t>则称</a:t>
            </a:r>
            <a:r>
              <a:rPr lang="en-US" altLang="zh-CN" dirty="0"/>
              <a:t>G1</a:t>
            </a:r>
            <a:r>
              <a:rPr lang="zh-CN" altLang="en-US" dirty="0"/>
              <a:t>与</a:t>
            </a:r>
            <a:r>
              <a:rPr lang="en-US" altLang="zh-CN" dirty="0"/>
              <a:t>G2</a:t>
            </a:r>
            <a:r>
              <a:rPr lang="zh-CN" altLang="en-US" dirty="0"/>
              <a:t>是同构的</a:t>
            </a:r>
            <a:r>
              <a:rPr lang="en-US" altLang="zh-CN" dirty="0"/>
              <a:t>, </a:t>
            </a:r>
            <a:r>
              <a:rPr lang="zh-CN" altLang="en-US" dirty="0"/>
              <a:t>记作</a:t>
            </a:r>
            <a:r>
              <a:rPr lang="en-US" altLang="zh-CN" dirty="0"/>
              <a:t>G1</a:t>
            </a:r>
            <a:r>
              <a:rPr lang="en-US" altLang="zh-CN" dirty="0">
                <a:sym typeface="Symbol" panose="05050102010706020507" pitchFamily="18" charset="2"/>
              </a:rPr>
              <a:t></a:t>
            </a:r>
            <a:r>
              <a:rPr lang="en-US" altLang="zh-CN" dirty="0"/>
              <a:t>G2. </a:t>
            </a:r>
          </a:p>
          <a:p>
            <a:r>
              <a:rPr lang="zh-CN" altLang="en-US" dirty="0"/>
              <a:t>图之间的同构关系具有自反性、对称性和传递性</a:t>
            </a:r>
            <a:r>
              <a:rPr lang="en-US" altLang="zh-CN" dirty="0"/>
              <a:t>.</a:t>
            </a:r>
          </a:p>
          <a:p>
            <a:r>
              <a:rPr lang="zh-CN" altLang="en-US" dirty="0"/>
              <a:t>能找到多条同构的必要条件，但它们全不是充分条件：</a:t>
            </a:r>
          </a:p>
          <a:p>
            <a:pPr lvl="1"/>
            <a:r>
              <a:rPr lang="zh-CN" altLang="en-US" dirty="0"/>
              <a:t> ① 边数相同</a:t>
            </a:r>
            <a:r>
              <a:rPr lang="en-US" altLang="zh-CN" dirty="0"/>
              <a:t>, </a:t>
            </a:r>
            <a:r>
              <a:rPr lang="zh-CN" altLang="en-US" dirty="0"/>
              <a:t>顶点数相同</a:t>
            </a:r>
            <a:r>
              <a:rPr lang="en-US" altLang="zh-CN" dirty="0"/>
              <a:t>; ② </a:t>
            </a:r>
            <a:r>
              <a:rPr lang="zh-CN" altLang="en-US" dirty="0"/>
              <a:t>度数列相同</a:t>
            </a:r>
            <a:r>
              <a:rPr lang="en-US" altLang="zh-CN" dirty="0"/>
              <a:t>; ③ </a:t>
            </a:r>
            <a:r>
              <a:rPr lang="zh-CN" altLang="en-US" dirty="0"/>
              <a:t>对应顶点的关联集及邻域的元素个数相同</a:t>
            </a:r>
            <a:r>
              <a:rPr lang="en-US" altLang="zh-CN" dirty="0"/>
              <a:t>, </a:t>
            </a:r>
            <a:r>
              <a:rPr lang="zh-CN" altLang="en-US" dirty="0"/>
              <a:t>等等</a:t>
            </a:r>
            <a:r>
              <a:rPr lang="en-US" altLang="zh-CN" dirty="0"/>
              <a:t>.</a:t>
            </a:r>
            <a:endParaRPr lang="zh-CN" altLang="en-US" dirty="0"/>
          </a:p>
          <a:p>
            <a:pPr lvl="1"/>
            <a:r>
              <a:rPr lang="zh-CN" altLang="en-US" dirty="0"/>
              <a:t> 若破坏必要条件</a:t>
            </a:r>
            <a:r>
              <a:rPr lang="en-US" altLang="zh-CN" dirty="0"/>
              <a:t>, </a:t>
            </a:r>
            <a:r>
              <a:rPr lang="zh-CN" altLang="en-US" dirty="0"/>
              <a:t>则两图不同构</a:t>
            </a:r>
            <a:r>
              <a:rPr lang="en-US" altLang="zh-CN" dirty="0"/>
              <a:t>; </a:t>
            </a:r>
            <a:r>
              <a:rPr lang="zh-CN" altLang="en-US" dirty="0">
                <a:solidFill>
                  <a:srgbClr val="FF0000"/>
                </a:solidFill>
              </a:rPr>
              <a:t>判断两个图同构是个难题</a:t>
            </a:r>
            <a:r>
              <a:rPr lang="en-US" altLang="zh-CN" dirty="0"/>
              <a:t>.</a:t>
            </a:r>
          </a:p>
        </p:txBody>
      </p:sp>
      <p:sp>
        <p:nvSpPr>
          <p:cNvPr id="6146" name="Rectangle 2"/>
          <p:cNvSpPr>
            <a:spLocks noGrp="1" noChangeArrowheads="1"/>
          </p:cNvSpPr>
          <p:nvPr>
            <p:ph type="title"/>
          </p:nvPr>
        </p:nvSpPr>
        <p:spPr/>
        <p:txBody>
          <a:bodyPr/>
          <a:lstStyle/>
          <a:p>
            <a:r>
              <a:rPr lang="zh-CN" altLang="en-US"/>
              <a:t>七、图的同构</a:t>
            </a:r>
            <a:endParaRPr lang="en-US" altLang="zh-CN" dirty="0"/>
          </a:p>
        </p:txBody>
      </p:sp>
      <p:sp>
        <p:nvSpPr>
          <p:cNvPr id="9" name="文本占位符 8"/>
          <p:cNvSpPr>
            <a:spLocks noGrp="1"/>
          </p:cNvSpPr>
          <p:nvPr>
            <p:ph type="body" sz="quarter" idx="11"/>
          </p:nvPr>
        </p:nvSpPr>
        <p:spPr/>
        <p:txBody>
          <a:bodyPr/>
          <a:lstStyle/>
          <a:p>
            <a:r>
              <a:rPr lang="en-US" altLang="zh-CN"/>
              <a:t>8.1 </a:t>
            </a:r>
            <a:r>
              <a:rPr lang="zh-CN" altLang="en-US"/>
              <a:t>图</a:t>
            </a:r>
            <a:endParaRPr lang="zh-CN" altLang="en-US" dirty="0"/>
          </a:p>
        </p:txBody>
      </p:sp>
      <p:sp>
        <p:nvSpPr>
          <p:cNvPr id="4" name="灯片编号占位符 3">
            <a:extLst>
              <a:ext uri="{FF2B5EF4-FFF2-40B4-BE49-F238E27FC236}">
                <a16:creationId xmlns:a16="http://schemas.microsoft.com/office/drawing/2014/main" id="{832CF65C-A306-41FB-8447-100EBB96F442}"/>
              </a:ext>
            </a:extLst>
          </p:cNvPr>
          <p:cNvSpPr>
            <a:spLocks noGrp="1"/>
          </p:cNvSpPr>
          <p:nvPr>
            <p:ph type="sldNum" sz="quarter" idx="10"/>
          </p:nvPr>
        </p:nvSpPr>
        <p:spPr/>
        <p:txBody>
          <a:bodyPr/>
          <a:lstStyle/>
          <a:p>
            <a:fld id="{ADDBA8A9-FE90-4847-B2BB-91D9864F4629}" type="slidenum">
              <a:rPr lang="zh-CN" altLang="en-US" smtClean="0"/>
              <a:pPr/>
              <a:t>19</a:t>
            </a:fld>
            <a:r>
              <a:rPr lang="en-US" altLang="zh-CN"/>
              <a:t>|73</a:t>
            </a:r>
            <a:endParaRPr lang="zh-CN" altLang="en-US" dirty="0"/>
          </a:p>
        </p:txBody>
      </p:sp>
    </p:spTree>
    <p:extLst>
      <p:ext uri="{BB962C8B-B14F-4D97-AF65-F5344CB8AC3E}">
        <p14:creationId xmlns:p14="http://schemas.microsoft.com/office/powerpoint/2010/main" val="1321027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500"/>
                                        <p:tgtEl>
                                          <p:spTgt spid="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Effect transition="in" filter="fade">
                                      <p:cBhvr>
                                        <p:cTn id="27" dur="500"/>
                                        <p:tgtEl>
                                          <p:spTgt spid="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ctrTitle"/>
          </p:nvPr>
        </p:nvSpPr>
        <p:spPr>
          <a:xfrm>
            <a:off x="682270" y="1800000"/>
            <a:ext cx="10827460" cy="923330"/>
          </a:xfrm>
        </p:spPr>
        <p:txBody>
          <a:bodyPr/>
          <a:lstStyle/>
          <a:p>
            <a:r>
              <a:rPr lang="zh-CN" altLang="en-US" dirty="0"/>
              <a:t>第</a:t>
            </a:r>
            <a:r>
              <a:rPr lang="en-US" altLang="zh-CN" dirty="0"/>
              <a:t>8</a:t>
            </a:r>
            <a:r>
              <a:rPr lang="zh-CN" altLang="en-US" dirty="0"/>
              <a:t>讲 图的基本概念</a:t>
            </a:r>
          </a:p>
        </p:txBody>
      </p:sp>
      <p:sp>
        <p:nvSpPr>
          <p:cNvPr id="6" name="副标题 5"/>
          <p:cNvSpPr>
            <a:spLocks noGrp="1"/>
          </p:cNvSpPr>
          <p:nvPr>
            <p:ph type="subTitle" idx="1"/>
          </p:nvPr>
        </p:nvSpPr>
        <p:spPr/>
        <p:txBody>
          <a:bodyPr/>
          <a:lstStyle/>
          <a:p>
            <a:r>
              <a:rPr lang="zh-CN" altLang="en-US" dirty="0"/>
              <a:t>河南工业大学 信息学院</a:t>
            </a:r>
          </a:p>
        </p:txBody>
      </p:sp>
    </p:spTree>
    <p:extLst>
      <p:ext uri="{BB962C8B-B14F-4D97-AF65-F5344CB8AC3E}">
        <p14:creationId xmlns:p14="http://schemas.microsoft.com/office/powerpoint/2010/main" val="27388039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
          </p:nvPr>
        </p:nvSpPr>
        <p:spPr>
          <a:xfrm>
            <a:off x="516000" y="1008000"/>
            <a:ext cx="11160000" cy="3247043"/>
          </a:xfrm>
        </p:spPr>
        <p:txBody>
          <a:bodyPr/>
          <a:lstStyle/>
          <a:p>
            <a:r>
              <a:rPr lang="zh-CN" altLang="en-US" dirty="0"/>
              <a:t>下图</a:t>
            </a:r>
            <a:r>
              <a:rPr lang="en-US" altLang="zh-CN" dirty="0"/>
              <a:t>(1)</a:t>
            </a:r>
            <a:r>
              <a:rPr lang="zh-CN" altLang="en-US" dirty="0"/>
              <a:t>与</a:t>
            </a:r>
            <a:r>
              <a:rPr lang="en-US" altLang="zh-CN" dirty="0"/>
              <a:t>(2)</a:t>
            </a:r>
            <a:r>
              <a:rPr lang="zh-CN" altLang="en-US" dirty="0"/>
              <a:t>不同构 </a:t>
            </a:r>
            <a:r>
              <a:rPr lang="en-US" altLang="zh-CN" dirty="0"/>
              <a:t>(</a:t>
            </a:r>
            <a:r>
              <a:rPr lang="zh-CN" altLang="en-US" dirty="0"/>
              <a:t>度数列不同</a:t>
            </a:r>
            <a:r>
              <a:rPr lang="en-US" altLang="zh-CN" dirty="0"/>
              <a:t>), (3)</a:t>
            </a:r>
            <a:r>
              <a:rPr lang="zh-CN" altLang="en-US" dirty="0"/>
              <a:t>与</a:t>
            </a:r>
            <a:r>
              <a:rPr lang="en-US" altLang="zh-CN" dirty="0"/>
              <a:t>(4)</a:t>
            </a:r>
            <a:r>
              <a:rPr lang="zh-CN" altLang="en-US" dirty="0"/>
              <a:t>也不同构</a:t>
            </a:r>
            <a:r>
              <a:rPr lang="en-US" altLang="zh-CN" dirty="0"/>
              <a:t>.</a:t>
            </a:r>
          </a:p>
          <a:p>
            <a:endParaRPr lang="en-US" altLang="zh-CN" dirty="0"/>
          </a:p>
          <a:p>
            <a:endParaRPr lang="en-US" altLang="zh-CN" dirty="0"/>
          </a:p>
          <a:p>
            <a:endParaRPr lang="en-US" altLang="zh-CN" dirty="0"/>
          </a:p>
          <a:p>
            <a:endParaRPr lang="en-US" altLang="zh-CN" dirty="0"/>
          </a:p>
          <a:p>
            <a:r>
              <a:rPr lang="zh-CN" altLang="en-US" dirty="0"/>
              <a:t>下图</a:t>
            </a:r>
            <a:r>
              <a:rPr lang="en-US" altLang="zh-CN" dirty="0"/>
              <a:t>(1)</a:t>
            </a:r>
            <a:r>
              <a:rPr lang="zh-CN" altLang="en-US" dirty="0"/>
              <a:t>与</a:t>
            </a:r>
            <a:r>
              <a:rPr lang="en-US" altLang="zh-CN" dirty="0"/>
              <a:t>(2)</a:t>
            </a:r>
            <a:r>
              <a:rPr lang="zh-CN" altLang="en-US" dirty="0"/>
              <a:t>的度数列相同，它们同构吗？为什么？</a:t>
            </a:r>
            <a:endParaRPr lang="en-US" altLang="zh-CN" dirty="0"/>
          </a:p>
        </p:txBody>
      </p:sp>
      <p:sp>
        <p:nvSpPr>
          <p:cNvPr id="6146" name="Rectangle 2"/>
          <p:cNvSpPr>
            <a:spLocks noGrp="1" noChangeArrowheads="1"/>
          </p:cNvSpPr>
          <p:nvPr>
            <p:ph type="title"/>
          </p:nvPr>
        </p:nvSpPr>
        <p:spPr/>
        <p:txBody>
          <a:bodyPr/>
          <a:lstStyle/>
          <a:p>
            <a:r>
              <a:rPr lang="zh-CN" altLang="en-US"/>
              <a:t>七、图的同构</a:t>
            </a:r>
            <a:endParaRPr lang="en-US" altLang="zh-CN" dirty="0"/>
          </a:p>
        </p:txBody>
      </p:sp>
      <p:sp>
        <p:nvSpPr>
          <p:cNvPr id="9" name="文本占位符 8"/>
          <p:cNvSpPr>
            <a:spLocks noGrp="1"/>
          </p:cNvSpPr>
          <p:nvPr>
            <p:ph type="body" sz="quarter" idx="11"/>
          </p:nvPr>
        </p:nvSpPr>
        <p:spPr/>
        <p:txBody>
          <a:bodyPr/>
          <a:lstStyle/>
          <a:p>
            <a:r>
              <a:rPr lang="en-US" altLang="zh-CN"/>
              <a:t>8.1 </a:t>
            </a:r>
            <a:r>
              <a:rPr lang="zh-CN" altLang="en-US"/>
              <a:t>图</a:t>
            </a:r>
            <a:endParaRPr lang="zh-CN" altLang="en-US" dirty="0"/>
          </a:p>
        </p:txBody>
      </p:sp>
      <p:grpSp>
        <p:nvGrpSpPr>
          <p:cNvPr id="10" name="Group 16">
            <a:extLst>
              <a:ext uri="{FF2B5EF4-FFF2-40B4-BE49-F238E27FC236}">
                <a16:creationId xmlns:a16="http://schemas.microsoft.com/office/drawing/2014/main" id="{F0FCF3F6-D71F-476E-A192-9EA26A40FDFF}"/>
              </a:ext>
            </a:extLst>
          </p:cNvPr>
          <p:cNvGrpSpPr>
            <a:grpSpLocks/>
          </p:cNvGrpSpPr>
          <p:nvPr/>
        </p:nvGrpSpPr>
        <p:grpSpPr bwMode="auto">
          <a:xfrm>
            <a:off x="2791819" y="1626325"/>
            <a:ext cx="6608362" cy="1863318"/>
            <a:chOff x="930" y="709"/>
            <a:chExt cx="4263" cy="1230"/>
          </a:xfrm>
        </p:grpSpPr>
        <p:pic>
          <p:nvPicPr>
            <p:cNvPr id="11" name="Picture 12" descr="14-3">
              <a:extLst>
                <a:ext uri="{FF2B5EF4-FFF2-40B4-BE49-F238E27FC236}">
                  <a16:creationId xmlns:a16="http://schemas.microsoft.com/office/drawing/2014/main" id="{70CAD3DB-14E3-4C65-B5FC-011E724A3DC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0" y="709"/>
              <a:ext cx="4173" cy="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 Box 15">
              <a:extLst>
                <a:ext uri="{FF2B5EF4-FFF2-40B4-BE49-F238E27FC236}">
                  <a16:creationId xmlns:a16="http://schemas.microsoft.com/office/drawing/2014/main" id="{6AFAB7B3-898F-4800-BAB9-2E705B1FF301}"/>
                </a:ext>
              </a:extLst>
            </p:cNvPr>
            <p:cNvSpPr txBox="1">
              <a:spLocks noChangeArrowheads="1"/>
            </p:cNvSpPr>
            <p:nvPr/>
          </p:nvSpPr>
          <p:spPr bwMode="auto">
            <a:xfrm>
              <a:off x="1111" y="1706"/>
              <a:ext cx="4082"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a:latin typeface="Times New Roman" panose="02020603050405020304" pitchFamily="18" charset="0"/>
                </a:rPr>
                <a:t>    (1)                  (2)                 (3)                  (4)    </a:t>
              </a:r>
            </a:p>
          </p:txBody>
        </p:sp>
      </p:grpSp>
      <p:grpSp>
        <p:nvGrpSpPr>
          <p:cNvPr id="13" name="Group 19">
            <a:extLst>
              <a:ext uri="{FF2B5EF4-FFF2-40B4-BE49-F238E27FC236}">
                <a16:creationId xmlns:a16="http://schemas.microsoft.com/office/drawing/2014/main" id="{66CF87AD-23E9-4C19-991C-948E2A6D4461}"/>
              </a:ext>
            </a:extLst>
          </p:cNvPr>
          <p:cNvGrpSpPr>
            <a:grpSpLocks/>
          </p:cNvGrpSpPr>
          <p:nvPr/>
        </p:nvGrpSpPr>
        <p:grpSpPr bwMode="auto">
          <a:xfrm>
            <a:off x="4087910" y="4328882"/>
            <a:ext cx="4016180" cy="1847716"/>
            <a:chOff x="1247" y="2432"/>
            <a:chExt cx="2994" cy="1392"/>
          </a:xfrm>
        </p:grpSpPr>
        <p:pic>
          <p:nvPicPr>
            <p:cNvPr id="14" name="Picture 13" descr="14-4">
              <a:extLst>
                <a:ext uri="{FF2B5EF4-FFF2-40B4-BE49-F238E27FC236}">
                  <a16:creationId xmlns:a16="http://schemas.microsoft.com/office/drawing/2014/main" id="{167B2D6A-C2ED-4237-B8A5-8A00F01E6C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b="26958"/>
            <a:stretch>
              <a:fillRect/>
            </a:stretch>
          </p:blipFill>
          <p:spPr bwMode="auto">
            <a:xfrm>
              <a:off x="1247" y="2432"/>
              <a:ext cx="2994" cy="1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 Box 18">
              <a:extLst>
                <a:ext uri="{FF2B5EF4-FFF2-40B4-BE49-F238E27FC236}">
                  <a16:creationId xmlns:a16="http://schemas.microsoft.com/office/drawing/2014/main" id="{A154FF99-9689-4E06-8D20-1DA4D89975E4}"/>
                </a:ext>
              </a:extLst>
            </p:cNvPr>
            <p:cNvSpPr txBox="1">
              <a:spLocks noChangeArrowheads="1"/>
            </p:cNvSpPr>
            <p:nvPr/>
          </p:nvSpPr>
          <p:spPr bwMode="auto">
            <a:xfrm>
              <a:off x="1519" y="3567"/>
              <a:ext cx="2586" cy="2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a:t>   </a:t>
              </a:r>
              <a:r>
                <a:rPr lang="en-US" altLang="zh-CN">
                  <a:latin typeface="Times New Roman" panose="02020603050405020304" pitchFamily="18" charset="0"/>
                </a:rPr>
                <a:t>(1)                            (2)</a:t>
              </a:r>
              <a:r>
                <a:rPr lang="en-US" altLang="zh-CN"/>
                <a:t>      </a:t>
              </a:r>
            </a:p>
          </p:txBody>
        </p:sp>
      </p:grpSp>
      <p:sp>
        <p:nvSpPr>
          <p:cNvPr id="4" name="灯片编号占位符 3">
            <a:extLst>
              <a:ext uri="{FF2B5EF4-FFF2-40B4-BE49-F238E27FC236}">
                <a16:creationId xmlns:a16="http://schemas.microsoft.com/office/drawing/2014/main" id="{3CF1C3F4-61B0-4A44-83CA-F52E3F4740B0}"/>
              </a:ext>
            </a:extLst>
          </p:cNvPr>
          <p:cNvSpPr>
            <a:spLocks noGrp="1"/>
          </p:cNvSpPr>
          <p:nvPr>
            <p:ph type="sldNum" sz="quarter" idx="10"/>
          </p:nvPr>
        </p:nvSpPr>
        <p:spPr/>
        <p:txBody>
          <a:bodyPr/>
          <a:lstStyle/>
          <a:p>
            <a:fld id="{ADDBA8A9-FE90-4847-B2BB-91D9864F4629}" type="slidenum">
              <a:rPr lang="zh-CN" altLang="en-US" smtClean="0"/>
              <a:pPr/>
              <a:t>20</a:t>
            </a:fld>
            <a:r>
              <a:rPr lang="en-US" altLang="zh-CN"/>
              <a:t>|73</a:t>
            </a:r>
            <a:endParaRPr lang="zh-CN" altLang="en-US" dirty="0"/>
          </a:p>
        </p:txBody>
      </p:sp>
    </p:spTree>
    <p:extLst>
      <p:ext uri="{BB962C8B-B14F-4D97-AF65-F5344CB8AC3E}">
        <p14:creationId xmlns:p14="http://schemas.microsoft.com/office/powerpoint/2010/main" val="1420370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left)">
                                      <p:cBhvr>
                                        <p:cTn id="11" dur="500"/>
                                        <p:tgtEl>
                                          <p:spTgt spid="10"/>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2">
                                            <p:txEl>
                                              <p:pRg st="5" end="5"/>
                                            </p:txEl>
                                          </p:spTgt>
                                        </p:tgtEl>
                                        <p:attrNameLst>
                                          <p:attrName>style.visibility</p:attrName>
                                        </p:attrNameLst>
                                      </p:cBhvr>
                                      <p:to>
                                        <p:strVal val="visible"/>
                                      </p:to>
                                    </p:set>
                                    <p:animEffect transition="in" filter="fade">
                                      <p:cBhvr>
                                        <p:cTn id="16" dur="500"/>
                                        <p:tgtEl>
                                          <p:spTgt spid="2">
                                            <p:txEl>
                                              <p:pRg st="5" end="5"/>
                                            </p:txEl>
                                          </p:spTgt>
                                        </p:tgtEl>
                                      </p:cBhvr>
                                    </p:animEffect>
                                  </p:childTnLst>
                                </p:cTn>
                              </p:par>
                            </p:childTnLst>
                          </p:cTn>
                        </p:par>
                        <p:par>
                          <p:cTn id="17" fill="hold">
                            <p:stCondLst>
                              <p:cond delay="500"/>
                            </p:stCondLst>
                            <p:childTnLst>
                              <p:par>
                                <p:cTn id="18" presetID="53" presetClass="entr" presetSubtype="16" fill="hold" nodeType="afterEffect">
                                  <p:stCondLst>
                                    <p:cond delay="0"/>
                                  </p:stCondLst>
                                  <p:childTnLst>
                                    <p:set>
                                      <p:cBhvr>
                                        <p:cTn id="19" dur="1" fill="hold">
                                          <p:stCondLst>
                                            <p:cond delay="0"/>
                                          </p:stCondLst>
                                        </p:cTn>
                                        <p:tgtEl>
                                          <p:spTgt spid="13"/>
                                        </p:tgtEl>
                                        <p:attrNameLst>
                                          <p:attrName>style.visibility</p:attrName>
                                        </p:attrNameLst>
                                      </p:cBhvr>
                                      <p:to>
                                        <p:strVal val="visible"/>
                                      </p:to>
                                    </p:set>
                                    <p:anim calcmode="lin" valueType="num">
                                      <p:cBhvr>
                                        <p:cTn id="20" dur="500" fill="hold"/>
                                        <p:tgtEl>
                                          <p:spTgt spid="13"/>
                                        </p:tgtEl>
                                        <p:attrNameLst>
                                          <p:attrName>ppt_w</p:attrName>
                                        </p:attrNameLst>
                                      </p:cBhvr>
                                      <p:tavLst>
                                        <p:tav tm="0">
                                          <p:val>
                                            <p:fltVal val="0"/>
                                          </p:val>
                                        </p:tav>
                                        <p:tav tm="100000">
                                          <p:val>
                                            <p:strVal val="#ppt_w"/>
                                          </p:val>
                                        </p:tav>
                                      </p:tavLst>
                                    </p:anim>
                                    <p:anim calcmode="lin" valueType="num">
                                      <p:cBhvr>
                                        <p:cTn id="21" dur="500" fill="hold"/>
                                        <p:tgtEl>
                                          <p:spTgt spid="13"/>
                                        </p:tgtEl>
                                        <p:attrNameLst>
                                          <p:attrName>ppt_h</p:attrName>
                                        </p:attrNameLst>
                                      </p:cBhvr>
                                      <p:tavLst>
                                        <p:tav tm="0">
                                          <p:val>
                                            <p:fltVal val="0"/>
                                          </p:val>
                                        </p:tav>
                                        <p:tav tm="100000">
                                          <p:val>
                                            <p:strVal val="#ppt_h"/>
                                          </p:val>
                                        </p:tav>
                                      </p:tavLst>
                                    </p:anim>
                                    <p:animEffect transition="in" filter="fade">
                                      <p:cBhvr>
                                        <p:cTn id="2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文本占位符 1"/>
              <p:cNvSpPr>
                <a:spLocks noGrp="1"/>
              </p:cNvSpPr>
              <p:nvPr>
                <p:ph type="body" sz="quarter" idx="1"/>
              </p:nvPr>
            </p:nvSpPr>
            <p:spPr>
              <a:xfrm>
                <a:off x="516000" y="1008000"/>
                <a:ext cx="11160000" cy="4755084"/>
              </a:xfrm>
            </p:spPr>
            <p:txBody>
              <a:bodyPr/>
              <a:lstStyle/>
              <a:p>
                <a:r>
                  <a:rPr lang="zh-CN" altLang="en-US" dirty="0"/>
                  <a:t>定义</a:t>
                </a:r>
                <a:r>
                  <a:rPr lang="en-US" altLang="zh-CN" dirty="0"/>
                  <a:t>14.6 </a:t>
                </a:r>
                <a:r>
                  <a:rPr lang="en-US" altLang="zh-CN" dirty="0">
                    <a:solidFill>
                      <a:srgbClr val="FF0000"/>
                    </a:solidFill>
                  </a:rPr>
                  <a:t>n</a:t>
                </a:r>
                <a:r>
                  <a:rPr lang="zh-CN" altLang="en-US" dirty="0">
                    <a:solidFill>
                      <a:srgbClr val="FF0000"/>
                    </a:solidFill>
                  </a:rPr>
                  <a:t>阶完全图</a:t>
                </a:r>
                <a:endParaRPr lang="en-US" altLang="zh-CN" dirty="0">
                  <a:solidFill>
                    <a:srgbClr val="FF0000"/>
                  </a:solidFill>
                </a:endParaRPr>
              </a:p>
              <a:p>
                <a:pPr lvl="1"/>
                <a:r>
                  <a:rPr lang="en-US" altLang="zh-CN" dirty="0"/>
                  <a:t>(1)n(n</a:t>
                </a:r>
                <a:r>
                  <a:rPr lang="en-US" altLang="zh-CN" dirty="0">
                    <a:sym typeface="Symbol" panose="05050102010706020507" pitchFamily="18" charset="2"/>
                  </a:rPr>
                  <a:t></a:t>
                </a:r>
                <a:r>
                  <a:rPr lang="en-US" altLang="zh-CN" dirty="0"/>
                  <a:t>1)</a:t>
                </a:r>
                <a:r>
                  <a:rPr lang="zh-CN" altLang="en-US" dirty="0"/>
                  <a:t>阶</a:t>
                </a:r>
                <a:r>
                  <a:rPr lang="zh-CN" altLang="en-US" dirty="0">
                    <a:solidFill>
                      <a:srgbClr val="FF0000"/>
                    </a:solidFill>
                  </a:rPr>
                  <a:t>无向完全图</a:t>
                </a:r>
                <a:r>
                  <a:rPr lang="en-US" altLang="zh-CN" dirty="0"/>
                  <a:t>: </a:t>
                </a:r>
                <a:r>
                  <a:rPr lang="zh-CN" altLang="en-US" dirty="0"/>
                  <a:t>每个顶点与其余顶点均相邻的无向简单图</a:t>
                </a:r>
                <a:r>
                  <a:rPr lang="en-US" altLang="zh-CN" dirty="0"/>
                  <a:t>, </a:t>
                </a:r>
                <a:r>
                  <a:rPr lang="zh-CN" altLang="en-US" dirty="0"/>
                  <a:t>记作 </a:t>
                </a:r>
                <a14:m>
                  <m:oMath xmlns:m="http://schemas.openxmlformats.org/officeDocument/2006/math">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𝑲</m:t>
                        </m:r>
                      </m:e>
                      <m:sub>
                        <m:r>
                          <m:rPr>
                            <m:sty m:val="p"/>
                          </m:rPr>
                          <a:rPr lang="en-US" altLang="zh-CN" i="1">
                            <a:latin typeface="Cambria Math" panose="02040503050406030204" pitchFamily="18" charset="0"/>
                          </a:rPr>
                          <m:t>n</m:t>
                        </m:r>
                      </m:sub>
                    </m:sSub>
                  </m:oMath>
                </a14:m>
                <a:r>
                  <a:rPr lang="en-US" altLang="zh-CN" dirty="0"/>
                  <a:t> .</a:t>
                </a:r>
              </a:p>
              <a:p>
                <a:pPr lvl="2"/>
                <a:r>
                  <a:rPr lang="zh-CN" altLang="en-US" dirty="0"/>
                  <a:t>简单性质：边数 </a:t>
                </a:r>
                <a14:m>
                  <m:oMath xmlns:m="http://schemas.openxmlformats.org/officeDocument/2006/math">
                    <m:r>
                      <a:rPr lang="en-US" altLang="zh-CN" b="1" i="1" smtClean="0">
                        <a:latin typeface="Cambria Math" panose="02040503050406030204" pitchFamily="18" charset="0"/>
                      </a:rPr>
                      <m:t>𝒎</m:t>
                    </m:r>
                    <m:r>
                      <a:rPr lang="en-US" altLang="zh-CN" b="1" i="1" smtClean="0">
                        <a:latin typeface="Cambria Math" panose="02040503050406030204" pitchFamily="18" charset="0"/>
                      </a:rPr>
                      <m:t>=</m:t>
                    </m:r>
                    <m:f>
                      <m:fPr>
                        <m:ctrlPr>
                          <a:rPr lang="en-US" altLang="zh-CN" b="1" i="1" smtClean="0">
                            <a:latin typeface="Cambria Math" panose="02040503050406030204" pitchFamily="18" charset="0"/>
                          </a:rPr>
                        </m:ctrlPr>
                      </m:fPr>
                      <m:num>
                        <m:r>
                          <a:rPr lang="en-US" altLang="zh-CN" b="1" i="1" smtClean="0">
                            <a:latin typeface="Cambria Math" panose="02040503050406030204" pitchFamily="18" charset="0"/>
                          </a:rPr>
                          <m:t>𝒏</m:t>
                        </m:r>
                        <m:r>
                          <a:rPr lang="en-US" altLang="zh-CN" b="1" i="1" smtClean="0">
                            <a:latin typeface="Cambria Math" panose="02040503050406030204" pitchFamily="18" charset="0"/>
                          </a:rPr>
                          <m:t>(</m:t>
                        </m:r>
                        <m:r>
                          <a:rPr lang="en-US" altLang="zh-CN" b="1" i="1" smtClean="0">
                            <a:latin typeface="Cambria Math" panose="02040503050406030204" pitchFamily="18" charset="0"/>
                          </a:rPr>
                          <m:t>𝒏</m:t>
                        </m:r>
                        <m:r>
                          <a:rPr lang="en-US" altLang="zh-CN" b="1" i="1" smtClean="0">
                            <a:latin typeface="Cambria Math" panose="02040503050406030204" pitchFamily="18" charset="0"/>
                          </a:rPr>
                          <m:t>−</m:t>
                        </m:r>
                        <m:r>
                          <a:rPr lang="en-US" altLang="zh-CN" b="1" i="1" smtClean="0">
                            <a:latin typeface="Cambria Math" panose="02040503050406030204" pitchFamily="18" charset="0"/>
                          </a:rPr>
                          <m:t>𝟏</m:t>
                        </m:r>
                        <m:r>
                          <a:rPr lang="en-US" altLang="zh-CN" b="1" i="1" smtClean="0">
                            <a:latin typeface="Cambria Math" panose="02040503050406030204" pitchFamily="18" charset="0"/>
                          </a:rPr>
                          <m:t>)</m:t>
                        </m:r>
                      </m:num>
                      <m:den>
                        <m:r>
                          <a:rPr lang="en-US" altLang="zh-CN" b="1" i="1" smtClean="0">
                            <a:latin typeface="Cambria Math" panose="02040503050406030204" pitchFamily="18" charset="0"/>
                          </a:rPr>
                          <m:t>𝟐</m:t>
                        </m:r>
                      </m:den>
                    </m:f>
                  </m:oMath>
                </a14:m>
                <a:r>
                  <a:rPr lang="en-US" altLang="zh-CN" dirty="0"/>
                  <a:t>,   </a:t>
                </a:r>
                <a14:m>
                  <m:oMath xmlns:m="http://schemas.openxmlformats.org/officeDocument/2006/math">
                    <m:r>
                      <a:rPr lang="en-US" altLang="zh-CN" i="1" smtClean="0">
                        <a:latin typeface="Cambria Math" panose="02040503050406030204" pitchFamily="18" charset="0"/>
                        <a:ea typeface="Cambria Math" panose="02040503050406030204" pitchFamily="18" charset="0"/>
                      </a:rPr>
                      <m:t>∆</m:t>
                    </m:r>
                    <m:r>
                      <a:rPr lang="en-US" altLang="zh-CN" b="1" i="1" smtClean="0">
                        <a:latin typeface="Cambria Math" panose="02040503050406030204" pitchFamily="18" charset="0"/>
                        <a:ea typeface="Cambria Math" panose="02040503050406030204" pitchFamily="18" charset="0"/>
                      </a:rPr>
                      <m:t>=</m:t>
                    </m:r>
                    <m:r>
                      <a:rPr lang="zh-CN" altLang="en-US" b="1" i="1" smtClean="0">
                        <a:latin typeface="Cambria Math" panose="02040503050406030204" pitchFamily="18" charset="0"/>
                        <a:ea typeface="Cambria Math" panose="02040503050406030204" pitchFamily="18" charset="0"/>
                      </a:rPr>
                      <m:t>𝜹</m:t>
                    </m:r>
                    <m:r>
                      <a:rPr lang="en-US" altLang="zh-CN" b="1" i="1" smtClean="0">
                        <a:latin typeface="Cambria Math" panose="02040503050406030204" pitchFamily="18" charset="0"/>
                        <a:ea typeface="Cambria Math" panose="02040503050406030204" pitchFamily="18" charset="0"/>
                      </a:rPr>
                      <m:t>=</m:t>
                    </m:r>
                    <m:r>
                      <a:rPr lang="en-US" altLang="zh-CN" b="1" i="1" smtClean="0">
                        <a:latin typeface="Cambria Math" panose="02040503050406030204" pitchFamily="18" charset="0"/>
                        <a:ea typeface="Cambria Math" panose="02040503050406030204" pitchFamily="18" charset="0"/>
                      </a:rPr>
                      <m:t>𝒏</m:t>
                    </m:r>
                    <m:r>
                      <a:rPr lang="en-US" altLang="zh-CN" b="1" i="1" smtClean="0">
                        <a:latin typeface="Cambria Math" panose="02040503050406030204" pitchFamily="18" charset="0"/>
                        <a:ea typeface="Cambria Math" panose="02040503050406030204" pitchFamily="18" charset="0"/>
                      </a:rPr>
                      <m:t>−</m:t>
                    </m:r>
                    <m:r>
                      <a:rPr lang="en-US" altLang="zh-CN" b="1" i="1" smtClean="0">
                        <a:latin typeface="Cambria Math" panose="02040503050406030204" pitchFamily="18" charset="0"/>
                        <a:ea typeface="Cambria Math" panose="02040503050406030204" pitchFamily="18" charset="0"/>
                      </a:rPr>
                      <m:t>𝟏</m:t>
                    </m:r>
                  </m:oMath>
                </a14:m>
                <a:r>
                  <a:rPr lang="en-US" altLang="zh-CN" dirty="0"/>
                  <a:t> .</a:t>
                </a:r>
                <a:endParaRPr lang="zh-CN" altLang="en-US" dirty="0"/>
              </a:p>
              <a:p>
                <a:pPr lvl="1"/>
                <a:r>
                  <a:rPr lang="en-US" altLang="zh-CN" dirty="0"/>
                  <a:t>(2)n(n</a:t>
                </a:r>
                <a:r>
                  <a:rPr lang="en-US" altLang="zh-CN" dirty="0">
                    <a:sym typeface="Symbol" panose="05050102010706020507" pitchFamily="18" charset="2"/>
                  </a:rPr>
                  <a:t></a:t>
                </a:r>
                <a:r>
                  <a:rPr lang="en-US" altLang="zh-CN" dirty="0"/>
                  <a:t>1)</a:t>
                </a:r>
                <a:r>
                  <a:rPr lang="zh-CN" altLang="en-US" dirty="0"/>
                  <a:t>阶</a:t>
                </a:r>
                <a:r>
                  <a:rPr lang="zh-CN" altLang="en-US" dirty="0">
                    <a:solidFill>
                      <a:srgbClr val="FF0000"/>
                    </a:solidFill>
                  </a:rPr>
                  <a:t>有向完全图</a:t>
                </a:r>
                <a:r>
                  <a:rPr lang="en-US" altLang="zh-CN" dirty="0"/>
                  <a:t>: </a:t>
                </a:r>
                <a:r>
                  <a:rPr lang="zh-CN" altLang="en-US" dirty="0"/>
                  <a:t>每对顶点之间均有两条方向相反的有向边的有向简单图</a:t>
                </a:r>
                <a:r>
                  <a:rPr lang="en-US" altLang="zh-CN" dirty="0"/>
                  <a:t>.</a:t>
                </a:r>
              </a:p>
              <a:p>
                <a:pPr lvl="2"/>
                <a:r>
                  <a:rPr lang="zh-CN" altLang="en-US" dirty="0"/>
                  <a:t>简单性质：边数 </a:t>
                </a:r>
                <a14:m>
                  <m:oMath xmlns:m="http://schemas.openxmlformats.org/officeDocument/2006/math">
                    <m:r>
                      <a:rPr lang="en-US" altLang="zh-CN" b="1" i="1" smtClean="0">
                        <a:latin typeface="Cambria Math" panose="02040503050406030204" pitchFamily="18" charset="0"/>
                      </a:rPr>
                      <m:t>𝒎</m:t>
                    </m:r>
                    <m:r>
                      <a:rPr lang="en-US" altLang="zh-CN" b="1" i="1" smtClean="0">
                        <a:latin typeface="Cambria Math" panose="02040503050406030204" pitchFamily="18" charset="0"/>
                      </a:rPr>
                      <m:t>=</m:t>
                    </m:r>
                    <m:r>
                      <a:rPr lang="en-US" altLang="zh-CN" b="1" i="1" smtClean="0">
                        <a:latin typeface="Cambria Math" panose="02040503050406030204" pitchFamily="18" charset="0"/>
                      </a:rPr>
                      <m:t>𝒏</m:t>
                    </m:r>
                    <m:r>
                      <a:rPr lang="en-US" altLang="zh-CN" b="1" i="1" smtClean="0">
                        <a:latin typeface="Cambria Math" panose="02040503050406030204" pitchFamily="18" charset="0"/>
                      </a:rPr>
                      <m:t>(</m:t>
                    </m:r>
                    <m:r>
                      <a:rPr lang="en-US" altLang="zh-CN" b="1" i="1" smtClean="0">
                        <a:latin typeface="Cambria Math" panose="02040503050406030204" pitchFamily="18" charset="0"/>
                      </a:rPr>
                      <m:t>𝒏</m:t>
                    </m:r>
                    <m:r>
                      <a:rPr lang="en-US" altLang="zh-CN" b="1" i="1" smtClean="0">
                        <a:latin typeface="Cambria Math" panose="02040503050406030204" pitchFamily="18" charset="0"/>
                      </a:rPr>
                      <m:t>−</m:t>
                    </m:r>
                    <m:r>
                      <a:rPr lang="en-US" altLang="zh-CN" b="1" i="1" smtClean="0">
                        <a:latin typeface="Cambria Math" panose="02040503050406030204" pitchFamily="18" charset="0"/>
                      </a:rPr>
                      <m:t>𝟏</m:t>
                    </m:r>
                    <m:r>
                      <a:rPr lang="en-US" altLang="zh-CN" b="1" i="1" smtClean="0">
                        <a:latin typeface="Cambria Math" panose="02040503050406030204" pitchFamily="18" charset="0"/>
                      </a:rPr>
                      <m:t>)</m:t>
                    </m:r>
                  </m:oMath>
                </a14:m>
                <a:r>
                  <a:rPr lang="zh-CN" altLang="en-US" b="1" dirty="0"/>
                  <a:t> </a:t>
                </a:r>
                <a:r>
                  <a:rPr lang="en-US" altLang="zh-CN" dirty="0"/>
                  <a:t>, </a:t>
                </a:r>
                <a14:m>
                  <m:oMath xmlns:m="http://schemas.openxmlformats.org/officeDocument/2006/math">
                    <m:r>
                      <a:rPr lang="en-US" altLang="zh-CN" b="1" i="1" smtClean="0">
                        <a:latin typeface="Cambria Math" panose="02040503050406030204" pitchFamily="18" charset="0"/>
                        <a:ea typeface="Cambria Math" panose="02040503050406030204" pitchFamily="18" charset="0"/>
                      </a:rPr>
                      <m:t>∆=</m:t>
                    </m:r>
                    <m:r>
                      <a:rPr lang="zh-CN" altLang="en-US" b="1" i="1" smtClean="0">
                        <a:latin typeface="Cambria Math" panose="02040503050406030204" pitchFamily="18" charset="0"/>
                        <a:ea typeface="Cambria Math" panose="02040503050406030204" pitchFamily="18" charset="0"/>
                      </a:rPr>
                      <m:t>𝜹</m:t>
                    </m:r>
                    <m:r>
                      <a:rPr lang="en-US" altLang="zh-CN" b="1" i="1" smtClean="0">
                        <a:latin typeface="Cambria Math" panose="02040503050406030204" pitchFamily="18" charset="0"/>
                        <a:ea typeface="Cambria Math" panose="02040503050406030204" pitchFamily="18" charset="0"/>
                      </a:rPr>
                      <m:t>=</m:t>
                    </m:r>
                    <m:r>
                      <a:rPr lang="en-US" altLang="zh-CN" b="1" i="1" smtClean="0">
                        <a:latin typeface="Cambria Math" panose="02040503050406030204" pitchFamily="18" charset="0"/>
                        <a:ea typeface="Cambria Math" panose="02040503050406030204" pitchFamily="18" charset="0"/>
                      </a:rPr>
                      <m:t>𝟐</m:t>
                    </m:r>
                    <m:r>
                      <a:rPr lang="en-US" altLang="zh-CN" b="1" i="1" smtClean="0">
                        <a:latin typeface="Cambria Math" panose="02040503050406030204" pitchFamily="18" charset="0"/>
                        <a:ea typeface="Cambria Math" panose="02040503050406030204" pitchFamily="18" charset="0"/>
                      </a:rPr>
                      <m:t>(</m:t>
                    </m:r>
                    <m:r>
                      <a:rPr lang="en-US" altLang="zh-CN" b="1" i="1" smtClean="0">
                        <a:latin typeface="Cambria Math" panose="02040503050406030204" pitchFamily="18" charset="0"/>
                        <a:ea typeface="Cambria Math" panose="02040503050406030204" pitchFamily="18" charset="0"/>
                      </a:rPr>
                      <m:t>𝒏</m:t>
                    </m:r>
                    <m:r>
                      <a:rPr lang="en-US" altLang="zh-CN" b="1" i="1" smtClean="0">
                        <a:latin typeface="Cambria Math" panose="02040503050406030204" pitchFamily="18" charset="0"/>
                        <a:ea typeface="Cambria Math" panose="02040503050406030204" pitchFamily="18" charset="0"/>
                      </a:rPr>
                      <m:t>−</m:t>
                    </m:r>
                    <m:r>
                      <a:rPr lang="en-US" altLang="zh-CN" b="1" i="1" smtClean="0">
                        <a:latin typeface="Cambria Math" panose="02040503050406030204" pitchFamily="18" charset="0"/>
                        <a:ea typeface="Cambria Math" panose="02040503050406030204" pitchFamily="18" charset="0"/>
                      </a:rPr>
                      <m:t>𝟏</m:t>
                    </m:r>
                    <m:r>
                      <a:rPr lang="en-US" altLang="zh-CN" b="1" i="1" smtClean="0">
                        <a:latin typeface="Cambria Math" panose="02040503050406030204" pitchFamily="18" charset="0"/>
                        <a:ea typeface="Cambria Math" panose="02040503050406030204" pitchFamily="18" charset="0"/>
                      </a:rPr>
                      <m:t>)</m:t>
                    </m:r>
                  </m:oMath>
                </a14:m>
                <a:r>
                  <a:rPr lang="zh-CN" altLang="en-US" b="1" dirty="0"/>
                  <a:t> </a:t>
                </a:r>
                <a:r>
                  <a:rPr lang="en-US" altLang="zh-CN" dirty="0"/>
                  <a:t>, </a:t>
                </a:r>
                <a14:m>
                  <m:oMath xmlns:m="http://schemas.openxmlformats.org/officeDocument/2006/math">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ea typeface="Cambria Math" panose="02040503050406030204" pitchFamily="18" charset="0"/>
                          </a:rPr>
                          <m:t>∆</m:t>
                        </m:r>
                      </m:e>
                      <m:sup>
                        <m:r>
                          <a:rPr lang="en-US" altLang="zh-CN" b="1" i="1" smtClean="0">
                            <a:latin typeface="Cambria Math" panose="02040503050406030204" pitchFamily="18" charset="0"/>
                          </a:rPr>
                          <m:t>+</m:t>
                        </m:r>
                      </m:sup>
                    </m:sSup>
                    <m:r>
                      <a:rPr lang="en-US" altLang="zh-CN" b="1" i="1" smtClean="0">
                        <a:latin typeface="Cambria Math" panose="02040503050406030204" pitchFamily="18" charset="0"/>
                      </a:rPr>
                      <m:t>=</m:t>
                    </m:r>
                    <m:sSup>
                      <m:sSupPr>
                        <m:ctrlPr>
                          <a:rPr lang="en-US" altLang="zh-CN" b="1" i="1" smtClean="0">
                            <a:latin typeface="Cambria Math" panose="02040503050406030204" pitchFamily="18" charset="0"/>
                          </a:rPr>
                        </m:ctrlPr>
                      </m:sSupPr>
                      <m:e>
                        <m:r>
                          <a:rPr lang="zh-CN" altLang="en-US" b="1" i="1" smtClean="0">
                            <a:latin typeface="Cambria Math" panose="02040503050406030204" pitchFamily="18" charset="0"/>
                          </a:rPr>
                          <m:t>𝜹</m:t>
                        </m:r>
                      </m:e>
                      <m:sup>
                        <m:r>
                          <a:rPr lang="en-US" altLang="zh-CN" b="1" i="1" smtClean="0">
                            <a:latin typeface="Cambria Math" panose="02040503050406030204" pitchFamily="18" charset="0"/>
                          </a:rPr>
                          <m:t>+</m:t>
                        </m:r>
                      </m:sup>
                    </m:sSup>
                    <m:r>
                      <a:rPr lang="en-US" altLang="zh-CN" b="1" i="1" smtClean="0">
                        <a:latin typeface="Cambria Math" panose="02040503050406030204" pitchFamily="18" charset="0"/>
                      </a:rPr>
                      <m:t>=</m:t>
                    </m:r>
                    <m:r>
                      <a:rPr lang="en-US" altLang="zh-CN" b="1" i="1" smtClean="0">
                        <a:latin typeface="Cambria Math" panose="02040503050406030204" pitchFamily="18" charset="0"/>
                      </a:rPr>
                      <m:t>𝒏</m:t>
                    </m:r>
                    <m:r>
                      <a:rPr lang="en-US" altLang="zh-CN" b="1" i="1" smtClean="0">
                        <a:latin typeface="Cambria Math" panose="02040503050406030204" pitchFamily="18" charset="0"/>
                      </a:rPr>
                      <m:t>−</m:t>
                    </m:r>
                    <m:r>
                      <a:rPr lang="en-US" altLang="zh-CN" b="1" i="1" smtClean="0">
                        <a:latin typeface="Cambria Math" panose="02040503050406030204" pitchFamily="18" charset="0"/>
                      </a:rPr>
                      <m:t>𝟏</m:t>
                    </m:r>
                  </m:oMath>
                </a14:m>
                <a:r>
                  <a:rPr lang="zh-CN" altLang="en-US" b="1" dirty="0"/>
                  <a:t> </a:t>
                </a:r>
                <a:r>
                  <a:rPr lang="en-US" altLang="zh-CN" dirty="0"/>
                  <a:t>.</a:t>
                </a:r>
                <a:endParaRPr lang="zh-CN" altLang="en-US" dirty="0"/>
              </a:p>
              <a:p>
                <a:pPr lvl="1"/>
                <a:r>
                  <a:rPr lang="en-US" altLang="zh-CN" dirty="0"/>
                  <a:t>(3) n(n</a:t>
                </a:r>
                <a:r>
                  <a:rPr lang="en-US" altLang="zh-CN" dirty="0">
                    <a:sym typeface="Symbol" panose="05050102010706020507" pitchFamily="18" charset="2"/>
                  </a:rPr>
                  <a:t></a:t>
                </a:r>
                <a:r>
                  <a:rPr lang="en-US" altLang="zh-CN" dirty="0"/>
                  <a:t>1) </a:t>
                </a:r>
                <a:r>
                  <a:rPr lang="zh-CN" altLang="en-US" dirty="0"/>
                  <a:t>阶</a:t>
                </a:r>
                <a:r>
                  <a:rPr lang="zh-CN" altLang="en-US" dirty="0">
                    <a:solidFill>
                      <a:srgbClr val="FF0000"/>
                    </a:solidFill>
                  </a:rPr>
                  <a:t>竞赛图</a:t>
                </a:r>
                <a:r>
                  <a:rPr lang="en-US" altLang="zh-CN" dirty="0"/>
                  <a:t>: </a:t>
                </a:r>
                <a:r>
                  <a:rPr lang="zh-CN" altLang="en-US" dirty="0"/>
                  <a:t>基图为</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𝑲</m:t>
                        </m:r>
                      </m:e>
                      <m:sub>
                        <m:r>
                          <m:rPr>
                            <m:sty m:val="p"/>
                          </m:rPr>
                          <a:rPr lang="en-US" altLang="zh-CN" i="1">
                            <a:latin typeface="Cambria Math" panose="02040503050406030204" pitchFamily="18" charset="0"/>
                          </a:rPr>
                          <m:t>n</m:t>
                        </m:r>
                      </m:sub>
                    </m:sSub>
                  </m:oMath>
                </a14:m>
                <a:r>
                  <a:rPr lang="zh-CN" altLang="en-US" dirty="0"/>
                  <a:t>的有向简单图</a:t>
                </a:r>
                <a:r>
                  <a:rPr lang="en-US" altLang="zh-CN" dirty="0"/>
                  <a:t>.</a:t>
                </a:r>
              </a:p>
              <a:p>
                <a:pPr lvl="2"/>
                <a:r>
                  <a:rPr lang="zh-CN" altLang="en-US" dirty="0"/>
                  <a:t>简单性质：边数 </a:t>
                </a:r>
                <a14:m>
                  <m:oMath xmlns:m="http://schemas.openxmlformats.org/officeDocument/2006/math">
                    <m:r>
                      <a:rPr lang="en-US" altLang="zh-CN" b="1" i="1" smtClean="0">
                        <a:latin typeface="Cambria Math" panose="02040503050406030204" pitchFamily="18" charset="0"/>
                      </a:rPr>
                      <m:t>𝒎</m:t>
                    </m:r>
                    <m:r>
                      <a:rPr lang="en-US" altLang="zh-CN" b="1" i="1" smtClean="0">
                        <a:latin typeface="Cambria Math" panose="02040503050406030204" pitchFamily="18" charset="0"/>
                      </a:rPr>
                      <m:t>=</m:t>
                    </m:r>
                    <m:f>
                      <m:fPr>
                        <m:ctrlPr>
                          <a:rPr lang="en-US" altLang="zh-CN" b="1" i="1" smtClean="0">
                            <a:latin typeface="Cambria Math" panose="02040503050406030204" pitchFamily="18" charset="0"/>
                          </a:rPr>
                        </m:ctrlPr>
                      </m:fPr>
                      <m:num>
                        <m:r>
                          <a:rPr lang="en-US" altLang="zh-CN" b="1" i="1" smtClean="0">
                            <a:latin typeface="Cambria Math" panose="02040503050406030204" pitchFamily="18" charset="0"/>
                          </a:rPr>
                          <m:t>𝒏</m:t>
                        </m:r>
                        <m:r>
                          <a:rPr lang="en-US" altLang="zh-CN" b="1" i="1" smtClean="0">
                            <a:latin typeface="Cambria Math" panose="02040503050406030204" pitchFamily="18" charset="0"/>
                          </a:rPr>
                          <m:t>(</m:t>
                        </m:r>
                        <m:r>
                          <a:rPr lang="en-US" altLang="zh-CN" b="1" i="1" smtClean="0">
                            <a:latin typeface="Cambria Math" panose="02040503050406030204" pitchFamily="18" charset="0"/>
                          </a:rPr>
                          <m:t>𝒏</m:t>
                        </m:r>
                        <m:r>
                          <a:rPr lang="en-US" altLang="zh-CN" b="1" i="1" smtClean="0">
                            <a:latin typeface="Cambria Math" panose="02040503050406030204" pitchFamily="18" charset="0"/>
                          </a:rPr>
                          <m:t>−</m:t>
                        </m:r>
                        <m:r>
                          <a:rPr lang="en-US" altLang="zh-CN" b="1" i="1" smtClean="0">
                            <a:latin typeface="Cambria Math" panose="02040503050406030204" pitchFamily="18" charset="0"/>
                          </a:rPr>
                          <m:t>𝟏</m:t>
                        </m:r>
                        <m:r>
                          <a:rPr lang="en-US" altLang="zh-CN" b="1" i="1" smtClean="0">
                            <a:latin typeface="Cambria Math" panose="02040503050406030204" pitchFamily="18" charset="0"/>
                          </a:rPr>
                          <m:t>)</m:t>
                        </m:r>
                      </m:num>
                      <m:den>
                        <m:r>
                          <a:rPr lang="en-US" altLang="zh-CN" b="1" i="1" smtClean="0">
                            <a:latin typeface="Cambria Math" panose="02040503050406030204" pitchFamily="18" charset="0"/>
                          </a:rPr>
                          <m:t>𝟐</m:t>
                        </m:r>
                      </m:den>
                    </m:f>
                  </m:oMath>
                </a14:m>
                <a:r>
                  <a:rPr lang="en-US" altLang="zh-CN" b="1" dirty="0"/>
                  <a:t> </a:t>
                </a:r>
                <a:r>
                  <a:rPr lang="en-US" altLang="zh-CN" dirty="0"/>
                  <a:t>, </a:t>
                </a:r>
                <a14:m>
                  <m:oMath xmlns:m="http://schemas.openxmlformats.org/officeDocument/2006/math">
                    <m:r>
                      <a:rPr lang="en-US" altLang="zh-CN" i="1">
                        <a:latin typeface="Cambria Math" panose="02040503050406030204" pitchFamily="18" charset="0"/>
                        <a:ea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m:t>
                    </m:r>
                    <m:r>
                      <a:rPr lang="zh-CN" altLang="en-US" b="1" i="1">
                        <a:latin typeface="Cambria Math" panose="02040503050406030204" pitchFamily="18" charset="0"/>
                        <a:ea typeface="Cambria Math" panose="02040503050406030204" pitchFamily="18" charset="0"/>
                      </a:rPr>
                      <m:t>𝜹</m:t>
                    </m:r>
                    <m:r>
                      <a:rPr lang="en-US" altLang="zh-CN" b="1" i="1">
                        <a:latin typeface="Cambria Math" panose="02040503050406030204" pitchFamily="18" charset="0"/>
                        <a:ea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𝒏</m:t>
                    </m:r>
                    <m:r>
                      <a:rPr lang="en-US" altLang="zh-CN" b="1" i="1">
                        <a:latin typeface="Cambria Math" panose="02040503050406030204" pitchFamily="18" charset="0"/>
                        <a:ea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𝟏</m:t>
                    </m:r>
                  </m:oMath>
                </a14:m>
                <a:r>
                  <a:rPr lang="en-US" altLang="zh-CN" dirty="0"/>
                  <a:t> .</a:t>
                </a:r>
              </a:p>
            </p:txBody>
          </p:sp>
        </mc:Choice>
        <mc:Fallback xmlns="">
          <p:sp>
            <p:nvSpPr>
              <p:cNvPr id="2" name="文本占位符 1"/>
              <p:cNvSpPr>
                <a:spLocks noGrp="1" noRot="1" noChangeAspect="1" noMove="1" noResize="1" noEditPoints="1" noAdjustHandles="1" noChangeArrowheads="1" noChangeShapeType="1" noTextEdit="1"/>
              </p:cNvSpPr>
              <p:nvPr>
                <p:ph type="body" sz="quarter" idx="1"/>
              </p:nvPr>
            </p:nvSpPr>
            <p:spPr>
              <a:xfrm>
                <a:off x="516000" y="1008000"/>
                <a:ext cx="11160000" cy="4755084"/>
              </a:xfrm>
              <a:blipFill>
                <a:blip r:embed="rId2"/>
                <a:stretch>
                  <a:fillRect l="-1148" t="-1923" r="-2022" b="-128"/>
                </a:stretch>
              </a:blipFill>
            </p:spPr>
            <p:txBody>
              <a:bodyPr/>
              <a:lstStyle/>
              <a:p>
                <a:r>
                  <a:rPr lang="zh-CN" altLang="en-US">
                    <a:noFill/>
                  </a:rPr>
                  <a:t> </a:t>
                </a:r>
              </a:p>
            </p:txBody>
          </p:sp>
        </mc:Fallback>
      </mc:AlternateContent>
      <p:sp>
        <p:nvSpPr>
          <p:cNvPr id="6146" name="Rectangle 2"/>
          <p:cNvSpPr>
            <a:spLocks noGrp="1" noChangeArrowheads="1"/>
          </p:cNvSpPr>
          <p:nvPr>
            <p:ph type="title"/>
          </p:nvPr>
        </p:nvSpPr>
        <p:spPr/>
        <p:txBody>
          <a:bodyPr/>
          <a:lstStyle/>
          <a:p>
            <a:r>
              <a:rPr lang="zh-CN" altLang="en-US" dirty="0"/>
              <a:t>八、完全图和正则图</a:t>
            </a:r>
            <a:endParaRPr lang="en-US" altLang="zh-CN" dirty="0"/>
          </a:p>
        </p:txBody>
      </p:sp>
      <p:sp>
        <p:nvSpPr>
          <p:cNvPr id="9" name="文本占位符 8"/>
          <p:cNvSpPr>
            <a:spLocks noGrp="1"/>
          </p:cNvSpPr>
          <p:nvPr>
            <p:ph type="body" sz="quarter" idx="11"/>
          </p:nvPr>
        </p:nvSpPr>
        <p:spPr/>
        <p:txBody>
          <a:bodyPr/>
          <a:lstStyle/>
          <a:p>
            <a:r>
              <a:rPr lang="en-US" altLang="zh-CN"/>
              <a:t>8.1 </a:t>
            </a:r>
            <a:r>
              <a:rPr lang="zh-CN" altLang="en-US"/>
              <a:t>图</a:t>
            </a:r>
            <a:endParaRPr lang="zh-CN" altLang="en-US" dirty="0"/>
          </a:p>
        </p:txBody>
      </p:sp>
      <p:sp>
        <p:nvSpPr>
          <p:cNvPr id="4" name="灯片编号占位符 3">
            <a:extLst>
              <a:ext uri="{FF2B5EF4-FFF2-40B4-BE49-F238E27FC236}">
                <a16:creationId xmlns:a16="http://schemas.microsoft.com/office/drawing/2014/main" id="{D7C92587-27E4-48F8-8432-4B51B4A7414F}"/>
              </a:ext>
            </a:extLst>
          </p:cNvPr>
          <p:cNvSpPr>
            <a:spLocks noGrp="1"/>
          </p:cNvSpPr>
          <p:nvPr>
            <p:ph type="sldNum" sz="quarter" idx="10"/>
          </p:nvPr>
        </p:nvSpPr>
        <p:spPr/>
        <p:txBody>
          <a:bodyPr/>
          <a:lstStyle/>
          <a:p>
            <a:fld id="{ADDBA8A9-FE90-4847-B2BB-91D9864F4629}" type="slidenum">
              <a:rPr lang="zh-CN" altLang="en-US" smtClean="0"/>
              <a:pPr/>
              <a:t>21</a:t>
            </a:fld>
            <a:r>
              <a:rPr lang="en-US" altLang="zh-CN"/>
              <a:t>|73</a:t>
            </a:r>
            <a:endParaRPr lang="zh-CN" altLang="en-US" dirty="0"/>
          </a:p>
        </p:txBody>
      </p:sp>
    </p:spTree>
    <p:extLst>
      <p:ext uri="{BB962C8B-B14F-4D97-AF65-F5344CB8AC3E}">
        <p14:creationId xmlns:p14="http://schemas.microsoft.com/office/powerpoint/2010/main" val="427280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500"/>
                                        <p:tgtEl>
                                          <p:spTgt spid="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Effect transition="in" filter="fade">
                                      <p:cBhvr>
                                        <p:cTn id="27" dur="500"/>
                                        <p:tgtEl>
                                          <p:spTgt spid="2">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
                                            <p:txEl>
                                              <p:pRg st="5" end="5"/>
                                            </p:txEl>
                                          </p:spTgt>
                                        </p:tgtEl>
                                        <p:attrNameLst>
                                          <p:attrName>style.visibility</p:attrName>
                                        </p:attrNameLst>
                                      </p:cBhvr>
                                      <p:to>
                                        <p:strVal val="visible"/>
                                      </p:to>
                                    </p:set>
                                    <p:animEffect transition="in" filter="fade">
                                      <p:cBhvr>
                                        <p:cTn id="32" dur="500"/>
                                        <p:tgtEl>
                                          <p:spTgt spid="2">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
                                            <p:txEl>
                                              <p:pRg st="6" end="6"/>
                                            </p:txEl>
                                          </p:spTgt>
                                        </p:tgtEl>
                                        <p:attrNameLst>
                                          <p:attrName>style.visibility</p:attrName>
                                        </p:attrNameLst>
                                      </p:cBhvr>
                                      <p:to>
                                        <p:strVal val="visible"/>
                                      </p:to>
                                    </p:set>
                                    <p:animEffect transition="in" filter="fade">
                                      <p:cBhvr>
                                        <p:cTn id="37" dur="500"/>
                                        <p:tgtEl>
                                          <p:spTgt spid="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文本占位符 1"/>
              <p:cNvSpPr>
                <a:spLocks noGrp="1"/>
              </p:cNvSpPr>
              <p:nvPr>
                <p:ph type="body" sz="quarter" idx="1"/>
              </p:nvPr>
            </p:nvSpPr>
            <p:spPr>
              <a:xfrm>
                <a:off x="516000" y="1008000"/>
                <a:ext cx="11160000" cy="5104924"/>
              </a:xfrm>
            </p:spPr>
            <p:txBody>
              <a:bodyPr/>
              <a:lstStyle/>
              <a:p>
                <a:r>
                  <a:rPr lang="zh-CN" altLang="en-US" dirty="0"/>
                  <a:t>例如下图</a:t>
                </a:r>
                <a:r>
                  <a:rPr lang="en-US" altLang="zh-CN" dirty="0"/>
                  <a:t>(1)</a:t>
                </a:r>
                <a:r>
                  <a:rPr lang="zh-CN" altLang="en-US" dirty="0"/>
                  <a:t>为</a:t>
                </a:r>
                <a:r>
                  <a:rPr lang="en-US" altLang="zh-CN" dirty="0"/>
                  <a:t>K5</a:t>
                </a:r>
                <a:r>
                  <a:rPr lang="zh-CN" altLang="en-US" dirty="0"/>
                  <a:t>，</a:t>
                </a:r>
                <a:r>
                  <a:rPr lang="en-US" altLang="zh-CN" dirty="0"/>
                  <a:t>(2)</a:t>
                </a:r>
                <a:r>
                  <a:rPr lang="zh-CN" altLang="en-US" dirty="0"/>
                  <a:t>为</a:t>
                </a:r>
                <a:r>
                  <a:rPr lang="en-US" altLang="zh-CN" dirty="0"/>
                  <a:t>3</a:t>
                </a:r>
                <a:r>
                  <a:rPr lang="zh-CN" altLang="en-US" dirty="0"/>
                  <a:t>阶有向完全图，</a:t>
                </a:r>
                <a:r>
                  <a:rPr lang="en-US" altLang="zh-CN" dirty="0"/>
                  <a:t>(3)</a:t>
                </a:r>
                <a:r>
                  <a:rPr lang="zh-CN" altLang="en-US" dirty="0"/>
                  <a:t>为</a:t>
                </a:r>
                <a:r>
                  <a:rPr lang="en-US" altLang="zh-CN" dirty="0"/>
                  <a:t>4</a:t>
                </a:r>
                <a:r>
                  <a:rPr lang="zh-CN" altLang="en-US" dirty="0"/>
                  <a:t>阶竞赛图</a:t>
                </a:r>
                <a:r>
                  <a:rPr lang="en-US" altLang="zh-CN" dirty="0"/>
                  <a:t>.</a:t>
                </a:r>
              </a:p>
              <a:p>
                <a:endParaRPr lang="en-US" altLang="zh-CN" sz="2400" dirty="0"/>
              </a:p>
              <a:p>
                <a:endParaRPr lang="en-US" altLang="zh-CN" sz="2400" dirty="0"/>
              </a:p>
              <a:p>
                <a:endParaRPr lang="en-US" altLang="zh-CN" sz="2400" dirty="0"/>
              </a:p>
              <a:p>
                <a:endParaRPr lang="en-US" altLang="zh-CN" sz="2400" dirty="0"/>
              </a:p>
              <a:p>
                <a:r>
                  <a:rPr lang="zh-CN" altLang="en-US" dirty="0"/>
                  <a:t>定义</a:t>
                </a:r>
                <a:r>
                  <a:rPr lang="en-US" altLang="zh-CN" dirty="0"/>
                  <a:t>14.7   </a:t>
                </a:r>
                <a:r>
                  <a:rPr lang="en-US" altLang="zh-CN" i="1" dirty="0">
                    <a:solidFill>
                      <a:srgbClr val="FF0000"/>
                    </a:solidFill>
                  </a:rPr>
                  <a:t>n</a:t>
                </a:r>
                <a:r>
                  <a:rPr lang="zh-CN" altLang="en-US" dirty="0">
                    <a:solidFill>
                      <a:srgbClr val="FF0000"/>
                    </a:solidFill>
                  </a:rPr>
                  <a:t>阶</a:t>
                </a:r>
                <a:r>
                  <a:rPr lang="en-US" altLang="zh-CN" i="1" dirty="0">
                    <a:solidFill>
                      <a:srgbClr val="FF0000"/>
                    </a:solidFill>
                  </a:rPr>
                  <a:t>k</a:t>
                </a:r>
                <a:r>
                  <a:rPr lang="zh-CN" altLang="en-US" dirty="0">
                    <a:solidFill>
                      <a:srgbClr val="FF0000"/>
                    </a:solidFill>
                  </a:rPr>
                  <a:t>正则图</a:t>
                </a:r>
                <a:endParaRPr lang="en-US" altLang="zh-CN" dirty="0">
                  <a:solidFill>
                    <a:srgbClr val="FF0000"/>
                  </a:solidFill>
                </a:endParaRPr>
              </a:p>
              <a:p>
                <a:pPr lvl="1"/>
                <a14:m>
                  <m:oMath xmlns:m="http://schemas.openxmlformats.org/officeDocument/2006/math">
                    <m:r>
                      <a:rPr lang="en-US" altLang="zh-CN" i="1" smtClean="0">
                        <a:latin typeface="Cambria Math" panose="02040503050406030204" pitchFamily="18" charset="0"/>
                        <a:ea typeface="Cambria Math" panose="02040503050406030204" pitchFamily="18" charset="0"/>
                        <a:sym typeface="Symbol" panose="05050102010706020507" pitchFamily="18" charset="2"/>
                      </a:rPr>
                      <m:t>∆</m:t>
                    </m:r>
                    <m:r>
                      <a:rPr lang="en-US" altLang="zh-CN" b="1" i="1" smtClean="0">
                        <a:latin typeface="Cambria Math" panose="02040503050406030204" pitchFamily="18" charset="0"/>
                        <a:ea typeface="Cambria Math" panose="02040503050406030204" pitchFamily="18" charset="0"/>
                        <a:sym typeface="Symbol" panose="05050102010706020507" pitchFamily="18" charset="2"/>
                      </a:rPr>
                      <m:t>=</m:t>
                    </m:r>
                    <m:r>
                      <a:rPr lang="zh-CN" altLang="en-US" b="1" i="1" smtClean="0">
                        <a:latin typeface="Cambria Math" panose="02040503050406030204" pitchFamily="18" charset="0"/>
                        <a:ea typeface="Cambria Math" panose="02040503050406030204" pitchFamily="18" charset="0"/>
                        <a:sym typeface="Symbol" panose="05050102010706020507" pitchFamily="18" charset="2"/>
                      </a:rPr>
                      <m:t>𝜹</m:t>
                    </m:r>
                    <m:r>
                      <a:rPr lang="en-US" altLang="zh-CN" b="1" i="1" smtClean="0">
                        <a:latin typeface="Cambria Math" panose="02040503050406030204" pitchFamily="18" charset="0"/>
                        <a:ea typeface="Cambria Math" panose="02040503050406030204" pitchFamily="18" charset="0"/>
                        <a:sym typeface="Symbol" panose="05050102010706020507" pitchFamily="18" charset="2"/>
                      </a:rPr>
                      <m:t>=</m:t>
                    </m:r>
                    <m:r>
                      <a:rPr lang="en-US" altLang="zh-CN" b="1" i="1" smtClean="0">
                        <a:latin typeface="Cambria Math" panose="02040503050406030204" pitchFamily="18" charset="0"/>
                        <a:ea typeface="Cambria Math" panose="02040503050406030204" pitchFamily="18" charset="0"/>
                        <a:sym typeface="Symbol" panose="05050102010706020507" pitchFamily="18" charset="2"/>
                      </a:rPr>
                      <m:t>𝒌</m:t>
                    </m:r>
                  </m:oMath>
                </a14:m>
                <a:r>
                  <a:rPr lang="en-US" altLang="zh-CN" dirty="0"/>
                  <a:t> </a:t>
                </a:r>
                <a:r>
                  <a:rPr lang="zh-CN" altLang="en-US" dirty="0"/>
                  <a:t>的</a:t>
                </a:r>
                <a:r>
                  <a:rPr lang="en-US" altLang="zh-CN" dirty="0"/>
                  <a:t>n</a:t>
                </a:r>
                <a:r>
                  <a:rPr lang="zh-CN" altLang="en-US" dirty="0"/>
                  <a:t>阶无向简单图称为</a:t>
                </a:r>
                <a:r>
                  <a:rPr lang="en-US" altLang="zh-CN" dirty="0"/>
                  <a:t>n</a:t>
                </a:r>
                <a:r>
                  <a:rPr lang="zh-CN" altLang="en-US" dirty="0"/>
                  <a:t>阶</a:t>
                </a:r>
                <a:r>
                  <a:rPr lang="en-US" altLang="zh-CN" dirty="0"/>
                  <a:t>k</a:t>
                </a:r>
                <a:r>
                  <a:rPr lang="zh-CN" altLang="en-US" dirty="0"/>
                  <a:t>正则图</a:t>
                </a:r>
                <a:r>
                  <a:rPr lang="en-US" altLang="zh-CN" dirty="0"/>
                  <a:t>.</a:t>
                </a:r>
                <a:endParaRPr lang="zh-CN" altLang="en-US" dirty="0"/>
              </a:p>
              <a:p>
                <a:pPr lvl="1"/>
                <a:r>
                  <a:rPr lang="zh-CN" altLang="en-US" dirty="0"/>
                  <a:t>简单性质：边数（由握手定理得）</a:t>
                </a:r>
                <a14:m>
                  <m:oMath xmlns:m="http://schemas.openxmlformats.org/officeDocument/2006/math">
                    <m:r>
                      <a:rPr lang="en-US" altLang="zh-CN" b="1" i="1" smtClean="0">
                        <a:latin typeface="Cambria Math" panose="02040503050406030204" pitchFamily="18" charset="0"/>
                      </a:rPr>
                      <m:t>𝒎</m:t>
                    </m:r>
                    <m:r>
                      <a:rPr lang="en-US" altLang="zh-CN" b="1" i="1" smtClean="0">
                        <a:latin typeface="Cambria Math" panose="02040503050406030204" pitchFamily="18" charset="0"/>
                      </a:rPr>
                      <m:t>=</m:t>
                    </m:r>
                    <m:f>
                      <m:fPr>
                        <m:ctrlPr>
                          <a:rPr lang="en-US" altLang="zh-CN" b="1" i="1" smtClean="0">
                            <a:latin typeface="Cambria Math" panose="02040503050406030204" pitchFamily="18" charset="0"/>
                          </a:rPr>
                        </m:ctrlPr>
                      </m:fPr>
                      <m:num>
                        <m:r>
                          <a:rPr lang="en-US" altLang="zh-CN" b="1" i="1" smtClean="0">
                            <a:latin typeface="Cambria Math" panose="02040503050406030204" pitchFamily="18" charset="0"/>
                          </a:rPr>
                          <m:t>𝒏𝒌</m:t>
                        </m:r>
                      </m:num>
                      <m:den>
                        <m:r>
                          <a:rPr lang="en-US" altLang="zh-CN" b="1" i="1" smtClean="0">
                            <a:latin typeface="Cambria Math" panose="02040503050406030204" pitchFamily="18" charset="0"/>
                          </a:rPr>
                          <m:t>𝟐</m:t>
                        </m:r>
                      </m:den>
                    </m:f>
                  </m:oMath>
                </a14:m>
                <a:r>
                  <a:rPr lang="zh-CN" altLang="en-US" dirty="0"/>
                  <a:t> </a:t>
                </a:r>
                <a:r>
                  <a:rPr lang="en-US" altLang="zh-CN" dirty="0"/>
                  <a:t>.</a:t>
                </a:r>
                <a:endParaRPr lang="zh-CN" altLang="en-US" dirty="0"/>
              </a:p>
              <a:p>
                <a:pPr lvl="1"/>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𝑲</m:t>
                        </m:r>
                      </m:e>
                      <m:sub>
                        <m:r>
                          <m:rPr>
                            <m:sty m:val="p"/>
                          </m:rPr>
                          <a:rPr lang="en-US" altLang="zh-CN" i="1">
                            <a:latin typeface="Cambria Math" panose="02040503050406030204" pitchFamily="18" charset="0"/>
                          </a:rPr>
                          <m:t>n</m:t>
                        </m:r>
                      </m:sub>
                    </m:sSub>
                  </m:oMath>
                </a14:m>
                <a:r>
                  <a:rPr lang="zh-CN" altLang="en-US" dirty="0"/>
                  <a:t>是 </a:t>
                </a:r>
                <a:r>
                  <a:rPr lang="en-US" altLang="zh-CN" dirty="0"/>
                  <a:t>n</a:t>
                </a:r>
                <a:r>
                  <a:rPr lang="en-US" altLang="zh-CN" dirty="0">
                    <a:sym typeface="Symbol" panose="05050102010706020507" pitchFamily="18" charset="2"/>
                  </a:rPr>
                  <a:t></a:t>
                </a:r>
                <a:r>
                  <a:rPr lang="en-US" altLang="zh-CN" dirty="0"/>
                  <a:t>1</a:t>
                </a:r>
                <a:r>
                  <a:rPr lang="zh-CN" altLang="en-US" dirty="0"/>
                  <a:t>正则图</a:t>
                </a:r>
              </a:p>
              <a:p>
                <a:pPr lvl="1"/>
                <a:r>
                  <a:rPr lang="zh-CN" altLang="en-US" dirty="0"/>
                  <a:t>彼得松图是</a:t>
                </a:r>
                <a:r>
                  <a:rPr lang="en-US" altLang="zh-CN" dirty="0"/>
                  <a:t>3-</a:t>
                </a:r>
                <a:r>
                  <a:rPr lang="zh-CN" altLang="en-US" dirty="0"/>
                  <a:t>正则图（见书上图</a:t>
                </a:r>
                <a:r>
                  <a:rPr lang="en-US" altLang="zh-CN" dirty="0"/>
                  <a:t>14.3(a) </a:t>
                </a:r>
                <a:r>
                  <a:rPr lang="zh-CN" altLang="en-US" dirty="0"/>
                  <a:t>所示，</a:t>
                </a:r>
                <a:r>
                  <a:rPr lang="zh-CN" altLang="en-US" dirty="0">
                    <a:solidFill>
                      <a:srgbClr val="FF0000"/>
                    </a:solidFill>
                  </a:rPr>
                  <a:t>记住它</a:t>
                </a:r>
                <a:r>
                  <a:rPr lang="zh-CN" altLang="en-US" dirty="0"/>
                  <a:t>）</a:t>
                </a:r>
              </a:p>
            </p:txBody>
          </p:sp>
        </mc:Choice>
        <mc:Fallback xmlns="">
          <p:sp>
            <p:nvSpPr>
              <p:cNvPr id="2" name="文本占位符 1"/>
              <p:cNvSpPr>
                <a:spLocks noGrp="1" noRot="1" noChangeAspect="1" noMove="1" noResize="1" noEditPoints="1" noAdjustHandles="1" noChangeArrowheads="1" noChangeShapeType="1" noTextEdit="1"/>
              </p:cNvSpPr>
              <p:nvPr>
                <p:ph type="body" sz="quarter" idx="1"/>
              </p:nvPr>
            </p:nvSpPr>
            <p:spPr>
              <a:xfrm>
                <a:off x="516000" y="1008000"/>
                <a:ext cx="11160000" cy="5104924"/>
              </a:xfrm>
              <a:blipFill>
                <a:blip r:embed="rId2"/>
                <a:stretch>
                  <a:fillRect l="-1148" t="-1790" b="-2267"/>
                </a:stretch>
              </a:blipFill>
            </p:spPr>
            <p:txBody>
              <a:bodyPr/>
              <a:lstStyle/>
              <a:p>
                <a:r>
                  <a:rPr lang="zh-CN" altLang="en-US">
                    <a:noFill/>
                  </a:rPr>
                  <a:t> </a:t>
                </a:r>
              </a:p>
            </p:txBody>
          </p:sp>
        </mc:Fallback>
      </mc:AlternateContent>
      <p:sp>
        <p:nvSpPr>
          <p:cNvPr id="6146" name="Rectangle 2"/>
          <p:cNvSpPr>
            <a:spLocks noGrp="1" noChangeArrowheads="1"/>
          </p:cNvSpPr>
          <p:nvPr>
            <p:ph type="title"/>
          </p:nvPr>
        </p:nvSpPr>
        <p:spPr/>
        <p:txBody>
          <a:bodyPr/>
          <a:lstStyle/>
          <a:p>
            <a:r>
              <a:rPr lang="zh-CN" altLang="en-US" dirty="0"/>
              <a:t>八、完全图和正则图</a:t>
            </a:r>
            <a:endParaRPr lang="en-US" altLang="zh-CN" dirty="0"/>
          </a:p>
        </p:txBody>
      </p:sp>
      <p:sp>
        <p:nvSpPr>
          <p:cNvPr id="9" name="文本占位符 8"/>
          <p:cNvSpPr>
            <a:spLocks noGrp="1"/>
          </p:cNvSpPr>
          <p:nvPr>
            <p:ph type="body" sz="quarter" idx="11"/>
          </p:nvPr>
        </p:nvSpPr>
        <p:spPr/>
        <p:txBody>
          <a:bodyPr/>
          <a:lstStyle/>
          <a:p>
            <a:r>
              <a:rPr lang="en-US" altLang="zh-CN"/>
              <a:t>8.1 </a:t>
            </a:r>
            <a:r>
              <a:rPr lang="zh-CN" altLang="en-US"/>
              <a:t>图</a:t>
            </a:r>
            <a:endParaRPr lang="zh-CN" altLang="en-US" dirty="0"/>
          </a:p>
        </p:txBody>
      </p:sp>
      <p:grpSp>
        <p:nvGrpSpPr>
          <p:cNvPr id="11" name="Group 12">
            <a:extLst>
              <a:ext uri="{FF2B5EF4-FFF2-40B4-BE49-F238E27FC236}">
                <a16:creationId xmlns:a16="http://schemas.microsoft.com/office/drawing/2014/main" id="{6A0309EE-692E-4BB2-AE13-B8148D8F3EF3}"/>
              </a:ext>
            </a:extLst>
          </p:cNvPr>
          <p:cNvGrpSpPr>
            <a:grpSpLocks/>
          </p:cNvGrpSpPr>
          <p:nvPr/>
        </p:nvGrpSpPr>
        <p:grpSpPr bwMode="auto">
          <a:xfrm>
            <a:off x="3614126" y="1465901"/>
            <a:ext cx="4963749" cy="1797563"/>
            <a:chOff x="703" y="890"/>
            <a:chExt cx="4264" cy="1546"/>
          </a:xfrm>
        </p:grpSpPr>
        <p:pic>
          <p:nvPicPr>
            <p:cNvPr id="12" name="Picture 10" descr="14-5">
              <a:extLst>
                <a:ext uri="{FF2B5EF4-FFF2-40B4-BE49-F238E27FC236}">
                  <a16:creationId xmlns:a16="http://schemas.microsoft.com/office/drawing/2014/main" id="{FDAA9874-44A4-43B8-A260-2EB9F11B46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3" y="890"/>
              <a:ext cx="4218" cy="1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 Box 11">
              <a:extLst>
                <a:ext uri="{FF2B5EF4-FFF2-40B4-BE49-F238E27FC236}">
                  <a16:creationId xmlns:a16="http://schemas.microsoft.com/office/drawing/2014/main" id="{5B2BC067-1A19-4C0D-AA8E-5B0ED3FDDE59}"/>
                </a:ext>
              </a:extLst>
            </p:cNvPr>
            <p:cNvSpPr txBox="1">
              <a:spLocks noChangeArrowheads="1"/>
            </p:cNvSpPr>
            <p:nvPr/>
          </p:nvSpPr>
          <p:spPr bwMode="auto">
            <a:xfrm>
              <a:off x="930" y="2118"/>
              <a:ext cx="4037" cy="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dirty="0"/>
                <a:t>  </a:t>
              </a:r>
              <a:r>
                <a:rPr lang="en-US" altLang="zh-CN" b="1" dirty="0">
                  <a:latin typeface="Times New Roman" panose="02020603050405020304" pitchFamily="18" charset="0"/>
                </a:rPr>
                <a:t>(1)                            (2)                             (3)</a:t>
              </a:r>
            </a:p>
          </p:txBody>
        </p:sp>
      </p:grpSp>
      <p:pic>
        <p:nvPicPr>
          <p:cNvPr id="8" name="图片 7">
            <a:extLst>
              <a:ext uri="{FF2B5EF4-FFF2-40B4-BE49-F238E27FC236}">
                <a16:creationId xmlns:a16="http://schemas.microsoft.com/office/drawing/2014/main" id="{3175AEAC-B13E-4DE7-BC32-C629A651DE14}"/>
              </a:ext>
            </a:extLst>
          </p:cNvPr>
          <p:cNvPicPr>
            <a:picLocks noChangeAspect="1"/>
          </p:cNvPicPr>
          <p:nvPr/>
        </p:nvPicPr>
        <p:blipFill>
          <a:blip r:embed="rId4"/>
          <a:stretch>
            <a:fillRect/>
          </a:stretch>
        </p:blipFill>
        <p:spPr>
          <a:xfrm>
            <a:off x="9860264" y="4662784"/>
            <a:ext cx="1330234" cy="1424459"/>
          </a:xfrm>
          <a:prstGeom prst="rect">
            <a:avLst/>
          </a:prstGeom>
        </p:spPr>
      </p:pic>
      <p:sp>
        <p:nvSpPr>
          <p:cNvPr id="4" name="灯片编号占位符 3">
            <a:extLst>
              <a:ext uri="{FF2B5EF4-FFF2-40B4-BE49-F238E27FC236}">
                <a16:creationId xmlns:a16="http://schemas.microsoft.com/office/drawing/2014/main" id="{424275D5-2FA9-40E7-B929-165286650F69}"/>
              </a:ext>
            </a:extLst>
          </p:cNvPr>
          <p:cNvSpPr>
            <a:spLocks noGrp="1"/>
          </p:cNvSpPr>
          <p:nvPr>
            <p:ph type="sldNum" sz="quarter" idx="10"/>
          </p:nvPr>
        </p:nvSpPr>
        <p:spPr/>
        <p:txBody>
          <a:bodyPr/>
          <a:lstStyle/>
          <a:p>
            <a:fld id="{ADDBA8A9-FE90-4847-B2BB-91D9864F4629}" type="slidenum">
              <a:rPr lang="zh-CN" altLang="en-US" smtClean="0"/>
              <a:pPr/>
              <a:t>22</a:t>
            </a:fld>
            <a:r>
              <a:rPr lang="en-US" altLang="zh-CN"/>
              <a:t>|73</a:t>
            </a:r>
            <a:endParaRPr lang="zh-CN" altLang="en-US" dirty="0"/>
          </a:p>
        </p:txBody>
      </p:sp>
    </p:spTree>
    <p:extLst>
      <p:ext uri="{BB962C8B-B14F-4D97-AF65-F5344CB8AC3E}">
        <p14:creationId xmlns:p14="http://schemas.microsoft.com/office/powerpoint/2010/main" val="2583703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p:cTn id="11" dur="500" fill="hold"/>
                                        <p:tgtEl>
                                          <p:spTgt spid="11"/>
                                        </p:tgtEl>
                                        <p:attrNameLst>
                                          <p:attrName>ppt_w</p:attrName>
                                        </p:attrNameLst>
                                      </p:cBhvr>
                                      <p:tavLst>
                                        <p:tav tm="0">
                                          <p:val>
                                            <p:fltVal val="0"/>
                                          </p:val>
                                        </p:tav>
                                        <p:tav tm="100000">
                                          <p:val>
                                            <p:strVal val="#ppt_w"/>
                                          </p:val>
                                        </p:tav>
                                      </p:tavLst>
                                    </p:anim>
                                    <p:anim calcmode="lin" valueType="num">
                                      <p:cBhvr>
                                        <p:cTn id="12" dur="500" fill="hold"/>
                                        <p:tgtEl>
                                          <p:spTgt spid="11"/>
                                        </p:tgtEl>
                                        <p:attrNameLst>
                                          <p:attrName>ppt_h</p:attrName>
                                        </p:attrNameLst>
                                      </p:cBhvr>
                                      <p:tavLst>
                                        <p:tav tm="0">
                                          <p:val>
                                            <p:fltVal val="0"/>
                                          </p:val>
                                        </p:tav>
                                        <p:tav tm="100000">
                                          <p:val>
                                            <p:strVal val="#ppt_h"/>
                                          </p:val>
                                        </p:tav>
                                      </p:tavLst>
                                    </p:anim>
                                    <p:animEffect transition="in" filter="fade">
                                      <p:cBhvr>
                                        <p:cTn id="13" dur="500"/>
                                        <p:tgtEl>
                                          <p:spTgt spid="11"/>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
                                            <p:txEl>
                                              <p:pRg st="5" end="5"/>
                                            </p:txEl>
                                          </p:spTgt>
                                        </p:tgtEl>
                                        <p:attrNameLst>
                                          <p:attrName>style.visibility</p:attrName>
                                        </p:attrNameLst>
                                      </p:cBhvr>
                                      <p:to>
                                        <p:strVal val="visible"/>
                                      </p:to>
                                    </p:set>
                                    <p:animEffect transition="in" filter="fade">
                                      <p:cBhvr>
                                        <p:cTn id="18" dur="500"/>
                                        <p:tgtEl>
                                          <p:spTgt spid="2">
                                            <p:txEl>
                                              <p:pRg st="5" end="5"/>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animEffect transition="in" filter="fade">
                                      <p:cBhvr>
                                        <p:cTn id="23" dur="500"/>
                                        <p:tgtEl>
                                          <p:spTgt spid="2">
                                            <p:txEl>
                                              <p:pRg st="6" end="6"/>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
                                            <p:txEl>
                                              <p:pRg st="7" end="7"/>
                                            </p:txEl>
                                          </p:spTgt>
                                        </p:tgtEl>
                                        <p:attrNameLst>
                                          <p:attrName>style.visibility</p:attrName>
                                        </p:attrNameLst>
                                      </p:cBhvr>
                                      <p:to>
                                        <p:strVal val="visible"/>
                                      </p:to>
                                    </p:set>
                                    <p:animEffect transition="in" filter="fade">
                                      <p:cBhvr>
                                        <p:cTn id="28" dur="500"/>
                                        <p:tgtEl>
                                          <p:spTgt spid="2">
                                            <p:txEl>
                                              <p:pRg st="7" end="7"/>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2">
                                            <p:txEl>
                                              <p:pRg st="8" end="8"/>
                                            </p:txEl>
                                          </p:spTgt>
                                        </p:tgtEl>
                                        <p:attrNameLst>
                                          <p:attrName>style.visibility</p:attrName>
                                        </p:attrNameLst>
                                      </p:cBhvr>
                                      <p:to>
                                        <p:strVal val="visible"/>
                                      </p:to>
                                    </p:set>
                                    <p:animEffect transition="in" filter="fade">
                                      <p:cBhvr>
                                        <p:cTn id="33" dur="500"/>
                                        <p:tgtEl>
                                          <p:spTgt spid="2">
                                            <p:txEl>
                                              <p:pRg st="8" end="8"/>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2">
                                            <p:txEl>
                                              <p:pRg st="9" end="9"/>
                                            </p:txEl>
                                          </p:spTgt>
                                        </p:tgtEl>
                                        <p:attrNameLst>
                                          <p:attrName>style.visibility</p:attrName>
                                        </p:attrNameLst>
                                      </p:cBhvr>
                                      <p:to>
                                        <p:strVal val="visible"/>
                                      </p:to>
                                    </p:set>
                                    <p:animEffect transition="in" filter="fade">
                                      <p:cBhvr>
                                        <p:cTn id="38" dur="500"/>
                                        <p:tgtEl>
                                          <p:spTgt spid="2">
                                            <p:txEl>
                                              <p:pRg st="9" end="9"/>
                                            </p:txEl>
                                          </p:spTgt>
                                        </p:tgtEl>
                                      </p:cBhvr>
                                    </p:animEffect>
                                  </p:childTnLst>
                                </p:cTn>
                              </p:par>
                            </p:childTnLst>
                          </p:cTn>
                        </p:par>
                        <p:par>
                          <p:cTn id="39" fill="hold">
                            <p:stCondLst>
                              <p:cond delay="500"/>
                            </p:stCondLst>
                            <p:childTnLst>
                              <p:par>
                                <p:cTn id="40" presetID="21" presetClass="entr" presetSubtype="4" fill="hold" nodeType="afterEffect">
                                  <p:stCondLst>
                                    <p:cond delay="0"/>
                                  </p:stCondLst>
                                  <p:childTnLst>
                                    <p:set>
                                      <p:cBhvr>
                                        <p:cTn id="41" dur="1" fill="hold">
                                          <p:stCondLst>
                                            <p:cond delay="0"/>
                                          </p:stCondLst>
                                        </p:cTn>
                                        <p:tgtEl>
                                          <p:spTgt spid="8"/>
                                        </p:tgtEl>
                                        <p:attrNameLst>
                                          <p:attrName>style.visibility</p:attrName>
                                        </p:attrNameLst>
                                      </p:cBhvr>
                                      <p:to>
                                        <p:strVal val="visible"/>
                                      </p:to>
                                    </p:set>
                                    <p:animEffect transition="in" filter="wheel(4)">
                                      <p:cBhvr>
                                        <p:cTn id="42"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
          </p:nvPr>
        </p:nvSpPr>
        <p:spPr>
          <a:xfrm>
            <a:off x="516000" y="1008000"/>
            <a:ext cx="11160000" cy="3954929"/>
          </a:xfrm>
        </p:spPr>
        <p:txBody>
          <a:bodyPr/>
          <a:lstStyle/>
          <a:p>
            <a:r>
              <a:rPr lang="zh-CN" altLang="en-US" dirty="0"/>
              <a:t>定义</a:t>
            </a:r>
            <a:r>
              <a:rPr lang="en-US" altLang="zh-CN" dirty="0"/>
              <a:t>14.8  </a:t>
            </a:r>
            <a:r>
              <a:rPr lang="zh-CN" altLang="en-US" dirty="0"/>
              <a:t>设图</a:t>
            </a:r>
            <a:r>
              <a:rPr lang="en-US" altLang="zh-CN" dirty="0"/>
              <a:t>G=&lt;V,E&gt;</a:t>
            </a:r>
            <a:r>
              <a:rPr lang="zh-CN" altLang="en-US" dirty="0"/>
              <a:t>和</a:t>
            </a:r>
            <a:r>
              <a:rPr lang="en-US" altLang="zh-CN" dirty="0"/>
              <a:t>G</a:t>
            </a:r>
            <a:r>
              <a:rPr lang="en-US" altLang="zh-CN" dirty="0">
                <a:sym typeface="Symbol" panose="05050102010706020507" pitchFamily="18" charset="2"/>
              </a:rPr>
              <a:t></a:t>
            </a:r>
            <a:r>
              <a:rPr lang="en-US" altLang="zh-CN" dirty="0"/>
              <a:t>=&lt;V</a:t>
            </a:r>
            <a:r>
              <a:rPr lang="en-US" altLang="zh-CN" dirty="0">
                <a:sym typeface="Symbol" panose="05050102010706020507" pitchFamily="18" charset="2"/>
              </a:rPr>
              <a:t></a:t>
            </a:r>
            <a:r>
              <a:rPr lang="en-US" altLang="zh-CN" dirty="0"/>
              <a:t>,E</a:t>
            </a:r>
            <a:r>
              <a:rPr lang="en-US" altLang="zh-CN" dirty="0">
                <a:sym typeface="Symbol" panose="05050102010706020507" pitchFamily="18" charset="2"/>
              </a:rPr>
              <a:t></a:t>
            </a:r>
            <a:r>
              <a:rPr lang="en-US" altLang="zh-CN" dirty="0"/>
              <a:t>&gt;</a:t>
            </a:r>
            <a:r>
              <a:rPr lang="zh-CN" altLang="en-US" dirty="0"/>
              <a:t>同为有向</a:t>
            </a:r>
            <a:r>
              <a:rPr lang="en-US" altLang="zh-CN" dirty="0"/>
              <a:t>(</a:t>
            </a:r>
            <a:r>
              <a:rPr lang="zh-CN" altLang="en-US" dirty="0"/>
              <a:t>无向</a:t>
            </a:r>
            <a:r>
              <a:rPr lang="en-US" altLang="zh-CN" dirty="0"/>
              <a:t>)</a:t>
            </a:r>
            <a:r>
              <a:rPr lang="zh-CN" altLang="en-US" dirty="0"/>
              <a:t>图</a:t>
            </a:r>
            <a:endParaRPr lang="en-US" altLang="zh-CN" dirty="0"/>
          </a:p>
          <a:p>
            <a:pPr lvl="1"/>
            <a:r>
              <a:rPr lang="en-US" altLang="zh-CN" dirty="0"/>
              <a:t>(1)</a:t>
            </a:r>
            <a:r>
              <a:rPr lang="zh-CN" altLang="en-US" dirty="0"/>
              <a:t>若</a:t>
            </a:r>
            <a:r>
              <a:rPr lang="en-US" altLang="zh-CN" dirty="0"/>
              <a:t>V</a:t>
            </a:r>
            <a:r>
              <a:rPr lang="en-US" altLang="zh-CN" dirty="0">
                <a:sym typeface="Symbol" panose="05050102010706020507" pitchFamily="18" charset="2"/>
              </a:rPr>
              <a:t></a:t>
            </a:r>
            <a:r>
              <a:rPr lang="en-US" altLang="zh-CN" dirty="0"/>
              <a:t>V</a:t>
            </a:r>
            <a:r>
              <a:rPr lang="zh-CN" altLang="en-US" dirty="0"/>
              <a:t>且</a:t>
            </a:r>
            <a:r>
              <a:rPr lang="en-US" altLang="zh-CN" dirty="0"/>
              <a:t>E</a:t>
            </a:r>
            <a:r>
              <a:rPr lang="en-US" altLang="zh-CN" dirty="0">
                <a:sym typeface="Symbol" panose="05050102010706020507" pitchFamily="18" charset="2"/>
              </a:rPr>
              <a:t>E, </a:t>
            </a:r>
            <a:r>
              <a:rPr lang="zh-CN" altLang="en-US" dirty="0">
                <a:sym typeface="Symbol" panose="05050102010706020507" pitchFamily="18" charset="2"/>
              </a:rPr>
              <a:t>则称</a:t>
            </a:r>
            <a:r>
              <a:rPr lang="en-US" altLang="zh-CN" dirty="0"/>
              <a:t>G</a:t>
            </a:r>
            <a:r>
              <a:rPr lang="en-US" altLang="zh-CN" dirty="0">
                <a:sym typeface="Symbol" panose="05050102010706020507" pitchFamily="18" charset="2"/>
              </a:rPr>
              <a:t></a:t>
            </a:r>
            <a:r>
              <a:rPr lang="zh-CN" altLang="en-US" dirty="0"/>
              <a:t>是</a:t>
            </a:r>
            <a:r>
              <a:rPr lang="en-US" altLang="zh-CN" dirty="0"/>
              <a:t>G</a:t>
            </a:r>
            <a:r>
              <a:rPr lang="zh-CN" altLang="en-US" dirty="0"/>
              <a:t>的</a:t>
            </a:r>
            <a:r>
              <a:rPr lang="zh-CN" altLang="en-US" dirty="0">
                <a:solidFill>
                  <a:srgbClr val="FF0000"/>
                </a:solidFill>
              </a:rPr>
              <a:t>子图</a:t>
            </a:r>
            <a:r>
              <a:rPr lang="en-US" altLang="zh-CN" dirty="0"/>
              <a:t>, G</a:t>
            </a:r>
            <a:r>
              <a:rPr lang="zh-CN" altLang="en-US" dirty="0"/>
              <a:t>为</a:t>
            </a:r>
            <a:r>
              <a:rPr lang="en-US" altLang="zh-CN" dirty="0"/>
              <a:t>G</a:t>
            </a:r>
            <a:r>
              <a:rPr lang="en-US" altLang="zh-CN" dirty="0">
                <a:sym typeface="Symbol" panose="05050102010706020507" pitchFamily="18" charset="2"/>
              </a:rPr>
              <a:t></a:t>
            </a:r>
            <a:r>
              <a:rPr lang="zh-CN" altLang="en-US" dirty="0"/>
              <a:t>的</a:t>
            </a:r>
            <a:r>
              <a:rPr lang="zh-CN" altLang="en-US" dirty="0">
                <a:solidFill>
                  <a:srgbClr val="FF0000"/>
                </a:solidFill>
              </a:rPr>
              <a:t>母图</a:t>
            </a:r>
            <a:r>
              <a:rPr lang="en-US" altLang="zh-CN" dirty="0"/>
              <a:t>, </a:t>
            </a:r>
            <a:r>
              <a:rPr lang="zh-CN" altLang="en-US" dirty="0"/>
              <a:t>记作</a:t>
            </a:r>
            <a:r>
              <a:rPr lang="en-US" altLang="zh-CN" dirty="0"/>
              <a:t>G</a:t>
            </a:r>
            <a:r>
              <a:rPr lang="en-US" altLang="zh-CN" dirty="0">
                <a:sym typeface="Symbol" panose="05050102010706020507" pitchFamily="18" charset="2"/>
              </a:rPr>
              <a:t></a:t>
            </a:r>
            <a:r>
              <a:rPr lang="en-US" altLang="zh-CN" dirty="0"/>
              <a:t>G ;</a:t>
            </a:r>
            <a:endParaRPr lang="zh-CN" altLang="en-US" dirty="0"/>
          </a:p>
          <a:p>
            <a:pPr lvl="1"/>
            <a:r>
              <a:rPr lang="en-US" altLang="zh-CN" dirty="0"/>
              <a:t>(2)</a:t>
            </a:r>
            <a:r>
              <a:rPr lang="zh-CN" altLang="en-US" dirty="0"/>
              <a:t>若</a:t>
            </a:r>
            <a:r>
              <a:rPr lang="en-US" altLang="zh-CN" dirty="0"/>
              <a:t>V</a:t>
            </a:r>
            <a:r>
              <a:rPr lang="en-US" altLang="zh-CN" dirty="0">
                <a:sym typeface="Symbol" panose="05050102010706020507" pitchFamily="18" charset="2"/>
              </a:rPr>
              <a:t></a:t>
            </a:r>
            <a:r>
              <a:rPr lang="en-US" altLang="zh-CN" dirty="0"/>
              <a:t>V</a:t>
            </a:r>
            <a:r>
              <a:rPr lang="zh-CN" altLang="en-US" dirty="0"/>
              <a:t>或</a:t>
            </a:r>
            <a:r>
              <a:rPr lang="en-US" altLang="zh-CN" dirty="0"/>
              <a:t>E</a:t>
            </a:r>
            <a:r>
              <a:rPr lang="en-US" altLang="zh-CN" dirty="0">
                <a:sym typeface="Symbol" panose="05050102010706020507" pitchFamily="18" charset="2"/>
              </a:rPr>
              <a:t></a:t>
            </a:r>
            <a:r>
              <a:rPr lang="en-US" altLang="zh-CN" dirty="0"/>
              <a:t>E, </a:t>
            </a:r>
            <a:r>
              <a:rPr lang="zh-CN" altLang="en-US" dirty="0"/>
              <a:t>则称</a:t>
            </a:r>
            <a:r>
              <a:rPr lang="en-US" altLang="zh-CN" dirty="0"/>
              <a:t>G</a:t>
            </a:r>
            <a:r>
              <a:rPr lang="en-US" altLang="zh-CN" dirty="0">
                <a:sym typeface="Symbol" panose="05050102010706020507" pitchFamily="18" charset="2"/>
              </a:rPr>
              <a:t></a:t>
            </a:r>
            <a:r>
              <a:rPr lang="zh-CN" altLang="en-US" dirty="0"/>
              <a:t>是</a:t>
            </a:r>
            <a:r>
              <a:rPr lang="en-US" altLang="zh-CN" dirty="0"/>
              <a:t>G</a:t>
            </a:r>
            <a:r>
              <a:rPr lang="zh-CN" altLang="en-US" dirty="0"/>
              <a:t>的</a:t>
            </a:r>
            <a:r>
              <a:rPr lang="zh-CN" altLang="en-US" dirty="0">
                <a:solidFill>
                  <a:srgbClr val="FF0000"/>
                </a:solidFill>
              </a:rPr>
              <a:t>真子图</a:t>
            </a:r>
            <a:r>
              <a:rPr lang="en-US" altLang="zh-CN" dirty="0"/>
              <a:t>, </a:t>
            </a:r>
            <a:r>
              <a:rPr lang="zh-CN" altLang="en-US" dirty="0"/>
              <a:t>记作</a:t>
            </a:r>
            <a:r>
              <a:rPr lang="en-US" altLang="zh-CN" dirty="0"/>
              <a:t>G</a:t>
            </a:r>
            <a:r>
              <a:rPr lang="en-US" altLang="zh-CN" dirty="0">
                <a:sym typeface="Symbol" panose="05050102010706020507" pitchFamily="18" charset="2"/>
              </a:rPr>
              <a:t></a:t>
            </a:r>
            <a:r>
              <a:rPr lang="en-US" altLang="zh-CN" dirty="0"/>
              <a:t>G ; </a:t>
            </a:r>
            <a:endParaRPr lang="zh-CN" altLang="en-US" dirty="0"/>
          </a:p>
          <a:p>
            <a:pPr lvl="1"/>
            <a:r>
              <a:rPr lang="en-US" altLang="zh-CN" dirty="0"/>
              <a:t>(3)</a:t>
            </a:r>
            <a:r>
              <a:rPr lang="zh-CN" altLang="en-US" dirty="0"/>
              <a:t>若</a:t>
            </a:r>
            <a:r>
              <a:rPr lang="en-US" altLang="zh-CN" dirty="0"/>
              <a:t>G</a:t>
            </a:r>
            <a:r>
              <a:rPr lang="en-US" altLang="zh-CN" dirty="0">
                <a:sym typeface="Symbol" panose="05050102010706020507" pitchFamily="18" charset="2"/>
              </a:rPr>
              <a:t></a:t>
            </a:r>
            <a:r>
              <a:rPr lang="en-US" altLang="zh-CN" dirty="0"/>
              <a:t>G</a:t>
            </a:r>
            <a:r>
              <a:rPr lang="zh-CN" altLang="en-US" dirty="0"/>
              <a:t>且</a:t>
            </a:r>
            <a:r>
              <a:rPr lang="en-US" altLang="zh-CN" dirty="0"/>
              <a:t>V</a:t>
            </a:r>
            <a:r>
              <a:rPr lang="en-US" altLang="zh-CN" dirty="0">
                <a:sym typeface="Symbol" panose="05050102010706020507" pitchFamily="18" charset="2"/>
              </a:rPr>
              <a:t></a:t>
            </a:r>
            <a:r>
              <a:rPr lang="en-US" altLang="zh-CN" dirty="0"/>
              <a:t>=V, </a:t>
            </a:r>
            <a:r>
              <a:rPr lang="zh-CN" altLang="en-US" dirty="0"/>
              <a:t>则称</a:t>
            </a:r>
            <a:r>
              <a:rPr lang="en-US" altLang="zh-CN" dirty="0"/>
              <a:t>G</a:t>
            </a:r>
            <a:r>
              <a:rPr lang="en-US" altLang="zh-CN" dirty="0">
                <a:sym typeface="Symbol" panose="05050102010706020507" pitchFamily="18" charset="2"/>
              </a:rPr>
              <a:t></a:t>
            </a:r>
            <a:r>
              <a:rPr lang="zh-CN" altLang="en-US" dirty="0">
                <a:sym typeface="Symbol" panose="05050102010706020507" pitchFamily="18" charset="2"/>
              </a:rPr>
              <a:t>是</a:t>
            </a:r>
            <a:r>
              <a:rPr lang="en-US" altLang="zh-CN" dirty="0"/>
              <a:t>G</a:t>
            </a:r>
            <a:r>
              <a:rPr lang="zh-CN" altLang="en-US" dirty="0"/>
              <a:t>的</a:t>
            </a:r>
            <a:r>
              <a:rPr lang="zh-CN" altLang="en-US" dirty="0">
                <a:solidFill>
                  <a:srgbClr val="FF0000"/>
                </a:solidFill>
              </a:rPr>
              <a:t>生成子图</a:t>
            </a:r>
            <a:r>
              <a:rPr lang="zh-CN" altLang="en-US" dirty="0"/>
              <a:t> </a:t>
            </a:r>
            <a:r>
              <a:rPr lang="en-US" altLang="zh-CN" dirty="0"/>
              <a:t>;</a:t>
            </a:r>
            <a:endParaRPr lang="zh-CN" altLang="en-US" dirty="0"/>
          </a:p>
          <a:p>
            <a:pPr lvl="1"/>
            <a:r>
              <a:rPr lang="en-US" altLang="zh-CN" dirty="0"/>
              <a:t>(4)</a:t>
            </a:r>
            <a:r>
              <a:rPr lang="zh-CN" altLang="en-US" dirty="0"/>
              <a:t>若</a:t>
            </a:r>
            <a:r>
              <a:rPr lang="en-US" altLang="zh-CN" dirty="0"/>
              <a:t>V</a:t>
            </a:r>
            <a:r>
              <a:rPr lang="en-US" altLang="zh-CN" dirty="0">
                <a:sym typeface="Symbol" panose="05050102010706020507" pitchFamily="18" charset="2"/>
              </a:rPr>
              <a:t></a:t>
            </a:r>
            <a:r>
              <a:rPr lang="en-US" altLang="zh-CN" dirty="0"/>
              <a:t>V</a:t>
            </a:r>
            <a:r>
              <a:rPr lang="zh-CN" altLang="en-US" dirty="0"/>
              <a:t>且</a:t>
            </a:r>
            <a:r>
              <a:rPr lang="en-US" altLang="zh-CN" dirty="0"/>
              <a:t>V</a:t>
            </a:r>
            <a:r>
              <a:rPr lang="en-US" altLang="zh-CN" dirty="0">
                <a:sym typeface="Symbol" panose="05050102010706020507" pitchFamily="18" charset="2"/>
              </a:rPr>
              <a:t>, </a:t>
            </a:r>
            <a:r>
              <a:rPr lang="zh-CN" altLang="en-US" dirty="0">
                <a:sym typeface="Symbol" panose="05050102010706020507" pitchFamily="18" charset="2"/>
              </a:rPr>
              <a:t>以</a:t>
            </a:r>
            <a:r>
              <a:rPr lang="en-US" altLang="zh-CN" dirty="0"/>
              <a:t>V</a:t>
            </a:r>
            <a:r>
              <a:rPr lang="en-US" altLang="zh-CN" dirty="0">
                <a:sym typeface="Symbol" panose="05050102010706020507" pitchFamily="18" charset="2"/>
              </a:rPr>
              <a:t></a:t>
            </a:r>
            <a:r>
              <a:rPr lang="zh-CN" altLang="en-US" dirty="0">
                <a:sym typeface="Symbol" panose="05050102010706020507" pitchFamily="18" charset="2"/>
              </a:rPr>
              <a:t>为顶点集</a:t>
            </a:r>
            <a:r>
              <a:rPr lang="en-US" altLang="zh-CN" dirty="0">
                <a:sym typeface="Symbol" panose="05050102010706020507" pitchFamily="18" charset="2"/>
              </a:rPr>
              <a:t>, </a:t>
            </a:r>
            <a:r>
              <a:rPr lang="zh-CN" altLang="en-US" dirty="0">
                <a:sym typeface="Symbol" panose="05050102010706020507" pitchFamily="18" charset="2"/>
              </a:rPr>
              <a:t>以</a:t>
            </a:r>
            <a:r>
              <a:rPr lang="en-US" altLang="zh-CN" dirty="0">
                <a:sym typeface="Symbol" panose="05050102010706020507" pitchFamily="18" charset="2"/>
              </a:rPr>
              <a:t>G</a:t>
            </a:r>
            <a:r>
              <a:rPr lang="zh-CN" altLang="en-US" dirty="0">
                <a:sym typeface="Symbol" panose="05050102010706020507" pitchFamily="18" charset="2"/>
              </a:rPr>
              <a:t>中两个端点都在</a:t>
            </a:r>
            <a:r>
              <a:rPr lang="en-US" altLang="zh-CN" dirty="0">
                <a:sym typeface="Symbol" panose="05050102010706020507" pitchFamily="18" charset="2"/>
              </a:rPr>
              <a:t>V</a:t>
            </a:r>
            <a:r>
              <a:rPr lang="zh-CN" altLang="en-US" dirty="0">
                <a:sym typeface="Symbol" panose="05050102010706020507" pitchFamily="18" charset="2"/>
              </a:rPr>
              <a:t>中的边组成边集</a:t>
            </a:r>
            <a:r>
              <a:rPr lang="en-US" altLang="zh-CN" dirty="0">
                <a:sym typeface="Symbol" panose="05050102010706020507" pitchFamily="18" charset="2"/>
              </a:rPr>
              <a:t>E</a:t>
            </a:r>
            <a:r>
              <a:rPr lang="zh-CN" altLang="en-US" dirty="0">
                <a:sym typeface="Symbol" panose="05050102010706020507" pitchFamily="18" charset="2"/>
              </a:rPr>
              <a:t>的图，称为</a:t>
            </a:r>
            <a:r>
              <a:rPr lang="en-US" altLang="zh-CN" dirty="0">
                <a:sym typeface="Symbol" panose="05050102010706020507" pitchFamily="18" charset="2"/>
              </a:rPr>
              <a:t>G</a:t>
            </a:r>
            <a:r>
              <a:rPr lang="zh-CN" altLang="en-US" dirty="0">
                <a:sym typeface="Symbol" panose="05050102010706020507" pitchFamily="18" charset="2"/>
              </a:rPr>
              <a:t>的由</a:t>
            </a:r>
            <a:r>
              <a:rPr lang="en-US" altLang="zh-CN" dirty="0"/>
              <a:t>V</a:t>
            </a:r>
            <a:r>
              <a:rPr lang="en-US" altLang="zh-CN" dirty="0">
                <a:sym typeface="Symbol" panose="05050102010706020507" pitchFamily="18" charset="2"/>
              </a:rPr>
              <a:t></a:t>
            </a:r>
            <a:r>
              <a:rPr lang="zh-CN" altLang="en-US" dirty="0">
                <a:solidFill>
                  <a:srgbClr val="FF0000"/>
                </a:solidFill>
              </a:rPr>
              <a:t>导出的子图</a:t>
            </a:r>
            <a:r>
              <a:rPr lang="en-US" altLang="zh-CN" dirty="0"/>
              <a:t>, </a:t>
            </a:r>
            <a:r>
              <a:rPr lang="zh-CN" altLang="en-US" dirty="0"/>
              <a:t>记作</a:t>
            </a:r>
            <a:r>
              <a:rPr lang="en-US" altLang="zh-CN" dirty="0"/>
              <a:t>G[V</a:t>
            </a:r>
            <a:r>
              <a:rPr lang="en-US" altLang="zh-CN" dirty="0">
                <a:sym typeface="Symbol" panose="05050102010706020507" pitchFamily="18" charset="2"/>
              </a:rPr>
              <a:t></a:t>
            </a:r>
            <a:r>
              <a:rPr lang="en-US" altLang="zh-CN" dirty="0"/>
              <a:t>] ; </a:t>
            </a:r>
          </a:p>
          <a:p>
            <a:pPr lvl="1"/>
            <a:r>
              <a:rPr lang="en-US" altLang="zh-CN" dirty="0"/>
              <a:t>(5)</a:t>
            </a:r>
            <a:r>
              <a:rPr lang="zh-CN" altLang="en-US" dirty="0"/>
              <a:t>若</a:t>
            </a:r>
            <a:r>
              <a:rPr lang="en-US" altLang="zh-CN" dirty="0"/>
              <a:t>E</a:t>
            </a:r>
            <a:r>
              <a:rPr lang="en-US" altLang="zh-CN" dirty="0">
                <a:sym typeface="Symbol" panose="05050102010706020507" pitchFamily="18" charset="2"/>
              </a:rPr>
              <a:t></a:t>
            </a:r>
            <a:r>
              <a:rPr lang="en-US" altLang="zh-CN" dirty="0"/>
              <a:t>E</a:t>
            </a:r>
            <a:r>
              <a:rPr lang="zh-CN" altLang="en-US" dirty="0"/>
              <a:t>且</a:t>
            </a:r>
            <a:r>
              <a:rPr lang="en-US" altLang="zh-CN" dirty="0"/>
              <a:t>E</a:t>
            </a:r>
            <a:r>
              <a:rPr lang="en-US" altLang="zh-CN" dirty="0">
                <a:sym typeface="Symbol" panose="05050102010706020507" pitchFamily="18" charset="2"/>
              </a:rPr>
              <a:t>, </a:t>
            </a:r>
            <a:r>
              <a:rPr lang="zh-CN" altLang="en-US" dirty="0">
                <a:sym typeface="Symbol" panose="05050102010706020507" pitchFamily="18" charset="2"/>
              </a:rPr>
              <a:t>以</a:t>
            </a:r>
            <a:r>
              <a:rPr lang="en-US" altLang="zh-CN" dirty="0"/>
              <a:t>E</a:t>
            </a:r>
            <a:r>
              <a:rPr lang="en-US" altLang="zh-CN" dirty="0">
                <a:sym typeface="Symbol" panose="05050102010706020507" pitchFamily="18" charset="2"/>
              </a:rPr>
              <a:t></a:t>
            </a:r>
            <a:r>
              <a:rPr lang="zh-CN" altLang="en-US" dirty="0">
                <a:sym typeface="Symbol" panose="05050102010706020507" pitchFamily="18" charset="2"/>
              </a:rPr>
              <a:t>为边集</a:t>
            </a:r>
            <a:r>
              <a:rPr lang="en-US" altLang="zh-CN" dirty="0">
                <a:sym typeface="Symbol" panose="05050102010706020507" pitchFamily="18" charset="2"/>
              </a:rPr>
              <a:t>, </a:t>
            </a:r>
            <a:r>
              <a:rPr lang="zh-CN" altLang="en-US" dirty="0">
                <a:sym typeface="Symbol" panose="05050102010706020507" pitchFamily="18" charset="2"/>
              </a:rPr>
              <a:t>以</a:t>
            </a:r>
            <a:r>
              <a:rPr lang="en-US" altLang="zh-CN" dirty="0">
                <a:sym typeface="Symbol" panose="05050102010706020507" pitchFamily="18" charset="2"/>
              </a:rPr>
              <a:t>E</a:t>
            </a:r>
            <a:r>
              <a:rPr lang="zh-CN" altLang="en-US" dirty="0">
                <a:sym typeface="Symbol" panose="05050102010706020507" pitchFamily="18" charset="2"/>
              </a:rPr>
              <a:t>中边的关联顶点组成顶点集</a:t>
            </a:r>
            <a:r>
              <a:rPr lang="en-US" altLang="zh-CN" dirty="0"/>
              <a:t>V</a:t>
            </a:r>
            <a:r>
              <a:rPr lang="en-US" altLang="zh-CN" dirty="0">
                <a:sym typeface="Symbol" panose="05050102010706020507" pitchFamily="18" charset="2"/>
              </a:rPr>
              <a:t></a:t>
            </a:r>
            <a:r>
              <a:rPr lang="zh-CN" altLang="en-US" dirty="0">
                <a:sym typeface="Symbol" panose="05050102010706020507" pitchFamily="18" charset="2"/>
              </a:rPr>
              <a:t>的图</a:t>
            </a:r>
            <a:r>
              <a:rPr lang="en-US" altLang="zh-CN" dirty="0">
                <a:sym typeface="Symbol" panose="05050102010706020507" pitchFamily="18" charset="2"/>
              </a:rPr>
              <a:t>, </a:t>
            </a:r>
            <a:r>
              <a:rPr lang="zh-CN" altLang="en-US" dirty="0">
                <a:sym typeface="Symbol" panose="05050102010706020507" pitchFamily="18" charset="2"/>
              </a:rPr>
              <a:t>称为</a:t>
            </a:r>
            <a:r>
              <a:rPr lang="en-US" altLang="zh-CN" dirty="0">
                <a:sym typeface="Symbol" panose="05050102010706020507" pitchFamily="18" charset="2"/>
              </a:rPr>
              <a:t>G</a:t>
            </a:r>
            <a:r>
              <a:rPr lang="zh-CN" altLang="en-US" dirty="0">
                <a:sym typeface="Symbol" panose="05050102010706020507" pitchFamily="18" charset="2"/>
              </a:rPr>
              <a:t>的由</a:t>
            </a:r>
            <a:r>
              <a:rPr lang="en-US" altLang="zh-CN" dirty="0">
                <a:sym typeface="Symbol" panose="05050102010706020507" pitchFamily="18" charset="2"/>
              </a:rPr>
              <a:t>E</a:t>
            </a:r>
            <a:r>
              <a:rPr lang="zh-CN" altLang="en-US" dirty="0">
                <a:solidFill>
                  <a:srgbClr val="FF0000"/>
                </a:solidFill>
              </a:rPr>
              <a:t>导出的子图</a:t>
            </a:r>
            <a:r>
              <a:rPr lang="en-US" altLang="zh-CN" dirty="0"/>
              <a:t>, </a:t>
            </a:r>
            <a:r>
              <a:rPr lang="zh-CN" altLang="en-US" dirty="0"/>
              <a:t>记作</a:t>
            </a:r>
            <a:r>
              <a:rPr lang="en-US" altLang="zh-CN" dirty="0"/>
              <a:t>G[E</a:t>
            </a:r>
            <a:r>
              <a:rPr lang="en-US" altLang="zh-CN" dirty="0">
                <a:sym typeface="Symbol" panose="05050102010706020507" pitchFamily="18" charset="2"/>
              </a:rPr>
              <a:t></a:t>
            </a:r>
            <a:r>
              <a:rPr lang="en-US" altLang="zh-CN" dirty="0"/>
              <a:t>] .</a:t>
            </a:r>
            <a:endParaRPr lang="zh-CN" altLang="en-US" dirty="0"/>
          </a:p>
        </p:txBody>
      </p:sp>
      <p:sp>
        <p:nvSpPr>
          <p:cNvPr id="6146" name="Rectangle 2"/>
          <p:cNvSpPr>
            <a:spLocks noGrp="1" noChangeArrowheads="1"/>
          </p:cNvSpPr>
          <p:nvPr>
            <p:ph type="title"/>
          </p:nvPr>
        </p:nvSpPr>
        <p:spPr/>
        <p:txBody>
          <a:bodyPr/>
          <a:lstStyle/>
          <a:p>
            <a:r>
              <a:rPr lang="zh-CN" altLang="en-US" dirty="0"/>
              <a:t>九、子图和补图</a:t>
            </a:r>
            <a:endParaRPr lang="en-US" altLang="zh-CN" dirty="0"/>
          </a:p>
        </p:txBody>
      </p:sp>
      <p:sp>
        <p:nvSpPr>
          <p:cNvPr id="9" name="文本占位符 8"/>
          <p:cNvSpPr>
            <a:spLocks noGrp="1"/>
          </p:cNvSpPr>
          <p:nvPr>
            <p:ph type="body" sz="quarter" idx="11"/>
          </p:nvPr>
        </p:nvSpPr>
        <p:spPr/>
        <p:txBody>
          <a:bodyPr/>
          <a:lstStyle/>
          <a:p>
            <a:r>
              <a:rPr lang="en-US" altLang="zh-CN"/>
              <a:t>8.1 </a:t>
            </a:r>
            <a:r>
              <a:rPr lang="zh-CN" altLang="en-US"/>
              <a:t>图</a:t>
            </a:r>
            <a:endParaRPr lang="zh-CN" altLang="en-US" dirty="0"/>
          </a:p>
        </p:txBody>
      </p:sp>
      <p:sp>
        <p:nvSpPr>
          <p:cNvPr id="4" name="灯片编号占位符 3">
            <a:extLst>
              <a:ext uri="{FF2B5EF4-FFF2-40B4-BE49-F238E27FC236}">
                <a16:creationId xmlns:a16="http://schemas.microsoft.com/office/drawing/2014/main" id="{1CBF5FC7-F547-4C19-AF36-7EB6999E7983}"/>
              </a:ext>
            </a:extLst>
          </p:cNvPr>
          <p:cNvSpPr>
            <a:spLocks noGrp="1"/>
          </p:cNvSpPr>
          <p:nvPr>
            <p:ph type="sldNum" sz="quarter" idx="10"/>
          </p:nvPr>
        </p:nvSpPr>
        <p:spPr/>
        <p:txBody>
          <a:bodyPr/>
          <a:lstStyle/>
          <a:p>
            <a:fld id="{ADDBA8A9-FE90-4847-B2BB-91D9864F4629}" type="slidenum">
              <a:rPr lang="zh-CN" altLang="en-US" smtClean="0"/>
              <a:pPr/>
              <a:t>23</a:t>
            </a:fld>
            <a:r>
              <a:rPr lang="en-US" altLang="zh-CN"/>
              <a:t>|73</a:t>
            </a:r>
            <a:endParaRPr lang="zh-CN" altLang="en-US" dirty="0"/>
          </a:p>
        </p:txBody>
      </p:sp>
    </p:spTree>
    <p:extLst>
      <p:ext uri="{BB962C8B-B14F-4D97-AF65-F5344CB8AC3E}">
        <p14:creationId xmlns:p14="http://schemas.microsoft.com/office/powerpoint/2010/main" val="58655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500"/>
                                        <p:tgtEl>
                                          <p:spTgt spid="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Effect transition="in" filter="fade">
                                      <p:cBhvr>
                                        <p:cTn id="27" dur="500"/>
                                        <p:tgtEl>
                                          <p:spTgt spid="2">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
                                            <p:txEl>
                                              <p:pRg st="5" end="5"/>
                                            </p:txEl>
                                          </p:spTgt>
                                        </p:tgtEl>
                                        <p:attrNameLst>
                                          <p:attrName>style.visibility</p:attrName>
                                        </p:attrNameLst>
                                      </p:cBhvr>
                                      <p:to>
                                        <p:strVal val="visible"/>
                                      </p:to>
                                    </p:set>
                                    <p:animEffect transition="in" filter="fade">
                                      <p:cBhvr>
                                        <p:cTn id="32" dur="500"/>
                                        <p:tgtEl>
                                          <p:spTgt spid="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
          </p:nvPr>
        </p:nvSpPr>
        <p:spPr>
          <a:xfrm>
            <a:off x="516000" y="1008000"/>
            <a:ext cx="11160000" cy="1092607"/>
          </a:xfrm>
        </p:spPr>
        <p:txBody>
          <a:bodyPr/>
          <a:lstStyle/>
          <a:p>
            <a:r>
              <a:rPr lang="zh-CN" altLang="en-US" dirty="0"/>
              <a:t>例</a:t>
            </a:r>
            <a:r>
              <a:rPr lang="en-US" altLang="zh-CN" dirty="0"/>
              <a:t>2  </a:t>
            </a:r>
            <a:r>
              <a:rPr lang="zh-CN" altLang="en-US" dirty="0"/>
              <a:t>画出</a:t>
            </a:r>
            <a:r>
              <a:rPr lang="en-US" altLang="zh-CN" dirty="0"/>
              <a:t>K4</a:t>
            </a:r>
            <a:r>
              <a:rPr lang="zh-CN" altLang="en-US" dirty="0"/>
              <a:t>的所有非同构的生成子图</a:t>
            </a:r>
            <a:r>
              <a:rPr lang="en-US" altLang="zh-CN" dirty="0"/>
              <a:t>. </a:t>
            </a:r>
            <a:endParaRPr lang="zh-CN" altLang="en-US" dirty="0"/>
          </a:p>
          <a:p>
            <a:r>
              <a:rPr lang="zh-CN" altLang="en-US" dirty="0"/>
              <a:t>解</a:t>
            </a:r>
            <a:r>
              <a:rPr lang="en-US" altLang="zh-CN" dirty="0"/>
              <a:t>: K4</a:t>
            </a:r>
            <a:r>
              <a:rPr lang="zh-CN" altLang="en-US" dirty="0"/>
              <a:t>共有</a:t>
            </a:r>
            <a:r>
              <a:rPr lang="en-US" altLang="zh-CN" dirty="0"/>
              <a:t>6</a:t>
            </a:r>
            <a:r>
              <a:rPr lang="zh-CN" altLang="en-US" dirty="0"/>
              <a:t>条边</a:t>
            </a:r>
            <a:r>
              <a:rPr lang="en-US" altLang="zh-CN" dirty="0"/>
              <a:t>, </a:t>
            </a:r>
            <a:r>
              <a:rPr lang="zh-CN" altLang="en-US" dirty="0"/>
              <a:t>其非同构的生成子图如下</a:t>
            </a:r>
          </a:p>
        </p:txBody>
      </p:sp>
      <p:sp>
        <p:nvSpPr>
          <p:cNvPr id="6146" name="Rectangle 2"/>
          <p:cNvSpPr>
            <a:spLocks noGrp="1" noChangeArrowheads="1"/>
          </p:cNvSpPr>
          <p:nvPr>
            <p:ph type="title"/>
          </p:nvPr>
        </p:nvSpPr>
        <p:spPr/>
        <p:txBody>
          <a:bodyPr/>
          <a:lstStyle/>
          <a:p>
            <a:r>
              <a:rPr lang="zh-CN" altLang="en-US" dirty="0"/>
              <a:t>九、子图和补图</a:t>
            </a:r>
            <a:endParaRPr lang="en-US" altLang="zh-CN" dirty="0"/>
          </a:p>
        </p:txBody>
      </p:sp>
      <p:sp>
        <p:nvSpPr>
          <p:cNvPr id="9" name="文本占位符 8"/>
          <p:cNvSpPr>
            <a:spLocks noGrp="1"/>
          </p:cNvSpPr>
          <p:nvPr>
            <p:ph type="body" sz="quarter" idx="11"/>
          </p:nvPr>
        </p:nvSpPr>
        <p:spPr/>
        <p:txBody>
          <a:bodyPr/>
          <a:lstStyle/>
          <a:p>
            <a:r>
              <a:rPr lang="en-US" altLang="zh-CN"/>
              <a:t>8.1 </a:t>
            </a:r>
            <a:r>
              <a:rPr lang="zh-CN" altLang="en-US"/>
              <a:t>图</a:t>
            </a:r>
            <a:endParaRPr lang="zh-CN" altLang="en-US" dirty="0"/>
          </a:p>
        </p:txBody>
      </p:sp>
      <p:pic>
        <p:nvPicPr>
          <p:cNvPr id="10" name="Picture 9" descr="14-6">
            <a:extLst>
              <a:ext uri="{FF2B5EF4-FFF2-40B4-BE49-F238E27FC236}">
                <a16:creationId xmlns:a16="http://schemas.microsoft.com/office/drawing/2014/main" id="{BA83667D-09F7-4D54-9FF0-3EE71127A6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47850" y="2201635"/>
            <a:ext cx="8280400" cy="3808412"/>
          </a:xfrm>
          <a:prstGeom prst="rect">
            <a:avLst/>
          </a:prstGeom>
          <a:noFill/>
          <a:extLst>
            <a:ext uri="{909E8E84-426E-40DD-AFC4-6F175D3DCCD1}">
              <a14:hiddenFill xmlns:a14="http://schemas.microsoft.com/office/drawing/2010/main">
                <a:solidFill>
                  <a:srgbClr val="FFFFFF"/>
                </a:solidFill>
              </a14:hiddenFill>
            </a:ext>
          </a:extLst>
        </p:spPr>
      </p:pic>
      <p:sp>
        <p:nvSpPr>
          <p:cNvPr id="4" name="灯片编号占位符 3">
            <a:extLst>
              <a:ext uri="{FF2B5EF4-FFF2-40B4-BE49-F238E27FC236}">
                <a16:creationId xmlns:a16="http://schemas.microsoft.com/office/drawing/2014/main" id="{672240C6-8447-43BF-8463-5C46CFF1F51E}"/>
              </a:ext>
            </a:extLst>
          </p:cNvPr>
          <p:cNvSpPr>
            <a:spLocks noGrp="1"/>
          </p:cNvSpPr>
          <p:nvPr>
            <p:ph type="sldNum" sz="quarter" idx="10"/>
          </p:nvPr>
        </p:nvSpPr>
        <p:spPr/>
        <p:txBody>
          <a:bodyPr/>
          <a:lstStyle/>
          <a:p>
            <a:fld id="{ADDBA8A9-FE90-4847-B2BB-91D9864F4629}" type="slidenum">
              <a:rPr lang="zh-CN" altLang="en-US" smtClean="0"/>
              <a:pPr/>
              <a:t>24</a:t>
            </a:fld>
            <a:r>
              <a:rPr lang="en-US" altLang="zh-CN"/>
              <a:t>|73</a:t>
            </a:r>
            <a:endParaRPr lang="zh-CN" altLang="en-US" dirty="0"/>
          </a:p>
        </p:txBody>
      </p:sp>
    </p:spTree>
    <p:extLst>
      <p:ext uri="{BB962C8B-B14F-4D97-AF65-F5344CB8AC3E}">
        <p14:creationId xmlns:p14="http://schemas.microsoft.com/office/powerpoint/2010/main" val="3151556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left)">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文本占位符 1"/>
              <p:cNvSpPr>
                <a:spLocks noGrp="1"/>
              </p:cNvSpPr>
              <p:nvPr>
                <p:ph type="body" sz="quarter" idx="1"/>
              </p:nvPr>
            </p:nvSpPr>
            <p:spPr>
              <a:xfrm>
                <a:off x="516000" y="1008000"/>
                <a:ext cx="11160000" cy="3649076"/>
              </a:xfrm>
            </p:spPr>
            <p:txBody>
              <a:bodyPr/>
              <a:lstStyle/>
              <a:p>
                <a:r>
                  <a:rPr lang="zh-CN" altLang="en-US" dirty="0"/>
                  <a:t>定义</a:t>
                </a:r>
                <a:r>
                  <a:rPr lang="en-US" altLang="zh-CN" dirty="0"/>
                  <a:t>14.9  </a:t>
                </a:r>
                <a:r>
                  <a:rPr lang="zh-CN" altLang="en-US" dirty="0">
                    <a:solidFill>
                      <a:srgbClr val="FF0000"/>
                    </a:solidFill>
                  </a:rPr>
                  <a:t>补图</a:t>
                </a:r>
                <a:endParaRPr lang="en-US" altLang="zh-CN" dirty="0">
                  <a:solidFill>
                    <a:srgbClr val="FF0000"/>
                  </a:solidFill>
                </a:endParaRPr>
              </a:p>
              <a:p>
                <a:pPr lvl="1"/>
                <a:r>
                  <a:rPr lang="zh-CN" altLang="en-US" dirty="0"/>
                  <a:t>设</a:t>
                </a:r>
                <a:r>
                  <a:rPr lang="en-US" altLang="zh-CN" dirty="0"/>
                  <a:t>G=&lt;V,E&gt;</a:t>
                </a:r>
                <a:r>
                  <a:rPr lang="zh-CN" altLang="en-US" dirty="0"/>
                  <a:t>为</a:t>
                </a:r>
                <a:r>
                  <a:rPr lang="en-US" altLang="zh-CN" dirty="0"/>
                  <a:t>n</a:t>
                </a:r>
                <a:r>
                  <a:rPr lang="zh-CN" altLang="en-US" dirty="0"/>
                  <a:t>阶无向简单图</a:t>
                </a:r>
                <a:r>
                  <a:rPr lang="en-US" altLang="zh-CN" dirty="0"/>
                  <a:t>, </a:t>
                </a:r>
                <a:r>
                  <a:rPr lang="zh-CN" altLang="en-US" dirty="0"/>
                  <a:t>以</a:t>
                </a:r>
                <a:r>
                  <a:rPr lang="en-US" altLang="zh-CN" dirty="0"/>
                  <a:t>V</a:t>
                </a:r>
                <a:r>
                  <a:rPr lang="zh-CN" altLang="en-US" dirty="0"/>
                  <a:t>为顶点集</a:t>
                </a:r>
                <a:r>
                  <a:rPr lang="en-US" altLang="zh-CN" dirty="0"/>
                  <a:t>, </a:t>
                </a:r>
                <a:r>
                  <a:rPr lang="zh-CN" altLang="en-US" dirty="0"/>
                  <a:t>以所有使</a:t>
                </a:r>
                <a:r>
                  <a:rPr lang="en-US" altLang="zh-CN" dirty="0"/>
                  <a:t>G</a:t>
                </a:r>
                <a:r>
                  <a:rPr lang="zh-CN" altLang="en-US" dirty="0"/>
                  <a:t>成为完全图</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𝑲</m:t>
                        </m:r>
                      </m:e>
                      <m:sub>
                        <m:r>
                          <m:rPr>
                            <m:sty m:val="p"/>
                          </m:rPr>
                          <a:rPr lang="en-US" altLang="zh-CN" i="1">
                            <a:latin typeface="Cambria Math" panose="02040503050406030204" pitchFamily="18" charset="0"/>
                          </a:rPr>
                          <m:t>n</m:t>
                        </m:r>
                      </m:sub>
                    </m:sSub>
                  </m:oMath>
                </a14:m>
                <a:r>
                  <a:rPr lang="zh-CN" altLang="en-US" dirty="0"/>
                  <a:t>的添加边组成的集合为边集的图</a:t>
                </a:r>
                <a:r>
                  <a:rPr lang="en-US" altLang="zh-CN" dirty="0"/>
                  <a:t>, </a:t>
                </a:r>
                <a:r>
                  <a:rPr lang="zh-CN" altLang="en-US" dirty="0"/>
                  <a:t>称为</a:t>
                </a:r>
                <a:r>
                  <a:rPr lang="en-US" altLang="zh-CN" dirty="0"/>
                  <a:t>G</a:t>
                </a:r>
                <a:r>
                  <a:rPr lang="zh-CN" altLang="en-US" dirty="0"/>
                  <a:t>的补图</a:t>
                </a:r>
                <a:r>
                  <a:rPr lang="en-US" altLang="zh-CN" dirty="0"/>
                  <a:t>, </a:t>
                </a:r>
                <a:r>
                  <a:rPr lang="zh-CN" altLang="en-US" dirty="0"/>
                  <a:t>记作</a:t>
                </a:r>
                <a14:m>
                  <m:oMath xmlns:m="http://schemas.openxmlformats.org/officeDocument/2006/math">
                    <m:acc>
                      <m:accPr>
                        <m:chr m:val="̅"/>
                        <m:ctrlPr>
                          <a:rPr lang="zh-CN" altLang="en-US" i="1" smtClean="0">
                            <a:solidFill>
                              <a:srgbClr val="FF0000"/>
                            </a:solidFill>
                            <a:latin typeface="Cambria Math" panose="02040503050406030204" pitchFamily="18" charset="0"/>
                          </a:rPr>
                        </m:ctrlPr>
                      </m:accPr>
                      <m:e>
                        <m:r>
                          <a:rPr lang="en-US" altLang="zh-CN" smtClean="0">
                            <a:solidFill>
                              <a:srgbClr val="FF0000"/>
                            </a:solidFill>
                            <a:latin typeface="Cambria Math" panose="02040503050406030204" pitchFamily="18" charset="0"/>
                          </a:rPr>
                          <m:t>𝑮</m:t>
                        </m:r>
                      </m:e>
                    </m:acc>
                  </m:oMath>
                </a14:m>
                <a:r>
                  <a:rPr lang="en-US" altLang="zh-CN" dirty="0">
                    <a:solidFill>
                      <a:srgbClr val="FF0000"/>
                    </a:solidFill>
                  </a:rPr>
                  <a:t> </a:t>
                </a:r>
                <a:r>
                  <a:rPr lang="en-US" altLang="zh-CN" dirty="0"/>
                  <a:t>.</a:t>
                </a:r>
              </a:p>
              <a:p>
                <a:r>
                  <a:rPr lang="zh-CN" altLang="en-US" dirty="0"/>
                  <a:t>若</a:t>
                </a:r>
                <a:r>
                  <a:rPr lang="en-US" altLang="zh-CN" dirty="0"/>
                  <a:t>G</a:t>
                </a:r>
                <a:r>
                  <a:rPr lang="en-US" altLang="zh-CN" dirty="0">
                    <a:sym typeface="Symbol" panose="05050102010706020507" pitchFamily="18" charset="2"/>
                  </a:rPr>
                  <a:t></a:t>
                </a:r>
                <a14:m>
                  <m:oMath xmlns:m="http://schemas.openxmlformats.org/officeDocument/2006/math">
                    <m:acc>
                      <m:accPr>
                        <m:chr m:val="̅"/>
                        <m:ctrlPr>
                          <a:rPr lang="zh-CN" altLang="en-US" i="1">
                            <a:latin typeface="Cambria Math" panose="02040503050406030204" pitchFamily="18" charset="0"/>
                          </a:rPr>
                        </m:ctrlPr>
                      </m:accPr>
                      <m:e>
                        <m:r>
                          <a:rPr lang="en-US" altLang="zh-CN">
                            <a:latin typeface="Cambria Math" panose="02040503050406030204" pitchFamily="18" charset="0"/>
                          </a:rPr>
                          <m:t>𝑮</m:t>
                        </m:r>
                      </m:e>
                    </m:acc>
                  </m:oMath>
                </a14:m>
                <a:r>
                  <a:rPr lang="en-US" altLang="zh-CN" dirty="0"/>
                  <a:t>, </a:t>
                </a:r>
                <a:r>
                  <a:rPr lang="zh-CN" altLang="en-US" dirty="0"/>
                  <a:t>则称</a:t>
                </a:r>
                <a:r>
                  <a:rPr lang="en-US" altLang="zh-CN" dirty="0"/>
                  <a:t>G</a:t>
                </a:r>
                <a:r>
                  <a:rPr lang="zh-CN" altLang="en-US" dirty="0"/>
                  <a:t>是自补图</a:t>
                </a:r>
                <a:r>
                  <a:rPr lang="en-US" altLang="zh-CN" dirty="0"/>
                  <a:t>. </a:t>
                </a:r>
              </a:p>
              <a:p>
                <a:r>
                  <a:rPr lang="zh-CN" altLang="en-US" dirty="0"/>
                  <a:t>相对于</a:t>
                </a:r>
                <a:r>
                  <a:rPr lang="en-US" altLang="zh-CN" dirty="0"/>
                  <a:t>K4, </a:t>
                </a:r>
                <a:r>
                  <a:rPr lang="zh-CN" altLang="en-US" dirty="0"/>
                  <a:t>求例</a:t>
                </a:r>
                <a:r>
                  <a:rPr lang="en-US" altLang="zh-CN" dirty="0"/>
                  <a:t>2</a:t>
                </a:r>
                <a:r>
                  <a:rPr lang="zh-CN" altLang="en-US" dirty="0"/>
                  <a:t>中所有图的补图</a:t>
                </a:r>
                <a:r>
                  <a:rPr lang="en-US" altLang="zh-CN" dirty="0"/>
                  <a:t>, </a:t>
                </a:r>
                <a:r>
                  <a:rPr lang="zh-CN" altLang="en-US" dirty="0"/>
                  <a:t>并指出哪些是自补图</a:t>
                </a:r>
                <a:r>
                  <a:rPr lang="en-US" altLang="zh-CN" dirty="0"/>
                  <a:t>. </a:t>
                </a:r>
              </a:p>
              <a:p>
                <a:r>
                  <a:rPr lang="zh-CN" altLang="en-US" dirty="0"/>
                  <a:t>思考问题</a:t>
                </a:r>
                <a:endParaRPr lang="en-US" altLang="zh-CN" dirty="0"/>
              </a:p>
              <a:p>
                <a:pPr lvl="1"/>
                <a:r>
                  <a:rPr lang="zh-CN" altLang="en-US" dirty="0"/>
                  <a:t>互为补图的两个图</a:t>
                </a:r>
                <a:r>
                  <a:rPr lang="en-US" altLang="zh-CN" dirty="0"/>
                  <a:t>, </a:t>
                </a:r>
                <a:r>
                  <a:rPr lang="zh-CN" altLang="en-US" dirty="0"/>
                  <a:t>其边数有何关系？</a:t>
                </a:r>
              </a:p>
            </p:txBody>
          </p:sp>
        </mc:Choice>
        <mc:Fallback xmlns="">
          <p:sp>
            <p:nvSpPr>
              <p:cNvPr id="2" name="文本占位符 1"/>
              <p:cNvSpPr>
                <a:spLocks noGrp="1" noRot="1" noChangeAspect="1" noMove="1" noResize="1" noEditPoints="1" noAdjustHandles="1" noChangeArrowheads="1" noChangeShapeType="1" noTextEdit="1"/>
              </p:cNvSpPr>
              <p:nvPr>
                <p:ph type="body" sz="quarter" idx="1"/>
              </p:nvPr>
            </p:nvSpPr>
            <p:spPr>
              <a:xfrm>
                <a:off x="516000" y="1008000"/>
                <a:ext cx="11160000" cy="3649076"/>
              </a:xfrm>
              <a:blipFill>
                <a:blip r:embed="rId2"/>
                <a:stretch>
                  <a:fillRect l="-1148" t="-2504" r="-1148" b="-2838"/>
                </a:stretch>
              </a:blipFill>
            </p:spPr>
            <p:txBody>
              <a:bodyPr/>
              <a:lstStyle/>
              <a:p>
                <a:r>
                  <a:rPr lang="zh-CN" altLang="en-US">
                    <a:noFill/>
                  </a:rPr>
                  <a:t> </a:t>
                </a:r>
              </a:p>
            </p:txBody>
          </p:sp>
        </mc:Fallback>
      </mc:AlternateContent>
      <p:sp>
        <p:nvSpPr>
          <p:cNvPr id="6146" name="Rectangle 2"/>
          <p:cNvSpPr>
            <a:spLocks noGrp="1" noChangeArrowheads="1"/>
          </p:cNvSpPr>
          <p:nvPr>
            <p:ph type="title"/>
          </p:nvPr>
        </p:nvSpPr>
        <p:spPr/>
        <p:txBody>
          <a:bodyPr/>
          <a:lstStyle/>
          <a:p>
            <a:r>
              <a:rPr lang="zh-CN" altLang="en-US" dirty="0"/>
              <a:t>九、子图和补图</a:t>
            </a:r>
            <a:endParaRPr lang="en-US" altLang="zh-CN" dirty="0"/>
          </a:p>
        </p:txBody>
      </p:sp>
      <p:sp>
        <p:nvSpPr>
          <p:cNvPr id="9" name="文本占位符 8"/>
          <p:cNvSpPr>
            <a:spLocks noGrp="1"/>
          </p:cNvSpPr>
          <p:nvPr>
            <p:ph type="body" sz="quarter" idx="11"/>
          </p:nvPr>
        </p:nvSpPr>
        <p:spPr/>
        <p:txBody>
          <a:bodyPr/>
          <a:lstStyle/>
          <a:p>
            <a:r>
              <a:rPr lang="en-US" altLang="zh-CN"/>
              <a:t>8.1 </a:t>
            </a:r>
            <a:r>
              <a:rPr lang="zh-CN" altLang="en-US"/>
              <a:t>图</a:t>
            </a:r>
            <a:endParaRPr lang="zh-CN" altLang="en-US" dirty="0"/>
          </a:p>
        </p:txBody>
      </p:sp>
      <p:sp>
        <p:nvSpPr>
          <p:cNvPr id="4" name="灯片编号占位符 3">
            <a:extLst>
              <a:ext uri="{FF2B5EF4-FFF2-40B4-BE49-F238E27FC236}">
                <a16:creationId xmlns:a16="http://schemas.microsoft.com/office/drawing/2014/main" id="{3B3FDE7B-1560-4303-BCFD-D4EB2D15FF67}"/>
              </a:ext>
            </a:extLst>
          </p:cNvPr>
          <p:cNvSpPr>
            <a:spLocks noGrp="1"/>
          </p:cNvSpPr>
          <p:nvPr>
            <p:ph type="sldNum" sz="quarter" idx="10"/>
          </p:nvPr>
        </p:nvSpPr>
        <p:spPr/>
        <p:txBody>
          <a:bodyPr/>
          <a:lstStyle/>
          <a:p>
            <a:fld id="{ADDBA8A9-FE90-4847-B2BB-91D9864F4629}" type="slidenum">
              <a:rPr lang="zh-CN" altLang="en-US" smtClean="0"/>
              <a:pPr/>
              <a:t>25</a:t>
            </a:fld>
            <a:r>
              <a:rPr lang="en-US" altLang="zh-CN"/>
              <a:t>|73</a:t>
            </a:r>
            <a:endParaRPr lang="zh-CN" altLang="en-US" dirty="0"/>
          </a:p>
        </p:txBody>
      </p:sp>
    </p:spTree>
    <p:extLst>
      <p:ext uri="{BB962C8B-B14F-4D97-AF65-F5344CB8AC3E}">
        <p14:creationId xmlns:p14="http://schemas.microsoft.com/office/powerpoint/2010/main" val="1930096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500"/>
                                        <p:tgtEl>
                                          <p:spTgt spid="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Effect transition="in" filter="fade">
                                      <p:cBhvr>
                                        <p:cTn id="27" dur="500"/>
                                        <p:tgtEl>
                                          <p:spTgt spid="2">
                                            <p:txEl>
                                              <p:pRg st="4" end="4"/>
                                            </p:txEl>
                                          </p:spTgt>
                                        </p:tgtEl>
                                      </p:cBhvr>
                                    </p:animEffect>
                                  </p:childTnLst>
                                </p:cTn>
                              </p:par>
                            </p:childTnLst>
                          </p:cTn>
                        </p:par>
                        <p:par>
                          <p:cTn id="28" fill="hold">
                            <p:stCondLst>
                              <p:cond delay="500"/>
                            </p:stCondLst>
                            <p:childTnLst>
                              <p:par>
                                <p:cTn id="29" presetID="10" presetClass="entr" presetSubtype="0" fill="hold" nodeType="afterEffect">
                                  <p:stCondLst>
                                    <p:cond delay="0"/>
                                  </p:stCondLst>
                                  <p:childTnLst>
                                    <p:set>
                                      <p:cBhvr>
                                        <p:cTn id="30" dur="1" fill="hold">
                                          <p:stCondLst>
                                            <p:cond delay="0"/>
                                          </p:stCondLst>
                                        </p:cTn>
                                        <p:tgtEl>
                                          <p:spTgt spid="2">
                                            <p:txEl>
                                              <p:pRg st="5" end="5"/>
                                            </p:txEl>
                                          </p:spTgt>
                                        </p:tgtEl>
                                        <p:attrNameLst>
                                          <p:attrName>style.visibility</p:attrName>
                                        </p:attrNameLst>
                                      </p:cBhvr>
                                      <p:to>
                                        <p:strVal val="visible"/>
                                      </p:to>
                                    </p:set>
                                    <p:animEffect transition="in" filter="fade">
                                      <p:cBhvr>
                                        <p:cTn id="31" dur="500"/>
                                        <p:tgtEl>
                                          <p:spTgt spid="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
          </p:nvPr>
        </p:nvSpPr>
        <p:spPr>
          <a:xfrm>
            <a:off x="516000" y="1008000"/>
            <a:ext cx="11160000" cy="5170646"/>
          </a:xfrm>
        </p:spPr>
        <p:txBody>
          <a:bodyPr/>
          <a:lstStyle/>
          <a:p>
            <a:r>
              <a:rPr lang="zh-CN" altLang="en-US" dirty="0"/>
              <a:t>定义</a:t>
            </a:r>
            <a:r>
              <a:rPr lang="en-US" altLang="zh-CN" dirty="0"/>
              <a:t>14.10  </a:t>
            </a:r>
            <a:r>
              <a:rPr lang="zh-CN" altLang="en-US" dirty="0">
                <a:solidFill>
                  <a:srgbClr val="FF0000"/>
                </a:solidFill>
              </a:rPr>
              <a:t>删除边和删除顶点  </a:t>
            </a:r>
            <a:r>
              <a:rPr lang="zh-CN" altLang="en-US" dirty="0"/>
              <a:t>设</a:t>
            </a:r>
            <a:r>
              <a:rPr lang="en-US" altLang="zh-CN" b="1" dirty="0"/>
              <a:t>G=&lt;V,E&gt;</a:t>
            </a:r>
            <a:r>
              <a:rPr lang="zh-CN" altLang="en-US" dirty="0"/>
              <a:t>是无向图</a:t>
            </a:r>
            <a:endParaRPr lang="en-US" altLang="zh-CN" dirty="0"/>
          </a:p>
          <a:p>
            <a:pPr lvl="1"/>
            <a:r>
              <a:rPr lang="en-US" altLang="zh-CN" dirty="0"/>
              <a:t>(1) </a:t>
            </a:r>
            <a:r>
              <a:rPr lang="zh-CN" altLang="en-US" dirty="0"/>
              <a:t>若</a:t>
            </a:r>
            <a:r>
              <a:rPr lang="en-US" altLang="zh-CN" i="1" dirty="0" err="1"/>
              <a:t>e</a:t>
            </a:r>
            <a:r>
              <a:rPr lang="en-US" altLang="zh-CN" dirty="0" err="1">
                <a:sym typeface="Symbol" panose="05050102010706020507" pitchFamily="18" charset="2"/>
              </a:rPr>
              <a:t>∈E</a:t>
            </a:r>
            <a:r>
              <a:rPr lang="en-US" altLang="zh-CN" dirty="0"/>
              <a:t>, </a:t>
            </a:r>
            <a:r>
              <a:rPr lang="zh-CN" altLang="en-US" dirty="0"/>
              <a:t>从</a:t>
            </a:r>
            <a:r>
              <a:rPr lang="en-US" altLang="zh-CN" dirty="0"/>
              <a:t>G</a:t>
            </a:r>
            <a:r>
              <a:rPr lang="zh-CN" altLang="en-US" dirty="0"/>
              <a:t>中去掉边</a:t>
            </a:r>
            <a:r>
              <a:rPr lang="en-US" altLang="zh-CN" i="1" dirty="0"/>
              <a:t>e</a:t>
            </a:r>
            <a:r>
              <a:rPr lang="zh-CN" altLang="en-US" dirty="0"/>
              <a:t>称为</a:t>
            </a:r>
            <a:r>
              <a:rPr lang="zh-CN" altLang="en-US" dirty="0">
                <a:solidFill>
                  <a:srgbClr val="FF0000"/>
                </a:solidFill>
              </a:rPr>
              <a:t>删除边</a:t>
            </a:r>
            <a:r>
              <a:rPr lang="en-US" altLang="zh-CN" i="1" dirty="0"/>
              <a:t>e</a:t>
            </a:r>
            <a:r>
              <a:rPr lang="en-US" altLang="zh-CN" dirty="0"/>
              <a:t>, </a:t>
            </a:r>
            <a:r>
              <a:rPr lang="zh-CN" altLang="en-US" dirty="0"/>
              <a:t>记作</a:t>
            </a:r>
            <a:r>
              <a:rPr lang="en-US" altLang="zh-CN" dirty="0"/>
              <a:t>G-</a:t>
            </a:r>
            <a:r>
              <a:rPr lang="en-US" altLang="zh-CN" i="1" dirty="0"/>
              <a:t>e</a:t>
            </a:r>
            <a:r>
              <a:rPr lang="en-US" altLang="zh-CN" dirty="0"/>
              <a:t>; </a:t>
            </a:r>
            <a:r>
              <a:rPr lang="zh-CN" altLang="en-US" dirty="0"/>
              <a:t>若</a:t>
            </a:r>
            <a:r>
              <a:rPr lang="en-US" altLang="zh-CN" dirty="0"/>
              <a:t>E</a:t>
            </a:r>
            <a:r>
              <a:rPr lang="en-US" altLang="zh-CN" dirty="0">
                <a:sym typeface="Symbol" panose="05050102010706020507" pitchFamily="18" charset="2"/>
              </a:rPr>
              <a:t></a:t>
            </a:r>
            <a:r>
              <a:rPr lang="en-US" altLang="zh-CN" dirty="0"/>
              <a:t>E, </a:t>
            </a:r>
            <a:r>
              <a:rPr lang="zh-CN" altLang="en-US" dirty="0"/>
              <a:t>从图</a:t>
            </a:r>
            <a:r>
              <a:rPr lang="en-US" altLang="zh-CN" dirty="0"/>
              <a:t>G</a:t>
            </a:r>
            <a:r>
              <a:rPr lang="zh-CN" altLang="en-US" dirty="0"/>
              <a:t>中删除</a:t>
            </a:r>
            <a:r>
              <a:rPr lang="en-US" altLang="zh-CN" dirty="0"/>
              <a:t>E</a:t>
            </a:r>
            <a:r>
              <a:rPr lang="en-US" altLang="zh-CN" dirty="0">
                <a:sym typeface="Symbol" panose="05050102010706020507" pitchFamily="18" charset="2"/>
              </a:rPr>
              <a:t></a:t>
            </a:r>
            <a:r>
              <a:rPr lang="zh-CN" altLang="en-US" dirty="0"/>
              <a:t>中的所有边</a:t>
            </a:r>
            <a:r>
              <a:rPr lang="en-US" altLang="zh-CN" dirty="0"/>
              <a:t>, </a:t>
            </a:r>
            <a:r>
              <a:rPr lang="zh-CN" altLang="en-US" dirty="0"/>
              <a:t>称为删除</a:t>
            </a:r>
            <a:r>
              <a:rPr lang="en-US" altLang="zh-CN" dirty="0"/>
              <a:t>E</a:t>
            </a:r>
            <a:r>
              <a:rPr lang="en-US" altLang="zh-CN" dirty="0">
                <a:sym typeface="Symbol" panose="05050102010706020507" pitchFamily="18" charset="2"/>
              </a:rPr>
              <a:t>, </a:t>
            </a:r>
            <a:r>
              <a:rPr lang="zh-CN" altLang="en-US" dirty="0">
                <a:sym typeface="Symbol" panose="05050102010706020507" pitchFamily="18" charset="2"/>
              </a:rPr>
              <a:t>记作</a:t>
            </a:r>
            <a:r>
              <a:rPr lang="en-US" altLang="zh-CN" dirty="0">
                <a:sym typeface="Symbol" panose="05050102010706020507" pitchFamily="18" charset="2"/>
              </a:rPr>
              <a:t>G-</a:t>
            </a:r>
            <a:r>
              <a:rPr lang="en-US" altLang="zh-CN" dirty="0"/>
              <a:t>E</a:t>
            </a:r>
            <a:r>
              <a:rPr lang="en-US" altLang="zh-CN" dirty="0">
                <a:sym typeface="Symbol" panose="05050102010706020507" pitchFamily="18" charset="2"/>
              </a:rPr>
              <a:t> .</a:t>
            </a:r>
          </a:p>
          <a:p>
            <a:pPr lvl="1"/>
            <a:r>
              <a:rPr lang="en-US" altLang="zh-CN" dirty="0"/>
              <a:t>(2) </a:t>
            </a:r>
            <a:r>
              <a:rPr lang="zh-CN" altLang="en-US" dirty="0"/>
              <a:t>若</a:t>
            </a:r>
            <a:r>
              <a:rPr lang="en-US" altLang="zh-CN" i="1" dirty="0" err="1"/>
              <a:t>v</a:t>
            </a:r>
            <a:r>
              <a:rPr lang="en-US" altLang="zh-CN" dirty="0" err="1">
                <a:sym typeface="Symbol" panose="05050102010706020507" pitchFamily="18" charset="2"/>
              </a:rPr>
              <a:t>∈</a:t>
            </a:r>
            <a:r>
              <a:rPr lang="en-US" altLang="zh-CN" dirty="0" err="1"/>
              <a:t>V</a:t>
            </a:r>
            <a:r>
              <a:rPr lang="en-US" altLang="zh-CN" dirty="0"/>
              <a:t>, </a:t>
            </a:r>
            <a:r>
              <a:rPr lang="zh-CN" altLang="en-US" dirty="0"/>
              <a:t>从</a:t>
            </a:r>
            <a:r>
              <a:rPr lang="en-US" altLang="zh-CN" dirty="0"/>
              <a:t>G</a:t>
            </a:r>
            <a:r>
              <a:rPr lang="zh-CN" altLang="en-US" dirty="0"/>
              <a:t>中去掉顶点</a:t>
            </a:r>
            <a:r>
              <a:rPr lang="en-US" altLang="zh-CN" i="1" dirty="0"/>
              <a:t>v</a:t>
            </a:r>
            <a:r>
              <a:rPr lang="zh-CN" altLang="en-US" dirty="0"/>
              <a:t>及其关联的所有边</a:t>
            </a:r>
            <a:r>
              <a:rPr lang="en-US" altLang="zh-CN" dirty="0"/>
              <a:t>, </a:t>
            </a:r>
            <a:r>
              <a:rPr lang="zh-CN" altLang="en-US" dirty="0"/>
              <a:t>称为</a:t>
            </a:r>
            <a:r>
              <a:rPr lang="zh-CN" altLang="en-US" dirty="0">
                <a:solidFill>
                  <a:srgbClr val="FF0000"/>
                </a:solidFill>
              </a:rPr>
              <a:t>删除顶点</a:t>
            </a:r>
            <a:r>
              <a:rPr lang="en-US" altLang="zh-CN" i="1" dirty="0"/>
              <a:t>v</a:t>
            </a:r>
            <a:r>
              <a:rPr lang="en-US" altLang="zh-CN" dirty="0"/>
              <a:t>, </a:t>
            </a:r>
            <a:r>
              <a:rPr lang="zh-CN" altLang="en-US" dirty="0"/>
              <a:t>记作</a:t>
            </a:r>
            <a:r>
              <a:rPr lang="en-US" altLang="zh-CN" dirty="0"/>
              <a:t>G-</a:t>
            </a:r>
            <a:r>
              <a:rPr lang="en-US" altLang="zh-CN" i="1" dirty="0"/>
              <a:t>v</a:t>
            </a:r>
            <a:r>
              <a:rPr lang="en-US" altLang="zh-CN" dirty="0"/>
              <a:t>; </a:t>
            </a:r>
            <a:r>
              <a:rPr lang="zh-CN" altLang="en-US" dirty="0"/>
              <a:t>若</a:t>
            </a:r>
            <a:r>
              <a:rPr lang="en-US" altLang="zh-CN" dirty="0"/>
              <a:t>V</a:t>
            </a:r>
            <a:r>
              <a:rPr lang="en-US" altLang="zh-CN" dirty="0">
                <a:sym typeface="Symbol" panose="05050102010706020507" pitchFamily="18" charset="2"/>
              </a:rPr>
              <a:t></a:t>
            </a:r>
            <a:r>
              <a:rPr lang="en-US" altLang="zh-CN" b="0" dirty="0">
                <a:latin typeface="Times New Roman" panose="02020603050405020304" pitchFamily="18" charset="0"/>
                <a:cs typeface="Times New Roman" panose="02020603050405020304" pitchFamily="18" charset="0"/>
                <a:sym typeface="Symbol" panose="05050102010706020507" pitchFamily="18" charset="2"/>
              </a:rPr>
              <a:t>⸦</a:t>
            </a:r>
            <a:r>
              <a:rPr lang="en-US" altLang="zh-CN" dirty="0">
                <a:sym typeface="Symbol" panose="05050102010706020507" pitchFamily="18" charset="2"/>
              </a:rPr>
              <a:t>V</a:t>
            </a:r>
            <a:r>
              <a:rPr lang="en-US" altLang="zh-CN" dirty="0"/>
              <a:t>, </a:t>
            </a:r>
            <a:r>
              <a:rPr lang="zh-CN" altLang="en-US" dirty="0"/>
              <a:t>从图</a:t>
            </a:r>
            <a:r>
              <a:rPr lang="en-US" altLang="zh-CN" dirty="0"/>
              <a:t>G</a:t>
            </a:r>
            <a:r>
              <a:rPr lang="zh-CN" altLang="en-US" dirty="0"/>
              <a:t>中删除</a:t>
            </a:r>
            <a:r>
              <a:rPr lang="en-US" altLang="zh-CN" dirty="0"/>
              <a:t>V</a:t>
            </a:r>
            <a:r>
              <a:rPr lang="en-US" altLang="zh-CN" dirty="0">
                <a:sym typeface="Symbol" panose="05050102010706020507" pitchFamily="18" charset="2"/>
              </a:rPr>
              <a:t></a:t>
            </a:r>
            <a:r>
              <a:rPr lang="zh-CN" altLang="en-US" dirty="0"/>
              <a:t>中的所有顶点</a:t>
            </a:r>
            <a:r>
              <a:rPr lang="en-US" altLang="zh-CN" dirty="0"/>
              <a:t>, </a:t>
            </a:r>
            <a:r>
              <a:rPr lang="zh-CN" altLang="en-US" dirty="0"/>
              <a:t>称为删除</a:t>
            </a:r>
            <a:r>
              <a:rPr lang="en-US" altLang="zh-CN" dirty="0"/>
              <a:t>V</a:t>
            </a:r>
            <a:r>
              <a:rPr lang="en-US" altLang="zh-CN" dirty="0">
                <a:sym typeface="Symbol" panose="05050102010706020507" pitchFamily="18" charset="2"/>
              </a:rPr>
              <a:t>, </a:t>
            </a:r>
            <a:r>
              <a:rPr lang="zh-CN" altLang="en-US" dirty="0">
                <a:sym typeface="Symbol" panose="05050102010706020507" pitchFamily="18" charset="2"/>
              </a:rPr>
              <a:t>记作</a:t>
            </a:r>
            <a:r>
              <a:rPr lang="en-US" altLang="zh-CN" dirty="0">
                <a:sym typeface="Symbol" panose="05050102010706020507" pitchFamily="18" charset="2"/>
              </a:rPr>
              <a:t>G-</a:t>
            </a:r>
            <a:r>
              <a:rPr lang="en-US" altLang="zh-CN" dirty="0"/>
              <a:t>V</a:t>
            </a:r>
            <a:r>
              <a:rPr lang="en-US" altLang="zh-CN" dirty="0">
                <a:sym typeface="Symbol" panose="05050102010706020507" pitchFamily="18" charset="2"/>
              </a:rPr>
              <a:t> .</a:t>
            </a:r>
          </a:p>
          <a:p>
            <a:pPr lvl="1"/>
            <a:r>
              <a:rPr lang="en-US" altLang="zh-CN" dirty="0">
                <a:sym typeface="Symbol" panose="05050102010706020507" pitchFamily="18" charset="2"/>
              </a:rPr>
              <a:t>(3) </a:t>
            </a:r>
            <a:r>
              <a:rPr lang="zh-CN" altLang="en-US" dirty="0">
                <a:sym typeface="Symbol" panose="05050102010706020507" pitchFamily="18" charset="2"/>
              </a:rPr>
              <a:t>设</a:t>
            </a:r>
            <a:r>
              <a:rPr lang="en-US" altLang="zh-CN" i="1" dirty="0">
                <a:sym typeface="Symbol" panose="05050102010706020507" pitchFamily="18" charset="2"/>
              </a:rPr>
              <a:t>e</a:t>
            </a:r>
            <a:r>
              <a:rPr lang="en-US" altLang="zh-CN" dirty="0">
                <a:sym typeface="Symbol" panose="05050102010706020507" pitchFamily="18" charset="2"/>
              </a:rPr>
              <a:t>=(</a:t>
            </a:r>
            <a:r>
              <a:rPr lang="en-US" altLang="zh-CN" i="1" dirty="0" err="1">
                <a:sym typeface="Symbol" panose="05050102010706020507" pitchFamily="18" charset="2"/>
              </a:rPr>
              <a:t>u</a:t>
            </a:r>
            <a:r>
              <a:rPr lang="en-US" altLang="zh-CN" dirty="0" err="1">
                <a:sym typeface="Symbol" panose="05050102010706020507" pitchFamily="18" charset="2"/>
              </a:rPr>
              <a:t>,</a:t>
            </a:r>
            <a:r>
              <a:rPr lang="en-US" altLang="zh-CN" i="1" dirty="0" err="1">
                <a:sym typeface="Symbol" panose="05050102010706020507" pitchFamily="18" charset="2"/>
              </a:rPr>
              <a:t>v</a:t>
            </a:r>
            <a:r>
              <a:rPr lang="en-US" altLang="zh-CN" dirty="0">
                <a:sym typeface="Symbol" panose="05050102010706020507" pitchFamily="18" charset="2"/>
              </a:rPr>
              <a:t>)∈G</a:t>
            </a:r>
            <a:r>
              <a:rPr lang="en-US" altLang="zh-CN" dirty="0"/>
              <a:t>, </a:t>
            </a:r>
            <a:r>
              <a:rPr lang="zh-CN" altLang="en-US" dirty="0"/>
              <a:t>从</a:t>
            </a:r>
            <a:r>
              <a:rPr lang="en-US" altLang="zh-CN" dirty="0"/>
              <a:t>G</a:t>
            </a:r>
            <a:r>
              <a:rPr lang="zh-CN" altLang="en-US" dirty="0"/>
              <a:t>中删除</a:t>
            </a:r>
            <a:r>
              <a:rPr lang="en-US" altLang="zh-CN" i="1" dirty="0"/>
              <a:t>e</a:t>
            </a:r>
            <a:r>
              <a:rPr lang="en-US" altLang="zh-CN" dirty="0"/>
              <a:t>, </a:t>
            </a:r>
            <a:r>
              <a:rPr lang="zh-CN" altLang="en-US" dirty="0"/>
              <a:t>并将</a:t>
            </a:r>
            <a:r>
              <a:rPr lang="en-US" altLang="zh-CN" i="1" dirty="0"/>
              <a:t>e</a:t>
            </a:r>
            <a:r>
              <a:rPr lang="zh-CN" altLang="en-US" dirty="0"/>
              <a:t>的两个端点</a:t>
            </a:r>
            <a:r>
              <a:rPr lang="en-US" altLang="zh-CN" i="1" dirty="0" err="1"/>
              <a:t>u</a:t>
            </a:r>
            <a:r>
              <a:rPr lang="en-US" altLang="zh-CN" dirty="0" err="1"/>
              <a:t>,</a:t>
            </a:r>
            <a:r>
              <a:rPr lang="en-US" altLang="zh-CN" i="1" dirty="0" err="1"/>
              <a:t>v</a:t>
            </a:r>
            <a:r>
              <a:rPr lang="zh-CN" altLang="en-US" dirty="0"/>
              <a:t>用一个新的顶点</a:t>
            </a:r>
            <a:r>
              <a:rPr lang="en-US" altLang="zh-CN" i="1" dirty="0"/>
              <a:t>w</a:t>
            </a:r>
            <a:r>
              <a:rPr lang="zh-CN" altLang="en-US" dirty="0"/>
              <a:t>代替</a:t>
            </a:r>
            <a:r>
              <a:rPr lang="en-US" altLang="zh-CN" dirty="0"/>
              <a:t>, </a:t>
            </a:r>
            <a:r>
              <a:rPr lang="zh-CN" altLang="en-US" dirty="0"/>
              <a:t>且使</a:t>
            </a:r>
            <a:r>
              <a:rPr lang="en-US" altLang="zh-CN" dirty="0"/>
              <a:t>w</a:t>
            </a:r>
            <a:r>
              <a:rPr lang="zh-CN" altLang="en-US" dirty="0"/>
              <a:t>关联除</a:t>
            </a:r>
            <a:r>
              <a:rPr lang="en-US" altLang="zh-CN" dirty="0"/>
              <a:t>e</a:t>
            </a:r>
            <a:r>
              <a:rPr lang="zh-CN" altLang="en-US" dirty="0"/>
              <a:t>之外</a:t>
            </a:r>
            <a:r>
              <a:rPr lang="en-US" altLang="zh-CN" i="1" dirty="0" err="1"/>
              <a:t>u</a:t>
            </a:r>
            <a:r>
              <a:rPr lang="en-US" altLang="zh-CN" dirty="0" err="1"/>
              <a:t>,</a:t>
            </a:r>
            <a:r>
              <a:rPr lang="en-US" altLang="zh-CN" i="1" dirty="0" err="1"/>
              <a:t>v</a:t>
            </a:r>
            <a:r>
              <a:rPr lang="zh-CN" altLang="en-US" dirty="0"/>
              <a:t>关联的所有边</a:t>
            </a:r>
            <a:r>
              <a:rPr lang="en-US" altLang="zh-CN" dirty="0"/>
              <a:t>, </a:t>
            </a:r>
            <a:r>
              <a:rPr lang="zh-CN" altLang="en-US" dirty="0"/>
              <a:t>称为</a:t>
            </a:r>
            <a:r>
              <a:rPr lang="zh-CN" altLang="en-US" dirty="0">
                <a:solidFill>
                  <a:srgbClr val="FF0000"/>
                </a:solidFill>
              </a:rPr>
              <a:t>边</a:t>
            </a:r>
            <a:r>
              <a:rPr lang="en-US" altLang="zh-CN" i="1" dirty="0"/>
              <a:t>e</a:t>
            </a:r>
            <a:r>
              <a:rPr lang="zh-CN" altLang="en-US" dirty="0"/>
              <a:t>的</a:t>
            </a:r>
            <a:r>
              <a:rPr lang="zh-CN" altLang="en-US" dirty="0">
                <a:solidFill>
                  <a:srgbClr val="FF0000"/>
                </a:solidFill>
              </a:rPr>
              <a:t>收缩</a:t>
            </a:r>
            <a:r>
              <a:rPr lang="en-US" altLang="zh-CN" dirty="0"/>
              <a:t>, </a:t>
            </a:r>
            <a:r>
              <a:rPr lang="zh-CN" altLang="en-US" dirty="0"/>
              <a:t>记作</a:t>
            </a:r>
            <a:r>
              <a:rPr lang="en-US" altLang="zh-CN" dirty="0"/>
              <a:t>G\</a:t>
            </a:r>
            <a:r>
              <a:rPr lang="en-US" altLang="zh-CN" i="1" dirty="0"/>
              <a:t>e</a:t>
            </a:r>
            <a:r>
              <a:rPr lang="en-US" altLang="zh-CN" dirty="0"/>
              <a:t> .</a:t>
            </a:r>
          </a:p>
          <a:p>
            <a:pPr lvl="1" algn="l"/>
            <a:r>
              <a:rPr lang="en-US" altLang="zh-CN" dirty="0"/>
              <a:t>(4) </a:t>
            </a:r>
            <a:r>
              <a:rPr lang="zh-CN" altLang="en-US" dirty="0"/>
              <a:t>设</a:t>
            </a:r>
            <a:r>
              <a:rPr lang="en-US" altLang="zh-CN" i="1" dirty="0" err="1"/>
              <a:t>u</a:t>
            </a:r>
            <a:r>
              <a:rPr lang="en-US" altLang="zh-CN" dirty="0" err="1"/>
              <a:t>,</a:t>
            </a:r>
            <a:r>
              <a:rPr lang="en-US" altLang="zh-CN" i="1" dirty="0" err="1"/>
              <a:t>v</a:t>
            </a:r>
            <a:r>
              <a:rPr lang="en-US" altLang="zh-CN" dirty="0" err="1">
                <a:sym typeface="Symbol" panose="05050102010706020507" pitchFamily="18" charset="2"/>
              </a:rPr>
              <a:t>∈V</a:t>
            </a:r>
            <a:r>
              <a:rPr lang="en-US" altLang="zh-CN" dirty="0"/>
              <a:t>, </a:t>
            </a:r>
            <a:r>
              <a:rPr lang="zh-CN" altLang="en-US" dirty="0"/>
              <a:t>在</a:t>
            </a:r>
            <a:r>
              <a:rPr lang="en-US" altLang="zh-CN" dirty="0" err="1"/>
              <a:t>u,v</a:t>
            </a:r>
            <a:r>
              <a:rPr lang="zh-CN" altLang="en-US" dirty="0"/>
              <a:t>之间增加一条边</a:t>
            </a:r>
            <a:r>
              <a:rPr lang="en-US" altLang="zh-CN" dirty="0"/>
              <a:t>(</a:t>
            </a:r>
            <a:r>
              <a:rPr lang="en-US" altLang="zh-CN" dirty="0" err="1"/>
              <a:t>u,v</a:t>
            </a:r>
            <a:r>
              <a:rPr lang="en-US" altLang="zh-CN" dirty="0"/>
              <a:t>), </a:t>
            </a:r>
            <a:r>
              <a:rPr lang="zh-CN" altLang="en-US" dirty="0"/>
              <a:t>称为</a:t>
            </a:r>
            <a:r>
              <a:rPr lang="zh-CN" altLang="en-US" dirty="0">
                <a:solidFill>
                  <a:srgbClr val="FF0000"/>
                </a:solidFill>
              </a:rPr>
              <a:t>加新边</a:t>
            </a:r>
            <a:r>
              <a:rPr lang="en-US" altLang="zh-CN" dirty="0"/>
              <a:t>, </a:t>
            </a:r>
            <a:r>
              <a:rPr lang="zh-CN" altLang="en-US" dirty="0"/>
              <a:t>记作</a:t>
            </a:r>
            <a:r>
              <a:rPr lang="en-US" altLang="zh-CN" dirty="0"/>
              <a:t>G∪ (</a:t>
            </a:r>
            <a:r>
              <a:rPr lang="en-US" altLang="zh-CN" i="1" dirty="0" err="1"/>
              <a:t>u</a:t>
            </a:r>
            <a:r>
              <a:rPr lang="en-US" altLang="zh-CN" dirty="0" err="1"/>
              <a:t>,</a:t>
            </a:r>
            <a:r>
              <a:rPr lang="en-US" altLang="zh-CN" i="1" dirty="0" err="1"/>
              <a:t>v</a:t>
            </a:r>
            <a:r>
              <a:rPr lang="en-US" altLang="zh-CN" dirty="0"/>
              <a:t>)</a:t>
            </a:r>
            <a:r>
              <a:rPr lang="zh-CN" altLang="en-US" dirty="0"/>
              <a:t>或</a:t>
            </a:r>
            <a:r>
              <a:rPr lang="en-US" altLang="zh-CN" dirty="0"/>
              <a:t>G+(</a:t>
            </a:r>
            <a:r>
              <a:rPr lang="en-US" altLang="zh-CN" i="1" dirty="0" err="1"/>
              <a:t>u</a:t>
            </a:r>
            <a:r>
              <a:rPr lang="en-US" altLang="zh-CN" dirty="0" err="1"/>
              <a:t>,</a:t>
            </a:r>
            <a:r>
              <a:rPr lang="en-US" altLang="zh-CN" i="1" dirty="0" err="1"/>
              <a:t>v</a:t>
            </a:r>
            <a:r>
              <a:rPr lang="en-US" altLang="zh-CN" dirty="0"/>
              <a:t>) .</a:t>
            </a:r>
            <a:endParaRPr lang="zh-CN" altLang="en-US" dirty="0"/>
          </a:p>
        </p:txBody>
      </p:sp>
      <p:sp>
        <p:nvSpPr>
          <p:cNvPr id="6146" name="Rectangle 2"/>
          <p:cNvSpPr>
            <a:spLocks noGrp="1" noChangeArrowheads="1"/>
          </p:cNvSpPr>
          <p:nvPr>
            <p:ph type="title"/>
          </p:nvPr>
        </p:nvSpPr>
        <p:spPr/>
        <p:txBody>
          <a:bodyPr/>
          <a:lstStyle/>
          <a:p>
            <a:r>
              <a:rPr lang="zh-CN" altLang="en-US" dirty="0"/>
              <a:t>九、子图和补图</a:t>
            </a:r>
            <a:endParaRPr lang="en-US" altLang="zh-CN" dirty="0"/>
          </a:p>
        </p:txBody>
      </p:sp>
      <p:sp>
        <p:nvSpPr>
          <p:cNvPr id="9" name="文本占位符 8"/>
          <p:cNvSpPr>
            <a:spLocks noGrp="1"/>
          </p:cNvSpPr>
          <p:nvPr>
            <p:ph type="body" sz="quarter" idx="11"/>
          </p:nvPr>
        </p:nvSpPr>
        <p:spPr/>
        <p:txBody>
          <a:bodyPr/>
          <a:lstStyle/>
          <a:p>
            <a:r>
              <a:rPr lang="en-US" altLang="zh-CN"/>
              <a:t>8.1 </a:t>
            </a:r>
            <a:r>
              <a:rPr lang="zh-CN" altLang="en-US"/>
              <a:t>图</a:t>
            </a:r>
            <a:endParaRPr lang="zh-CN" altLang="en-US" dirty="0"/>
          </a:p>
        </p:txBody>
      </p:sp>
      <p:sp>
        <p:nvSpPr>
          <p:cNvPr id="4" name="灯片编号占位符 3">
            <a:extLst>
              <a:ext uri="{FF2B5EF4-FFF2-40B4-BE49-F238E27FC236}">
                <a16:creationId xmlns:a16="http://schemas.microsoft.com/office/drawing/2014/main" id="{AE12F469-AE7E-4C3C-B699-5D983FBF0456}"/>
              </a:ext>
            </a:extLst>
          </p:cNvPr>
          <p:cNvSpPr>
            <a:spLocks noGrp="1"/>
          </p:cNvSpPr>
          <p:nvPr>
            <p:ph type="sldNum" sz="quarter" idx="10"/>
          </p:nvPr>
        </p:nvSpPr>
        <p:spPr/>
        <p:txBody>
          <a:bodyPr/>
          <a:lstStyle/>
          <a:p>
            <a:fld id="{ADDBA8A9-FE90-4847-B2BB-91D9864F4629}" type="slidenum">
              <a:rPr lang="zh-CN" altLang="en-US" smtClean="0"/>
              <a:pPr/>
              <a:t>26</a:t>
            </a:fld>
            <a:r>
              <a:rPr lang="en-US" altLang="zh-CN"/>
              <a:t>|73</a:t>
            </a:r>
            <a:endParaRPr lang="zh-CN" altLang="en-US" dirty="0"/>
          </a:p>
        </p:txBody>
      </p:sp>
    </p:spTree>
    <p:extLst>
      <p:ext uri="{BB962C8B-B14F-4D97-AF65-F5344CB8AC3E}">
        <p14:creationId xmlns:p14="http://schemas.microsoft.com/office/powerpoint/2010/main" val="37274671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500"/>
                                        <p:tgtEl>
                                          <p:spTgt spid="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Effect transition="in" filter="fade">
                                      <p:cBhvr>
                                        <p:cTn id="27" dur="500"/>
                                        <p:tgtEl>
                                          <p:spTgt spid="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a:grpSpLocks noChangeAspect="1"/>
          </p:cNvGrpSpPr>
          <p:nvPr/>
        </p:nvGrpSpPr>
        <p:grpSpPr>
          <a:xfrm>
            <a:off x="4105506" y="1233488"/>
            <a:ext cx="618455" cy="1800000"/>
            <a:chOff x="597712" y="2415605"/>
            <a:chExt cx="1076110" cy="3131998"/>
          </a:xfrm>
        </p:grpSpPr>
        <p:sp>
          <p:nvSpPr>
            <p:cNvPr id="10" name="等腰三角形 9"/>
            <p:cNvSpPr/>
            <p:nvPr/>
          </p:nvSpPr>
          <p:spPr>
            <a:xfrm rot="10800000">
              <a:off x="597712" y="2908359"/>
              <a:ext cx="1076110" cy="2639244"/>
            </a:xfrm>
            <a:prstGeom prst="cube">
              <a:avLst/>
            </a:prstGeom>
            <a:gradFill>
              <a:gsLst>
                <a:gs pos="70000">
                  <a:srgbClr val="000000">
                    <a:alpha val="8000"/>
                  </a:srgbClr>
                </a:gs>
                <a:gs pos="50000">
                  <a:srgbClr val="000000">
                    <a:alpha val="4000"/>
                  </a:srgbClr>
                </a:gs>
                <a:gs pos="30000">
                  <a:schemeClr val="tx1">
                    <a:alpha val="0"/>
                  </a:schemeClr>
                </a:gs>
                <a:gs pos="100000">
                  <a:schemeClr val="tx1">
                    <a:lumMod val="85000"/>
                    <a:lumOff val="15000"/>
                    <a:alpha val="30000"/>
                  </a:schemeClr>
                </a:gs>
              </a:gsLst>
              <a:lin ang="5400000" scaled="1"/>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11" name="椭圆 10"/>
            <p:cNvSpPr>
              <a:spLocks noChangeAspect="1"/>
            </p:cNvSpPr>
            <p:nvPr/>
          </p:nvSpPr>
          <p:spPr>
            <a:xfrm>
              <a:off x="648010" y="2415605"/>
              <a:ext cx="971992" cy="972000"/>
            </a:xfrm>
            <a:prstGeom prst="cube">
              <a:avLst/>
            </a:prstGeom>
            <a:gradFill>
              <a:gsLst>
                <a:gs pos="1000">
                  <a:schemeClr val="accent1">
                    <a:lumMod val="20000"/>
                    <a:lumOff val="80000"/>
                  </a:schemeClr>
                </a:gs>
                <a:gs pos="60000">
                  <a:schemeClr val="accent1">
                    <a:lumMod val="75000"/>
                  </a:schemeClr>
                </a:gs>
                <a:gs pos="100000">
                  <a:schemeClr val="accent1">
                    <a:lumMod val="50000"/>
                  </a:schemeClr>
                </a:gs>
              </a:gsLst>
              <a:lin ang="5400000" scaled="1"/>
            </a:gradFill>
            <a:ln w="25400">
              <a:noFill/>
            </a:ln>
            <a:effectLst>
              <a:outerShdw blurRad="254000" dist="635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grpSp>
      <p:grpSp>
        <p:nvGrpSpPr>
          <p:cNvPr id="3" name="组合 2"/>
          <p:cNvGrpSpPr>
            <a:grpSpLocks noChangeAspect="1"/>
          </p:cNvGrpSpPr>
          <p:nvPr/>
        </p:nvGrpSpPr>
        <p:grpSpPr>
          <a:xfrm>
            <a:off x="2760245" y="2023201"/>
            <a:ext cx="2027688" cy="6443998"/>
            <a:chOff x="935919" y="107043"/>
            <a:chExt cx="1818452" cy="5779044"/>
          </a:xfrm>
        </p:grpSpPr>
        <p:sp>
          <p:nvSpPr>
            <p:cNvPr id="4" name="等腰三角形 9"/>
            <p:cNvSpPr/>
            <p:nvPr/>
          </p:nvSpPr>
          <p:spPr>
            <a:xfrm rot="10800000">
              <a:off x="935919" y="1016252"/>
              <a:ext cx="1818452" cy="4869835"/>
            </a:xfrm>
            <a:prstGeom prst="cube">
              <a:avLst/>
            </a:prstGeom>
            <a:gradFill>
              <a:gsLst>
                <a:gs pos="70000">
                  <a:srgbClr val="000000">
                    <a:alpha val="8000"/>
                  </a:srgbClr>
                </a:gs>
                <a:gs pos="50000">
                  <a:srgbClr val="000000">
                    <a:alpha val="4000"/>
                  </a:srgbClr>
                </a:gs>
                <a:gs pos="30000">
                  <a:schemeClr val="tx1">
                    <a:alpha val="0"/>
                  </a:schemeClr>
                </a:gs>
                <a:gs pos="100000">
                  <a:schemeClr val="tx1">
                    <a:lumMod val="85000"/>
                    <a:lumOff val="15000"/>
                    <a:alpha val="30000"/>
                  </a:schemeClr>
                </a:gs>
              </a:gsLst>
              <a:lin ang="5400000" scaled="1"/>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5" name="椭圆 4"/>
            <p:cNvSpPr>
              <a:spLocks noChangeAspect="1"/>
            </p:cNvSpPr>
            <p:nvPr/>
          </p:nvSpPr>
          <p:spPr>
            <a:xfrm>
              <a:off x="942885" y="107043"/>
              <a:ext cx="1799994" cy="1800000"/>
            </a:xfrm>
            <a:prstGeom prst="cube">
              <a:avLst/>
            </a:prstGeom>
            <a:gradFill flip="none" rotWithShape="1">
              <a:gsLst>
                <a:gs pos="0">
                  <a:schemeClr val="bg1"/>
                </a:gs>
                <a:gs pos="60000">
                  <a:schemeClr val="bg2"/>
                </a:gs>
                <a:gs pos="100000">
                  <a:schemeClr val="bg1">
                    <a:lumMod val="85000"/>
                  </a:schemeClr>
                </a:gs>
              </a:gsLst>
              <a:lin ang="5400000" scaled="1"/>
              <a:tileRect/>
            </a:gradFill>
            <a:ln w="25400">
              <a:noFill/>
            </a:ln>
            <a:effectLst>
              <a:outerShdw blurRad="254000" dist="635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lnSpc>
                  <a:spcPct val="130000"/>
                </a:lnSpc>
                <a:defRPr/>
              </a:pPr>
              <a:r>
                <a:rPr lang="en-US" altLang="zh-CN" sz="7200" kern="0" dirty="0">
                  <a:solidFill>
                    <a:schemeClr val="tx1">
                      <a:lumMod val="65000"/>
                      <a:lumOff val="35000"/>
                    </a:schemeClr>
                  </a:solidFill>
                  <a:latin typeface="Century Gothic" panose="020B0502020202020204" pitchFamily="34" charset="0"/>
                  <a:cs typeface="+mn-ea"/>
                  <a:sym typeface="+mn-lt"/>
                </a:rPr>
                <a:t>02</a:t>
              </a:r>
              <a:endParaRPr lang="zh-CN" altLang="en-US" sz="4000" kern="0" dirty="0">
                <a:solidFill>
                  <a:schemeClr val="tx1">
                    <a:lumMod val="65000"/>
                    <a:lumOff val="35000"/>
                  </a:schemeClr>
                </a:solidFill>
                <a:latin typeface="Century Gothic" panose="020B0502020202020204" pitchFamily="34" charset="0"/>
                <a:cs typeface="+mn-ea"/>
                <a:sym typeface="+mn-lt"/>
              </a:endParaRPr>
            </a:p>
          </p:txBody>
        </p:sp>
      </p:grpSp>
      <p:grpSp>
        <p:nvGrpSpPr>
          <p:cNvPr id="6" name="组合 5"/>
          <p:cNvGrpSpPr>
            <a:grpSpLocks noChangeAspect="1"/>
          </p:cNvGrpSpPr>
          <p:nvPr/>
        </p:nvGrpSpPr>
        <p:grpSpPr>
          <a:xfrm>
            <a:off x="1981669" y="4924887"/>
            <a:ext cx="1194018" cy="3475167"/>
            <a:chOff x="597712" y="2415605"/>
            <a:chExt cx="1076110" cy="3131998"/>
          </a:xfrm>
        </p:grpSpPr>
        <p:sp>
          <p:nvSpPr>
            <p:cNvPr id="7" name="等腰三角形 9"/>
            <p:cNvSpPr/>
            <p:nvPr/>
          </p:nvSpPr>
          <p:spPr>
            <a:xfrm rot="10800000">
              <a:off x="597712" y="2908359"/>
              <a:ext cx="1076110" cy="2639244"/>
            </a:xfrm>
            <a:prstGeom prst="cube">
              <a:avLst/>
            </a:prstGeom>
            <a:gradFill>
              <a:gsLst>
                <a:gs pos="70000">
                  <a:srgbClr val="000000">
                    <a:alpha val="8000"/>
                  </a:srgbClr>
                </a:gs>
                <a:gs pos="50000">
                  <a:srgbClr val="000000">
                    <a:alpha val="4000"/>
                  </a:srgbClr>
                </a:gs>
                <a:gs pos="30000">
                  <a:schemeClr val="tx1">
                    <a:alpha val="0"/>
                  </a:schemeClr>
                </a:gs>
                <a:gs pos="100000">
                  <a:schemeClr val="tx1">
                    <a:lumMod val="85000"/>
                    <a:lumOff val="15000"/>
                    <a:alpha val="30000"/>
                  </a:schemeClr>
                </a:gs>
              </a:gsLst>
              <a:lin ang="5400000" scaled="1"/>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8" name="椭圆 7"/>
            <p:cNvSpPr>
              <a:spLocks noChangeAspect="1"/>
            </p:cNvSpPr>
            <p:nvPr/>
          </p:nvSpPr>
          <p:spPr>
            <a:xfrm>
              <a:off x="648010" y="2415605"/>
              <a:ext cx="971992" cy="972000"/>
            </a:xfrm>
            <a:prstGeom prst="cube">
              <a:avLst/>
            </a:prstGeom>
            <a:gradFill>
              <a:gsLst>
                <a:gs pos="1000">
                  <a:schemeClr val="accent1">
                    <a:lumMod val="20000"/>
                    <a:lumOff val="80000"/>
                  </a:schemeClr>
                </a:gs>
                <a:gs pos="60000">
                  <a:schemeClr val="accent1">
                    <a:lumMod val="75000"/>
                  </a:schemeClr>
                </a:gs>
                <a:gs pos="100000">
                  <a:schemeClr val="accent1">
                    <a:lumMod val="50000"/>
                  </a:schemeClr>
                </a:gs>
              </a:gsLst>
              <a:lin ang="5400000" scaled="1"/>
            </a:gradFill>
            <a:ln w="25400">
              <a:noFill/>
            </a:ln>
            <a:effectLst>
              <a:outerShdw blurRad="254000" dist="635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grpSp>
      <p:grpSp>
        <p:nvGrpSpPr>
          <p:cNvPr id="12" name="组合 11"/>
          <p:cNvGrpSpPr>
            <a:grpSpLocks noChangeAspect="1"/>
          </p:cNvGrpSpPr>
          <p:nvPr/>
        </p:nvGrpSpPr>
        <p:grpSpPr>
          <a:xfrm>
            <a:off x="4481255" y="4431190"/>
            <a:ext cx="618455" cy="1800000"/>
            <a:chOff x="597712" y="2415605"/>
            <a:chExt cx="1076110" cy="3131998"/>
          </a:xfrm>
        </p:grpSpPr>
        <p:sp>
          <p:nvSpPr>
            <p:cNvPr id="13" name="等腰三角形 9"/>
            <p:cNvSpPr/>
            <p:nvPr/>
          </p:nvSpPr>
          <p:spPr>
            <a:xfrm rot="10800000">
              <a:off x="597712" y="2908359"/>
              <a:ext cx="1076110" cy="2639244"/>
            </a:xfrm>
            <a:prstGeom prst="cube">
              <a:avLst/>
            </a:prstGeom>
            <a:gradFill>
              <a:gsLst>
                <a:gs pos="70000">
                  <a:srgbClr val="000000">
                    <a:alpha val="8000"/>
                  </a:srgbClr>
                </a:gs>
                <a:gs pos="50000">
                  <a:srgbClr val="000000">
                    <a:alpha val="4000"/>
                  </a:srgbClr>
                </a:gs>
                <a:gs pos="30000">
                  <a:schemeClr val="tx1">
                    <a:alpha val="0"/>
                  </a:schemeClr>
                </a:gs>
                <a:gs pos="100000">
                  <a:schemeClr val="tx1">
                    <a:lumMod val="85000"/>
                    <a:lumOff val="15000"/>
                    <a:alpha val="30000"/>
                  </a:schemeClr>
                </a:gs>
              </a:gsLst>
              <a:lin ang="5400000" scaled="1"/>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14" name="椭圆 13"/>
            <p:cNvSpPr>
              <a:spLocks noChangeAspect="1"/>
            </p:cNvSpPr>
            <p:nvPr/>
          </p:nvSpPr>
          <p:spPr>
            <a:xfrm>
              <a:off x="648010" y="2415605"/>
              <a:ext cx="971992" cy="972000"/>
            </a:xfrm>
            <a:prstGeom prst="cube">
              <a:avLst/>
            </a:prstGeom>
            <a:gradFill>
              <a:gsLst>
                <a:gs pos="1000">
                  <a:schemeClr val="accent4">
                    <a:lumMod val="20000"/>
                    <a:lumOff val="80000"/>
                  </a:schemeClr>
                </a:gs>
                <a:gs pos="60000">
                  <a:schemeClr val="accent3"/>
                </a:gs>
                <a:gs pos="100000">
                  <a:schemeClr val="accent5">
                    <a:lumMod val="60000"/>
                    <a:lumOff val="40000"/>
                  </a:schemeClr>
                </a:gs>
              </a:gsLst>
              <a:lin ang="5400000" scaled="1"/>
            </a:gradFill>
            <a:ln w="25400">
              <a:noFill/>
            </a:ln>
            <a:effectLst>
              <a:outerShdw blurRad="254000" dist="635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grpSp>
      <p:grpSp>
        <p:nvGrpSpPr>
          <p:cNvPr id="15" name="组合 14"/>
          <p:cNvGrpSpPr>
            <a:grpSpLocks noChangeAspect="1"/>
          </p:cNvGrpSpPr>
          <p:nvPr/>
        </p:nvGrpSpPr>
        <p:grpSpPr>
          <a:xfrm>
            <a:off x="1033964" y="2075338"/>
            <a:ext cx="1150325" cy="3348000"/>
            <a:chOff x="597712" y="2415605"/>
            <a:chExt cx="1076110" cy="3131998"/>
          </a:xfrm>
        </p:grpSpPr>
        <p:sp>
          <p:nvSpPr>
            <p:cNvPr id="16" name="等腰三角形 9"/>
            <p:cNvSpPr/>
            <p:nvPr/>
          </p:nvSpPr>
          <p:spPr>
            <a:xfrm rot="10800000">
              <a:off x="597712" y="2908359"/>
              <a:ext cx="1076110" cy="2639244"/>
            </a:xfrm>
            <a:prstGeom prst="cube">
              <a:avLst/>
            </a:prstGeom>
            <a:gradFill>
              <a:gsLst>
                <a:gs pos="70000">
                  <a:srgbClr val="000000">
                    <a:alpha val="8000"/>
                  </a:srgbClr>
                </a:gs>
                <a:gs pos="50000">
                  <a:srgbClr val="000000">
                    <a:alpha val="4000"/>
                  </a:srgbClr>
                </a:gs>
                <a:gs pos="30000">
                  <a:schemeClr val="tx1">
                    <a:alpha val="0"/>
                  </a:schemeClr>
                </a:gs>
                <a:gs pos="100000">
                  <a:schemeClr val="tx1">
                    <a:lumMod val="85000"/>
                    <a:lumOff val="15000"/>
                    <a:alpha val="30000"/>
                  </a:schemeClr>
                </a:gs>
              </a:gsLst>
              <a:lin ang="5400000" scaled="1"/>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17" name="椭圆 16"/>
            <p:cNvSpPr>
              <a:spLocks noChangeAspect="1"/>
            </p:cNvSpPr>
            <p:nvPr/>
          </p:nvSpPr>
          <p:spPr>
            <a:xfrm>
              <a:off x="648010" y="2415605"/>
              <a:ext cx="971992" cy="972000"/>
            </a:xfrm>
            <a:prstGeom prst="cube">
              <a:avLst/>
            </a:prstGeom>
            <a:gradFill>
              <a:gsLst>
                <a:gs pos="1000">
                  <a:schemeClr val="accent4">
                    <a:lumMod val="20000"/>
                    <a:lumOff val="80000"/>
                  </a:schemeClr>
                </a:gs>
                <a:gs pos="60000">
                  <a:schemeClr val="accent3"/>
                </a:gs>
                <a:gs pos="100000">
                  <a:schemeClr val="accent5">
                    <a:lumMod val="60000"/>
                    <a:lumOff val="40000"/>
                  </a:schemeClr>
                </a:gs>
              </a:gsLst>
              <a:lin ang="5400000" scaled="1"/>
            </a:gradFill>
            <a:ln w="25400">
              <a:noFill/>
            </a:ln>
            <a:effectLst>
              <a:outerShdw blurRad="254000" dist="635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grpSp>
      <p:sp>
        <p:nvSpPr>
          <p:cNvPr id="24" name="文本框 23"/>
          <p:cNvSpPr txBox="1"/>
          <p:nvPr/>
        </p:nvSpPr>
        <p:spPr>
          <a:xfrm>
            <a:off x="6156000" y="2340000"/>
            <a:ext cx="5040000" cy="584775"/>
          </a:xfrm>
          <a:prstGeom prst="rect">
            <a:avLst/>
          </a:prstGeom>
          <a:noFill/>
          <a:effectLst>
            <a:outerShdw dist="25400" dir="5400000" algn="t" rotWithShape="0">
              <a:schemeClr val="bg1">
                <a:alpha val="40000"/>
              </a:schemeClr>
            </a:outerShdw>
          </a:effectLst>
        </p:spPr>
        <p:txBody>
          <a:bodyPr wrap="square" rtlCol="0" anchor="b" anchorCtr="0">
            <a:spAutoFit/>
          </a:bodyPr>
          <a:lstStyle>
            <a:defPPr>
              <a:defRPr lang="zh-CN"/>
            </a:defPPr>
            <a:lvl1pPr>
              <a:defRPr sz="3600" b="1">
                <a:solidFill>
                  <a:schemeClr val="accent1">
                    <a:lumMod val="75000"/>
                  </a:schemeClr>
                </a:solidFill>
                <a:effectLst>
                  <a:innerShdw blurRad="127000" dist="63500" dir="16200000">
                    <a:prstClr val="black">
                      <a:alpha val="50000"/>
                    </a:prstClr>
                  </a:innerShdw>
                </a:effectLst>
                <a:latin typeface="微软雅黑"/>
                <a:ea typeface="微软雅黑"/>
              </a:defRPr>
            </a:lvl1pPr>
          </a:lstStyle>
          <a:p>
            <a:r>
              <a:rPr lang="en-US" altLang="zh-CN" sz="3200" dirty="0">
                <a:solidFill>
                  <a:schemeClr val="tx1"/>
                </a:solidFill>
              </a:rPr>
              <a:t>8.2 </a:t>
            </a:r>
            <a:r>
              <a:rPr lang="zh-CN" altLang="en-US" sz="3200" dirty="0">
                <a:solidFill>
                  <a:schemeClr val="tx1"/>
                </a:solidFill>
              </a:rPr>
              <a:t>通路</a:t>
            </a:r>
            <a:r>
              <a:rPr lang="zh-CN" altLang="en-US" sz="3200" dirty="0">
                <a:solidFill>
                  <a:schemeClr val="accent2"/>
                </a:solidFill>
              </a:rPr>
              <a:t>与回路</a:t>
            </a:r>
          </a:p>
        </p:txBody>
      </p:sp>
      <p:sp>
        <p:nvSpPr>
          <p:cNvPr id="26" name="圆角矩形 25"/>
          <p:cNvSpPr/>
          <p:nvPr/>
        </p:nvSpPr>
        <p:spPr>
          <a:xfrm>
            <a:off x="6156000" y="3060000"/>
            <a:ext cx="5040000" cy="36000"/>
          </a:xfrm>
          <a:prstGeom prst="roundRect">
            <a:avLst>
              <a:gd name="adj" fmla="val 50000"/>
            </a:avLst>
          </a:prstGeom>
          <a:gradFill flip="none" rotWithShape="1">
            <a:gsLst>
              <a:gs pos="25000">
                <a:srgbClr val="FF0000"/>
              </a:gs>
              <a:gs pos="1000">
                <a:schemeClr val="bg1"/>
              </a:gs>
              <a:gs pos="60000">
                <a:schemeClr val="accent2">
                  <a:lumMod val="40000"/>
                  <a:lumOff val="60000"/>
                </a:schemeClr>
              </a:gs>
              <a:gs pos="99000">
                <a:schemeClr val="bg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p:nvSpPr>
        <p:spPr>
          <a:xfrm>
            <a:off x="6156000" y="3168000"/>
            <a:ext cx="5128226" cy="461665"/>
          </a:xfrm>
          <a:prstGeom prst="rect">
            <a:avLst/>
          </a:prstGeom>
          <a:noFill/>
        </p:spPr>
        <p:txBody>
          <a:bodyPr wrap="square" rtlCol="0">
            <a:spAutoFit/>
          </a:bodyPr>
          <a:lstStyle/>
          <a:p>
            <a:pPr marL="285750" indent="-285750">
              <a:buClr>
                <a:schemeClr val="accent2"/>
              </a:buClr>
              <a:buFont typeface="Wingdings" panose="05000000000000000000" pitchFamily="2" charset="2"/>
              <a:buChar char="ü"/>
            </a:pPr>
            <a:r>
              <a:rPr lang="zh-CN" altLang="en-US" sz="2400" dirty="0">
                <a:solidFill>
                  <a:srgbClr val="000000">
                    <a:lumMod val="50000"/>
                    <a:lumOff val="50000"/>
                  </a:srgbClr>
                </a:solidFill>
                <a:latin typeface="微软雅黑" panose="020B0503020204020204" pitchFamily="34" charset="-122"/>
                <a:ea typeface="微软雅黑" panose="020B0503020204020204" pitchFamily="34" charset="-122"/>
              </a:rPr>
              <a:t>通路和回路的定义</a:t>
            </a:r>
            <a:endParaRPr lang="en-US" altLang="zh-CN" sz="1100" dirty="0">
              <a:solidFill>
                <a:srgbClr val="000000">
                  <a:lumMod val="50000"/>
                  <a:lumOff val="50000"/>
                </a:srgbClr>
              </a:solidFill>
              <a:latin typeface="微软雅黑" panose="020B0503020204020204" pitchFamily="34" charset="-122"/>
              <a:ea typeface="微软雅黑" panose="020B0503020204020204" pitchFamily="34" charset="-122"/>
            </a:endParaRPr>
          </a:p>
        </p:txBody>
      </p:sp>
      <p:sp>
        <p:nvSpPr>
          <p:cNvPr id="28" name="文本框 27"/>
          <p:cNvSpPr txBox="1"/>
          <p:nvPr/>
        </p:nvSpPr>
        <p:spPr>
          <a:xfrm>
            <a:off x="6156000" y="3636000"/>
            <a:ext cx="3402534" cy="461665"/>
          </a:xfrm>
          <a:prstGeom prst="rect">
            <a:avLst/>
          </a:prstGeom>
          <a:noFill/>
        </p:spPr>
        <p:txBody>
          <a:bodyPr wrap="square" rtlCol="0">
            <a:spAutoFit/>
          </a:bodyPr>
          <a:lstStyle/>
          <a:p>
            <a:pPr marL="285750" indent="-285750">
              <a:buClr>
                <a:schemeClr val="accent2"/>
              </a:buClr>
              <a:buFont typeface="Wingdings" panose="05000000000000000000" pitchFamily="2" charset="2"/>
              <a:buChar char="ü"/>
            </a:pPr>
            <a:r>
              <a:rPr lang="zh-CN" altLang="en-US" sz="2400" dirty="0">
                <a:solidFill>
                  <a:srgbClr val="000000">
                    <a:lumMod val="50000"/>
                    <a:lumOff val="50000"/>
                  </a:srgbClr>
                </a:solidFill>
                <a:latin typeface="微软雅黑" panose="020B0503020204020204" pitchFamily="34" charset="-122"/>
                <a:ea typeface="微软雅黑" panose="020B0503020204020204" pitchFamily="34" charset="-122"/>
              </a:rPr>
              <a:t>通路的表示</a:t>
            </a:r>
            <a:endParaRPr lang="en-US" altLang="zh-CN" sz="1100" dirty="0">
              <a:solidFill>
                <a:srgbClr val="000000">
                  <a:lumMod val="50000"/>
                  <a:lumOff val="50000"/>
                </a:srgbClr>
              </a:solidFill>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p:txBody>
          <a:bodyPr/>
          <a:lstStyle/>
          <a:p>
            <a:r>
              <a:rPr lang="zh-CN" altLang="en-US" dirty="0"/>
              <a:t>第</a:t>
            </a:r>
            <a:r>
              <a:rPr lang="en-US" altLang="zh-CN" dirty="0"/>
              <a:t>8</a:t>
            </a:r>
            <a:r>
              <a:rPr lang="zh-CN" altLang="en-US" dirty="0"/>
              <a:t>讲 图的基本概念</a:t>
            </a:r>
          </a:p>
        </p:txBody>
      </p:sp>
      <p:sp>
        <p:nvSpPr>
          <p:cNvPr id="25" name="文本框 24"/>
          <p:cNvSpPr txBox="1"/>
          <p:nvPr/>
        </p:nvSpPr>
        <p:spPr>
          <a:xfrm>
            <a:off x="6156000" y="4104000"/>
            <a:ext cx="3402534" cy="461665"/>
          </a:xfrm>
          <a:prstGeom prst="rect">
            <a:avLst/>
          </a:prstGeom>
          <a:noFill/>
        </p:spPr>
        <p:txBody>
          <a:bodyPr wrap="square" rtlCol="0">
            <a:spAutoFit/>
          </a:bodyPr>
          <a:lstStyle/>
          <a:p>
            <a:pPr marL="285750" indent="-285750">
              <a:buClr>
                <a:schemeClr val="accent2"/>
              </a:buClr>
              <a:buFont typeface="Wingdings" panose="05000000000000000000" pitchFamily="2" charset="2"/>
              <a:buChar char="ü"/>
            </a:pPr>
            <a:r>
              <a:rPr lang="zh-CN" altLang="en-US" sz="2400" dirty="0">
                <a:solidFill>
                  <a:srgbClr val="000000">
                    <a:lumMod val="50000"/>
                    <a:lumOff val="50000"/>
                  </a:srgbClr>
                </a:solidFill>
                <a:latin typeface="微软雅黑" panose="020B0503020204020204" pitchFamily="34" charset="-122"/>
                <a:ea typeface="微软雅黑" panose="020B0503020204020204" pitchFamily="34" charset="-122"/>
              </a:rPr>
              <a:t>通路的长度</a:t>
            </a:r>
            <a:endParaRPr lang="en-US" altLang="zh-CN" sz="1100" dirty="0">
              <a:solidFill>
                <a:srgbClr val="000000">
                  <a:lumMod val="50000"/>
                  <a:lumOff val="50000"/>
                </a:srgbClr>
              </a:solidFill>
              <a:latin typeface="微软雅黑" panose="020B0503020204020204" pitchFamily="34" charset="-122"/>
              <a:ea typeface="微软雅黑" panose="020B0503020204020204" pitchFamily="34" charset="-122"/>
            </a:endParaRPr>
          </a:p>
        </p:txBody>
      </p:sp>
      <p:sp>
        <p:nvSpPr>
          <p:cNvPr id="18" name="灯片编号占位符 17">
            <a:extLst>
              <a:ext uri="{FF2B5EF4-FFF2-40B4-BE49-F238E27FC236}">
                <a16:creationId xmlns:a16="http://schemas.microsoft.com/office/drawing/2014/main" id="{5DE4AF0E-1C7F-4AD4-B863-08145246A398}"/>
              </a:ext>
            </a:extLst>
          </p:cNvPr>
          <p:cNvSpPr>
            <a:spLocks noGrp="1"/>
          </p:cNvSpPr>
          <p:nvPr>
            <p:ph type="sldNum" sz="quarter" idx="10"/>
          </p:nvPr>
        </p:nvSpPr>
        <p:spPr/>
        <p:txBody>
          <a:bodyPr/>
          <a:lstStyle/>
          <a:p>
            <a:fld id="{ADDBA8A9-FE90-4847-B2BB-91D9864F4629}" type="slidenum">
              <a:rPr lang="zh-CN" altLang="en-US" smtClean="0"/>
              <a:pPr/>
              <a:t>27</a:t>
            </a:fld>
            <a:r>
              <a:rPr lang="en-US" altLang="zh-CN"/>
              <a:t>|73</a:t>
            </a:r>
            <a:endParaRPr lang="zh-CN" altLang="en-US" dirty="0"/>
          </a:p>
        </p:txBody>
      </p:sp>
    </p:spTree>
    <p:extLst>
      <p:ext uri="{BB962C8B-B14F-4D97-AF65-F5344CB8AC3E}">
        <p14:creationId xmlns:p14="http://schemas.microsoft.com/office/powerpoint/2010/main" val="2304720146"/>
      </p:ext>
    </p:extLst>
  </p:cSld>
  <p:clrMapOvr>
    <a:masterClrMapping/>
  </p:clrMapOvr>
  <mc:AlternateContent xmlns:mc="http://schemas.openxmlformats.org/markup-compatibility/2006" xmlns:p14="http://schemas.microsoft.com/office/powerpoint/2010/main">
    <mc:Choice Requires="p14">
      <p:transition spd="slow" p14:dur="175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250" fill="hold"/>
                                        <p:tgtEl>
                                          <p:spTgt spid="9"/>
                                        </p:tgtEl>
                                        <p:attrNameLst>
                                          <p:attrName>ppt_x</p:attrName>
                                        </p:attrNameLst>
                                      </p:cBhvr>
                                      <p:tavLst>
                                        <p:tav tm="0">
                                          <p:val>
                                            <p:strVal val="#ppt_x"/>
                                          </p:val>
                                        </p:tav>
                                        <p:tav tm="100000">
                                          <p:val>
                                            <p:strVal val="#ppt_x"/>
                                          </p:val>
                                        </p:tav>
                                      </p:tavLst>
                                    </p:anim>
                                    <p:anim calcmode="lin" valueType="num">
                                      <p:cBhvr additive="base">
                                        <p:cTn id="8" dur="125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4" decel="100000" fill="hold" nodeType="withEffect">
                                  <p:stCondLst>
                                    <p:cond delay="25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1250" fill="hold"/>
                                        <p:tgtEl>
                                          <p:spTgt spid="15"/>
                                        </p:tgtEl>
                                        <p:attrNameLst>
                                          <p:attrName>ppt_x</p:attrName>
                                        </p:attrNameLst>
                                      </p:cBhvr>
                                      <p:tavLst>
                                        <p:tav tm="0">
                                          <p:val>
                                            <p:strVal val="#ppt_x"/>
                                          </p:val>
                                        </p:tav>
                                        <p:tav tm="100000">
                                          <p:val>
                                            <p:strVal val="#ppt_x"/>
                                          </p:val>
                                        </p:tav>
                                      </p:tavLst>
                                    </p:anim>
                                    <p:anim calcmode="lin" valueType="num">
                                      <p:cBhvr additive="base">
                                        <p:cTn id="12" dur="1250" fill="hold"/>
                                        <p:tgtEl>
                                          <p:spTgt spid="15"/>
                                        </p:tgtEl>
                                        <p:attrNameLst>
                                          <p:attrName>ppt_y</p:attrName>
                                        </p:attrNameLst>
                                      </p:cBhvr>
                                      <p:tavLst>
                                        <p:tav tm="0">
                                          <p:val>
                                            <p:strVal val="1+#ppt_h/2"/>
                                          </p:val>
                                        </p:tav>
                                        <p:tav tm="100000">
                                          <p:val>
                                            <p:strVal val="#ppt_y"/>
                                          </p:val>
                                        </p:tav>
                                      </p:tavLst>
                                    </p:anim>
                                  </p:childTnLst>
                                </p:cTn>
                              </p:par>
                              <p:par>
                                <p:cTn id="13" presetID="2" presetClass="entr" presetSubtype="4" decel="100000" fill="hold" nodeType="withEffect">
                                  <p:stCondLst>
                                    <p:cond delay="50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1250" fill="hold"/>
                                        <p:tgtEl>
                                          <p:spTgt spid="3"/>
                                        </p:tgtEl>
                                        <p:attrNameLst>
                                          <p:attrName>ppt_x</p:attrName>
                                        </p:attrNameLst>
                                      </p:cBhvr>
                                      <p:tavLst>
                                        <p:tav tm="0">
                                          <p:val>
                                            <p:strVal val="#ppt_x"/>
                                          </p:val>
                                        </p:tav>
                                        <p:tav tm="100000">
                                          <p:val>
                                            <p:strVal val="#ppt_x"/>
                                          </p:val>
                                        </p:tav>
                                      </p:tavLst>
                                    </p:anim>
                                    <p:anim calcmode="lin" valueType="num">
                                      <p:cBhvr additive="base">
                                        <p:cTn id="16" dur="1250" fill="hold"/>
                                        <p:tgtEl>
                                          <p:spTgt spid="3"/>
                                        </p:tgtEl>
                                        <p:attrNameLst>
                                          <p:attrName>ppt_y</p:attrName>
                                        </p:attrNameLst>
                                      </p:cBhvr>
                                      <p:tavLst>
                                        <p:tav tm="0">
                                          <p:val>
                                            <p:strVal val="1+#ppt_h/2"/>
                                          </p:val>
                                        </p:tav>
                                        <p:tav tm="100000">
                                          <p:val>
                                            <p:strVal val="#ppt_y"/>
                                          </p:val>
                                        </p:tav>
                                      </p:tavLst>
                                    </p:anim>
                                  </p:childTnLst>
                                </p:cTn>
                              </p:par>
                              <p:par>
                                <p:cTn id="17" presetID="2" presetClass="entr" presetSubtype="4" decel="100000" fill="hold" nodeType="withEffect">
                                  <p:stCondLst>
                                    <p:cond delay="75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1250" fill="hold"/>
                                        <p:tgtEl>
                                          <p:spTgt spid="12"/>
                                        </p:tgtEl>
                                        <p:attrNameLst>
                                          <p:attrName>ppt_x</p:attrName>
                                        </p:attrNameLst>
                                      </p:cBhvr>
                                      <p:tavLst>
                                        <p:tav tm="0">
                                          <p:val>
                                            <p:strVal val="#ppt_x"/>
                                          </p:val>
                                        </p:tav>
                                        <p:tav tm="100000">
                                          <p:val>
                                            <p:strVal val="#ppt_x"/>
                                          </p:val>
                                        </p:tav>
                                      </p:tavLst>
                                    </p:anim>
                                    <p:anim calcmode="lin" valueType="num">
                                      <p:cBhvr additive="base">
                                        <p:cTn id="20" dur="1250" fill="hold"/>
                                        <p:tgtEl>
                                          <p:spTgt spid="12"/>
                                        </p:tgtEl>
                                        <p:attrNameLst>
                                          <p:attrName>ppt_y</p:attrName>
                                        </p:attrNameLst>
                                      </p:cBhvr>
                                      <p:tavLst>
                                        <p:tav tm="0">
                                          <p:val>
                                            <p:strVal val="1+#ppt_h/2"/>
                                          </p:val>
                                        </p:tav>
                                        <p:tav tm="100000">
                                          <p:val>
                                            <p:strVal val="#ppt_y"/>
                                          </p:val>
                                        </p:tav>
                                      </p:tavLst>
                                    </p:anim>
                                  </p:childTnLst>
                                </p:cTn>
                              </p:par>
                              <p:par>
                                <p:cTn id="21" presetID="2" presetClass="entr" presetSubtype="4" decel="100000" fill="hold" nodeType="withEffect">
                                  <p:stCondLst>
                                    <p:cond delay="1000"/>
                                  </p:stCondLst>
                                  <p:childTnLst>
                                    <p:set>
                                      <p:cBhvr>
                                        <p:cTn id="22" dur="1" fill="hold">
                                          <p:stCondLst>
                                            <p:cond delay="0"/>
                                          </p:stCondLst>
                                        </p:cTn>
                                        <p:tgtEl>
                                          <p:spTgt spid="6"/>
                                        </p:tgtEl>
                                        <p:attrNameLst>
                                          <p:attrName>style.visibility</p:attrName>
                                        </p:attrNameLst>
                                      </p:cBhvr>
                                      <p:to>
                                        <p:strVal val="visible"/>
                                      </p:to>
                                    </p:set>
                                    <p:anim calcmode="lin" valueType="num">
                                      <p:cBhvr additive="base">
                                        <p:cTn id="23" dur="1250" fill="hold"/>
                                        <p:tgtEl>
                                          <p:spTgt spid="6"/>
                                        </p:tgtEl>
                                        <p:attrNameLst>
                                          <p:attrName>ppt_x</p:attrName>
                                        </p:attrNameLst>
                                      </p:cBhvr>
                                      <p:tavLst>
                                        <p:tav tm="0">
                                          <p:val>
                                            <p:strVal val="#ppt_x"/>
                                          </p:val>
                                        </p:tav>
                                        <p:tav tm="100000">
                                          <p:val>
                                            <p:strVal val="#ppt_x"/>
                                          </p:val>
                                        </p:tav>
                                      </p:tavLst>
                                    </p:anim>
                                    <p:anim calcmode="lin" valueType="num">
                                      <p:cBhvr additive="base">
                                        <p:cTn id="24" dur="1250" fill="hold"/>
                                        <p:tgtEl>
                                          <p:spTgt spid="6"/>
                                        </p:tgtEl>
                                        <p:attrNameLst>
                                          <p:attrName>ppt_y</p:attrName>
                                        </p:attrNameLst>
                                      </p:cBhvr>
                                      <p:tavLst>
                                        <p:tav tm="0">
                                          <p:val>
                                            <p:strVal val="1+#ppt_h/2"/>
                                          </p:val>
                                        </p:tav>
                                        <p:tav tm="100000">
                                          <p:val>
                                            <p:strVal val="#ppt_y"/>
                                          </p:val>
                                        </p:tav>
                                      </p:tavLst>
                                    </p:anim>
                                  </p:childTnLst>
                                </p:cTn>
                              </p:par>
                              <p:par>
                                <p:cTn id="25" presetID="2" presetClass="entr" presetSubtype="2" decel="100000" fill="hold" grpId="0" nodeType="withEffect">
                                  <p:stCondLst>
                                    <p:cond delay="1000"/>
                                  </p:stCondLst>
                                  <p:childTnLst>
                                    <p:set>
                                      <p:cBhvr>
                                        <p:cTn id="26" dur="1" fill="hold">
                                          <p:stCondLst>
                                            <p:cond delay="0"/>
                                          </p:stCondLst>
                                        </p:cTn>
                                        <p:tgtEl>
                                          <p:spTgt spid="24"/>
                                        </p:tgtEl>
                                        <p:attrNameLst>
                                          <p:attrName>style.visibility</p:attrName>
                                        </p:attrNameLst>
                                      </p:cBhvr>
                                      <p:to>
                                        <p:strVal val="visible"/>
                                      </p:to>
                                    </p:set>
                                    <p:anim calcmode="lin" valueType="num">
                                      <p:cBhvr additive="base">
                                        <p:cTn id="27" dur="1500" fill="hold"/>
                                        <p:tgtEl>
                                          <p:spTgt spid="24"/>
                                        </p:tgtEl>
                                        <p:attrNameLst>
                                          <p:attrName>ppt_x</p:attrName>
                                        </p:attrNameLst>
                                      </p:cBhvr>
                                      <p:tavLst>
                                        <p:tav tm="0">
                                          <p:val>
                                            <p:strVal val="1+#ppt_w/2"/>
                                          </p:val>
                                        </p:tav>
                                        <p:tav tm="100000">
                                          <p:val>
                                            <p:strVal val="#ppt_x"/>
                                          </p:val>
                                        </p:tav>
                                      </p:tavLst>
                                    </p:anim>
                                    <p:anim calcmode="lin" valueType="num">
                                      <p:cBhvr additive="base">
                                        <p:cTn id="28" dur="1500" fill="hold"/>
                                        <p:tgtEl>
                                          <p:spTgt spid="24"/>
                                        </p:tgtEl>
                                        <p:attrNameLst>
                                          <p:attrName>ppt_y</p:attrName>
                                        </p:attrNameLst>
                                      </p:cBhvr>
                                      <p:tavLst>
                                        <p:tav tm="0">
                                          <p:val>
                                            <p:strVal val="#ppt_y"/>
                                          </p:val>
                                        </p:tav>
                                        <p:tav tm="100000">
                                          <p:val>
                                            <p:strVal val="#ppt_y"/>
                                          </p:val>
                                        </p:tav>
                                      </p:tavLst>
                                    </p:anim>
                                  </p:childTnLst>
                                </p:cTn>
                              </p:par>
                              <p:par>
                                <p:cTn id="29" presetID="22" presetClass="entr" presetSubtype="8" fill="hold" grpId="0" nodeType="withEffect">
                                  <p:stCondLst>
                                    <p:cond delay="1250"/>
                                  </p:stCondLst>
                                  <p:childTnLst>
                                    <p:set>
                                      <p:cBhvr>
                                        <p:cTn id="30" dur="1" fill="hold">
                                          <p:stCondLst>
                                            <p:cond delay="0"/>
                                          </p:stCondLst>
                                        </p:cTn>
                                        <p:tgtEl>
                                          <p:spTgt spid="26"/>
                                        </p:tgtEl>
                                        <p:attrNameLst>
                                          <p:attrName>style.visibility</p:attrName>
                                        </p:attrNameLst>
                                      </p:cBhvr>
                                      <p:to>
                                        <p:strVal val="visible"/>
                                      </p:to>
                                    </p:set>
                                    <p:animEffect transition="in" filter="wipe(left)">
                                      <p:cBhvr>
                                        <p:cTn id="31" dur="1000"/>
                                        <p:tgtEl>
                                          <p:spTgt spid="26"/>
                                        </p:tgtEl>
                                      </p:cBhvr>
                                    </p:animEffect>
                                  </p:childTnLst>
                                </p:cTn>
                              </p:par>
                              <p:par>
                                <p:cTn id="32" presetID="10" presetClass="entr" presetSubtype="0" fill="hold" grpId="0" nodeType="withEffect">
                                  <p:stCondLst>
                                    <p:cond delay="1250"/>
                                  </p:stCondLst>
                                  <p:childTnLst>
                                    <p:set>
                                      <p:cBhvr>
                                        <p:cTn id="33" dur="1" fill="hold">
                                          <p:stCondLst>
                                            <p:cond delay="0"/>
                                          </p:stCondLst>
                                        </p:cTn>
                                        <p:tgtEl>
                                          <p:spTgt spid="27"/>
                                        </p:tgtEl>
                                        <p:attrNameLst>
                                          <p:attrName>style.visibility</p:attrName>
                                        </p:attrNameLst>
                                      </p:cBhvr>
                                      <p:to>
                                        <p:strVal val="visible"/>
                                      </p:to>
                                    </p:set>
                                    <p:animEffect transition="in" filter="fade">
                                      <p:cBhvr>
                                        <p:cTn id="34" dur="1000"/>
                                        <p:tgtEl>
                                          <p:spTgt spid="27"/>
                                        </p:tgtEl>
                                      </p:cBhvr>
                                    </p:animEffect>
                                  </p:childTnLst>
                                </p:cTn>
                              </p:par>
                              <p:par>
                                <p:cTn id="35" presetID="2" presetClass="entr" presetSubtype="4" decel="100000" fill="hold" grpId="1" nodeType="withEffect">
                                  <p:stCondLst>
                                    <p:cond delay="1250"/>
                                  </p:stCondLst>
                                  <p:childTnLst>
                                    <p:set>
                                      <p:cBhvr>
                                        <p:cTn id="36" dur="1" fill="hold">
                                          <p:stCondLst>
                                            <p:cond delay="0"/>
                                          </p:stCondLst>
                                        </p:cTn>
                                        <p:tgtEl>
                                          <p:spTgt spid="27"/>
                                        </p:tgtEl>
                                        <p:attrNameLst>
                                          <p:attrName>style.visibility</p:attrName>
                                        </p:attrNameLst>
                                      </p:cBhvr>
                                      <p:to>
                                        <p:strVal val="visible"/>
                                      </p:to>
                                    </p:set>
                                    <p:anim calcmode="lin" valueType="num">
                                      <p:cBhvr additive="base">
                                        <p:cTn id="37" dur="1500" fill="hold"/>
                                        <p:tgtEl>
                                          <p:spTgt spid="27"/>
                                        </p:tgtEl>
                                        <p:attrNameLst>
                                          <p:attrName>ppt_x</p:attrName>
                                        </p:attrNameLst>
                                      </p:cBhvr>
                                      <p:tavLst>
                                        <p:tav tm="0">
                                          <p:val>
                                            <p:strVal val="#ppt_x"/>
                                          </p:val>
                                        </p:tav>
                                        <p:tav tm="100000">
                                          <p:val>
                                            <p:strVal val="#ppt_x"/>
                                          </p:val>
                                        </p:tav>
                                      </p:tavLst>
                                    </p:anim>
                                    <p:anim calcmode="lin" valueType="num">
                                      <p:cBhvr additive="base">
                                        <p:cTn id="38" dur="1500" fill="hold"/>
                                        <p:tgtEl>
                                          <p:spTgt spid="27"/>
                                        </p:tgtEl>
                                        <p:attrNameLst>
                                          <p:attrName>ppt_y</p:attrName>
                                        </p:attrNameLst>
                                      </p:cBhvr>
                                      <p:tavLst>
                                        <p:tav tm="0">
                                          <p:val>
                                            <p:strVal val="1+#ppt_h/2"/>
                                          </p:val>
                                        </p:tav>
                                        <p:tav tm="100000">
                                          <p:val>
                                            <p:strVal val="#ppt_y"/>
                                          </p:val>
                                        </p:tav>
                                      </p:tavLst>
                                    </p:anim>
                                  </p:childTnLst>
                                </p:cTn>
                              </p:par>
                              <p:par>
                                <p:cTn id="39" presetID="10" presetClass="entr" presetSubtype="0" fill="hold" grpId="0" nodeType="withEffect">
                                  <p:stCondLst>
                                    <p:cond delay="1500"/>
                                  </p:stCondLst>
                                  <p:childTnLst>
                                    <p:set>
                                      <p:cBhvr>
                                        <p:cTn id="40" dur="1" fill="hold">
                                          <p:stCondLst>
                                            <p:cond delay="0"/>
                                          </p:stCondLst>
                                        </p:cTn>
                                        <p:tgtEl>
                                          <p:spTgt spid="28"/>
                                        </p:tgtEl>
                                        <p:attrNameLst>
                                          <p:attrName>style.visibility</p:attrName>
                                        </p:attrNameLst>
                                      </p:cBhvr>
                                      <p:to>
                                        <p:strVal val="visible"/>
                                      </p:to>
                                    </p:set>
                                    <p:animEffect transition="in" filter="fade">
                                      <p:cBhvr>
                                        <p:cTn id="41" dur="1000"/>
                                        <p:tgtEl>
                                          <p:spTgt spid="28"/>
                                        </p:tgtEl>
                                      </p:cBhvr>
                                    </p:animEffect>
                                  </p:childTnLst>
                                </p:cTn>
                              </p:par>
                              <p:par>
                                <p:cTn id="42" presetID="2" presetClass="entr" presetSubtype="4" decel="100000" fill="hold" grpId="1" nodeType="withEffect">
                                  <p:stCondLst>
                                    <p:cond delay="1500"/>
                                  </p:stCondLst>
                                  <p:childTnLst>
                                    <p:set>
                                      <p:cBhvr>
                                        <p:cTn id="43" dur="1" fill="hold">
                                          <p:stCondLst>
                                            <p:cond delay="0"/>
                                          </p:stCondLst>
                                        </p:cTn>
                                        <p:tgtEl>
                                          <p:spTgt spid="28"/>
                                        </p:tgtEl>
                                        <p:attrNameLst>
                                          <p:attrName>style.visibility</p:attrName>
                                        </p:attrNameLst>
                                      </p:cBhvr>
                                      <p:to>
                                        <p:strVal val="visible"/>
                                      </p:to>
                                    </p:set>
                                    <p:anim calcmode="lin" valueType="num">
                                      <p:cBhvr additive="base">
                                        <p:cTn id="44" dur="1500" fill="hold"/>
                                        <p:tgtEl>
                                          <p:spTgt spid="28"/>
                                        </p:tgtEl>
                                        <p:attrNameLst>
                                          <p:attrName>ppt_x</p:attrName>
                                        </p:attrNameLst>
                                      </p:cBhvr>
                                      <p:tavLst>
                                        <p:tav tm="0">
                                          <p:val>
                                            <p:strVal val="#ppt_x"/>
                                          </p:val>
                                        </p:tav>
                                        <p:tav tm="100000">
                                          <p:val>
                                            <p:strVal val="#ppt_x"/>
                                          </p:val>
                                        </p:tav>
                                      </p:tavLst>
                                    </p:anim>
                                    <p:anim calcmode="lin" valueType="num">
                                      <p:cBhvr additive="base">
                                        <p:cTn id="45" dur="1500" fill="hold"/>
                                        <p:tgtEl>
                                          <p:spTgt spid="28"/>
                                        </p:tgtEl>
                                        <p:attrNameLst>
                                          <p:attrName>ppt_y</p:attrName>
                                        </p:attrNameLst>
                                      </p:cBhvr>
                                      <p:tavLst>
                                        <p:tav tm="0">
                                          <p:val>
                                            <p:strVal val="1+#ppt_h/2"/>
                                          </p:val>
                                        </p:tav>
                                        <p:tav tm="100000">
                                          <p:val>
                                            <p:strVal val="#ppt_y"/>
                                          </p:val>
                                        </p:tav>
                                      </p:tavLst>
                                    </p:anim>
                                  </p:childTnLst>
                                </p:cTn>
                              </p:par>
                              <p:par>
                                <p:cTn id="46" presetID="10" presetClass="entr" presetSubtype="0" fill="hold" grpId="0" nodeType="withEffect">
                                  <p:stCondLst>
                                    <p:cond delay="1500"/>
                                  </p:stCondLst>
                                  <p:childTnLst>
                                    <p:set>
                                      <p:cBhvr>
                                        <p:cTn id="47" dur="1" fill="hold">
                                          <p:stCondLst>
                                            <p:cond delay="0"/>
                                          </p:stCondLst>
                                        </p:cTn>
                                        <p:tgtEl>
                                          <p:spTgt spid="25"/>
                                        </p:tgtEl>
                                        <p:attrNameLst>
                                          <p:attrName>style.visibility</p:attrName>
                                        </p:attrNameLst>
                                      </p:cBhvr>
                                      <p:to>
                                        <p:strVal val="visible"/>
                                      </p:to>
                                    </p:set>
                                    <p:animEffect transition="in" filter="fade">
                                      <p:cBhvr>
                                        <p:cTn id="48" dur="1000"/>
                                        <p:tgtEl>
                                          <p:spTgt spid="25"/>
                                        </p:tgtEl>
                                      </p:cBhvr>
                                    </p:animEffect>
                                  </p:childTnLst>
                                </p:cTn>
                              </p:par>
                              <p:par>
                                <p:cTn id="49" presetID="2" presetClass="entr" presetSubtype="4" decel="100000" fill="hold" grpId="1" nodeType="withEffect">
                                  <p:stCondLst>
                                    <p:cond delay="1500"/>
                                  </p:stCondLst>
                                  <p:childTnLst>
                                    <p:set>
                                      <p:cBhvr>
                                        <p:cTn id="50" dur="1" fill="hold">
                                          <p:stCondLst>
                                            <p:cond delay="0"/>
                                          </p:stCondLst>
                                        </p:cTn>
                                        <p:tgtEl>
                                          <p:spTgt spid="25"/>
                                        </p:tgtEl>
                                        <p:attrNameLst>
                                          <p:attrName>style.visibility</p:attrName>
                                        </p:attrNameLst>
                                      </p:cBhvr>
                                      <p:to>
                                        <p:strVal val="visible"/>
                                      </p:to>
                                    </p:set>
                                    <p:anim calcmode="lin" valueType="num">
                                      <p:cBhvr additive="base">
                                        <p:cTn id="51" dur="1500" fill="hold"/>
                                        <p:tgtEl>
                                          <p:spTgt spid="25"/>
                                        </p:tgtEl>
                                        <p:attrNameLst>
                                          <p:attrName>ppt_x</p:attrName>
                                        </p:attrNameLst>
                                      </p:cBhvr>
                                      <p:tavLst>
                                        <p:tav tm="0">
                                          <p:val>
                                            <p:strVal val="#ppt_x"/>
                                          </p:val>
                                        </p:tav>
                                        <p:tav tm="100000">
                                          <p:val>
                                            <p:strVal val="#ppt_x"/>
                                          </p:val>
                                        </p:tav>
                                      </p:tavLst>
                                    </p:anim>
                                    <p:anim calcmode="lin" valueType="num">
                                      <p:cBhvr additive="base">
                                        <p:cTn id="52" dur="1500" fill="hold"/>
                                        <p:tgtEl>
                                          <p:spTgt spid="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6" grpId="0" animBg="1"/>
      <p:bldP spid="27" grpId="0"/>
      <p:bldP spid="27" grpId="1"/>
      <p:bldP spid="28" grpId="0"/>
      <p:bldP spid="28" grpId="1"/>
      <p:bldP spid="25" grpId="0"/>
      <p:bldP spid="25" grpId="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文本占位符 1"/>
              <p:cNvSpPr>
                <a:spLocks noGrp="1"/>
              </p:cNvSpPr>
              <p:nvPr>
                <p:ph type="body" sz="quarter" idx="1"/>
              </p:nvPr>
            </p:nvSpPr>
            <p:spPr>
              <a:xfrm>
                <a:off x="516000" y="1008000"/>
                <a:ext cx="11160000" cy="5078313"/>
              </a:xfrm>
            </p:spPr>
            <p:txBody>
              <a:bodyPr/>
              <a:lstStyle/>
              <a:p>
                <a:r>
                  <a:rPr lang="zh-CN" altLang="en-US" sz="2800" dirty="0"/>
                  <a:t>定义</a:t>
                </a:r>
                <a:r>
                  <a:rPr lang="en-US" altLang="zh-CN" sz="2800" dirty="0"/>
                  <a:t>14.11 </a:t>
                </a:r>
                <a:r>
                  <a:rPr lang="zh-CN" altLang="en-US" sz="2800" dirty="0"/>
                  <a:t>给定无向图</a:t>
                </a:r>
                <a:r>
                  <a:rPr lang="en-US" altLang="zh-CN" sz="2800" dirty="0"/>
                  <a:t>G, G</a:t>
                </a:r>
                <a:r>
                  <a:rPr lang="zh-CN" altLang="en-US" sz="2800" dirty="0"/>
                  <a:t>中顶点与边的</a:t>
                </a:r>
                <a:r>
                  <a:rPr lang="zh-CN" altLang="en-US" sz="2800" dirty="0">
                    <a:solidFill>
                      <a:srgbClr val="FF0000"/>
                    </a:solidFill>
                  </a:rPr>
                  <a:t>交替序列</a:t>
                </a:r>
                <a:r>
                  <a:rPr lang="zh-CN" altLang="en-US" sz="2800" b="1" dirty="0">
                    <a:sym typeface="Symbol" panose="05050102010706020507" pitchFamily="18" charset="2"/>
                  </a:rPr>
                  <a:t></a:t>
                </a:r>
                <a:r>
                  <a:rPr lang="en-US" altLang="zh-CN" sz="2800" dirty="0"/>
                  <a:t>=</a:t>
                </a:r>
                <a14:m>
                  <m:oMath xmlns:m="http://schemas.openxmlformats.org/officeDocument/2006/math">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𝑣</m:t>
                        </m:r>
                      </m:e>
                      <m:sub>
                        <m:r>
                          <a:rPr lang="en-US" altLang="zh-CN" sz="2800" i="1">
                            <a:latin typeface="Cambria Math" panose="02040503050406030204" pitchFamily="18" charset="0"/>
                          </a:rPr>
                          <m:t>0</m:t>
                        </m:r>
                      </m:sub>
                    </m:sSub>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𝑒</m:t>
                        </m:r>
                      </m:e>
                      <m:sub>
                        <m:r>
                          <a:rPr lang="en-US" altLang="zh-CN" sz="2800" i="1">
                            <a:latin typeface="Cambria Math" panose="02040503050406030204" pitchFamily="18" charset="0"/>
                          </a:rPr>
                          <m:t>1</m:t>
                        </m:r>
                      </m:sub>
                    </m:sSub>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𝑣</m:t>
                        </m:r>
                      </m:e>
                      <m:sub>
                        <m:r>
                          <a:rPr lang="en-US" altLang="zh-CN" sz="2800" i="1">
                            <a:latin typeface="Cambria Math" panose="02040503050406030204" pitchFamily="18" charset="0"/>
                          </a:rPr>
                          <m:t>1</m:t>
                        </m:r>
                      </m:sub>
                    </m:sSub>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𝑒</m:t>
                        </m:r>
                      </m:e>
                      <m:sub>
                        <m:r>
                          <a:rPr lang="en-US" altLang="zh-CN" sz="2800" i="1">
                            <a:latin typeface="Cambria Math" panose="02040503050406030204" pitchFamily="18" charset="0"/>
                          </a:rPr>
                          <m:t>2</m:t>
                        </m:r>
                      </m:sub>
                    </m:sSub>
                  </m:oMath>
                </a14:m>
                <a:r>
                  <a:rPr lang="en-US" altLang="zh-CN" sz="2800" dirty="0"/>
                  <a:t> </a:t>
                </a:r>
                <a14:m>
                  <m:oMath xmlns:m="http://schemas.openxmlformats.org/officeDocument/2006/math">
                    <m:r>
                      <a:rPr lang="en-US" altLang="zh-CN" sz="2800" b="0" i="1" smtClean="0">
                        <a:latin typeface="Cambria Math" panose="02040503050406030204" pitchFamily="18" charset="0"/>
                      </a:rPr>
                      <m:t>…</m:t>
                    </m:r>
                    <m:sSub>
                      <m:sSubPr>
                        <m:ctrlPr>
                          <a:rPr lang="en-US" altLang="zh-CN" sz="2800" i="1">
                            <a:latin typeface="Cambria Math" panose="02040503050406030204" pitchFamily="18" charset="0"/>
                          </a:rPr>
                        </m:ctrlPr>
                      </m:sSubPr>
                      <m:e>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𝑒</m:t>
                            </m:r>
                          </m:e>
                          <m:sub>
                            <m:r>
                              <a:rPr lang="en-US" altLang="zh-CN" sz="2800" i="1">
                                <a:latin typeface="Cambria Math" panose="02040503050406030204" pitchFamily="18" charset="0"/>
                              </a:rPr>
                              <m:t>𝑙</m:t>
                            </m:r>
                          </m:sub>
                        </m:sSub>
                        <m:r>
                          <a:rPr lang="en-US" altLang="zh-CN" sz="2800" i="1">
                            <a:latin typeface="Cambria Math" panose="02040503050406030204" pitchFamily="18" charset="0"/>
                          </a:rPr>
                          <m:t>𝑣</m:t>
                        </m:r>
                      </m:e>
                      <m:sub>
                        <m:r>
                          <a:rPr lang="en-US" altLang="zh-CN" sz="2800" b="0" i="1" smtClean="0">
                            <a:latin typeface="Cambria Math" panose="02040503050406030204" pitchFamily="18" charset="0"/>
                          </a:rPr>
                          <m:t>𝑙</m:t>
                        </m:r>
                      </m:sub>
                    </m:sSub>
                  </m:oMath>
                </a14:m>
                <a:r>
                  <a:rPr lang="zh-CN" altLang="en-US" sz="2800" dirty="0"/>
                  <a:t>称作</a:t>
                </a:r>
                <a14:m>
                  <m:oMath xmlns:m="http://schemas.openxmlformats.org/officeDocument/2006/math">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𝑣</m:t>
                        </m:r>
                      </m:e>
                      <m:sub>
                        <m:r>
                          <a:rPr lang="en-US" altLang="zh-CN" sz="2800" b="0" i="1" smtClean="0">
                            <a:latin typeface="Cambria Math" panose="02040503050406030204" pitchFamily="18" charset="0"/>
                          </a:rPr>
                          <m:t>0</m:t>
                        </m:r>
                      </m:sub>
                    </m:sSub>
                  </m:oMath>
                </a14:m>
                <a:r>
                  <a:rPr lang="zh-CN" altLang="en-US" sz="2800" dirty="0"/>
                  <a:t>到</a:t>
                </a:r>
                <a14:m>
                  <m:oMath xmlns:m="http://schemas.openxmlformats.org/officeDocument/2006/math">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𝑣</m:t>
                        </m:r>
                      </m:e>
                      <m:sub>
                        <m:r>
                          <a:rPr lang="en-US" altLang="zh-CN" sz="2800" b="0" i="1" smtClean="0">
                            <a:latin typeface="Cambria Math" panose="02040503050406030204" pitchFamily="18" charset="0"/>
                          </a:rPr>
                          <m:t>𝑙</m:t>
                        </m:r>
                      </m:sub>
                    </m:sSub>
                  </m:oMath>
                </a14:m>
                <a:r>
                  <a:rPr lang="zh-CN" altLang="en-US" sz="2800" dirty="0"/>
                  <a:t>的</a:t>
                </a:r>
                <a:r>
                  <a:rPr lang="zh-CN" altLang="en-US" sz="2800" dirty="0">
                    <a:solidFill>
                      <a:srgbClr val="FF0000"/>
                    </a:solidFill>
                  </a:rPr>
                  <a:t>通路</a:t>
                </a:r>
                <a:r>
                  <a:rPr lang="en-US" altLang="zh-CN" sz="2800" dirty="0"/>
                  <a:t>. </a:t>
                </a:r>
                <a:r>
                  <a:rPr lang="zh-CN" altLang="en-US" sz="2800" dirty="0"/>
                  <a:t>顶点</a:t>
                </a:r>
                <a14:m>
                  <m:oMath xmlns:m="http://schemas.openxmlformats.org/officeDocument/2006/math">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𝑣</m:t>
                        </m:r>
                      </m:e>
                      <m:sub>
                        <m:r>
                          <a:rPr lang="en-US" altLang="zh-CN" sz="2800" b="0" i="1" smtClean="0">
                            <a:latin typeface="Cambria Math" panose="02040503050406030204" pitchFamily="18" charset="0"/>
                          </a:rPr>
                          <m:t>𝑖</m:t>
                        </m:r>
                        <m:r>
                          <a:rPr lang="en-US" altLang="zh-CN" sz="2800" b="0" i="1" smtClean="0">
                            <a:latin typeface="Cambria Math" panose="02040503050406030204" pitchFamily="18" charset="0"/>
                          </a:rPr>
                          <m:t>−1</m:t>
                        </m:r>
                      </m:sub>
                    </m:sSub>
                  </m:oMath>
                </a14:m>
                <a:r>
                  <a:rPr lang="zh-CN" altLang="en-US" sz="2800" dirty="0"/>
                  <a:t>和</a:t>
                </a:r>
                <a14:m>
                  <m:oMath xmlns:m="http://schemas.openxmlformats.org/officeDocument/2006/math">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𝑣</m:t>
                        </m:r>
                      </m:e>
                      <m:sub>
                        <m:r>
                          <a:rPr lang="en-US" altLang="zh-CN" sz="2800" i="1">
                            <a:latin typeface="Cambria Math" panose="02040503050406030204" pitchFamily="18" charset="0"/>
                          </a:rPr>
                          <m:t>𝑖</m:t>
                        </m:r>
                      </m:sub>
                    </m:sSub>
                  </m:oMath>
                </a14:m>
                <a:r>
                  <a:rPr lang="zh-CN" altLang="en-US" sz="2800" dirty="0"/>
                  <a:t>是边</a:t>
                </a:r>
                <a14:m>
                  <m:oMath xmlns:m="http://schemas.openxmlformats.org/officeDocument/2006/math">
                    <m:sSub>
                      <m:sSubPr>
                        <m:ctrlPr>
                          <a:rPr lang="en-US" altLang="zh-CN" sz="2800" i="1" smtClean="0">
                            <a:latin typeface="Cambria Math" panose="02040503050406030204" pitchFamily="18" charset="0"/>
                          </a:rPr>
                        </m:ctrlPr>
                      </m:sSubPr>
                      <m:e>
                        <m:r>
                          <a:rPr lang="en-US" altLang="zh-CN" sz="2800" b="0" i="1" smtClean="0">
                            <a:latin typeface="Cambria Math" panose="02040503050406030204" pitchFamily="18" charset="0"/>
                          </a:rPr>
                          <m:t>𝑒</m:t>
                        </m:r>
                      </m:e>
                      <m:sub>
                        <m:r>
                          <a:rPr lang="en-US" altLang="zh-CN" sz="2800" i="1">
                            <a:latin typeface="Cambria Math" panose="02040503050406030204" pitchFamily="18" charset="0"/>
                          </a:rPr>
                          <m:t>𝑖</m:t>
                        </m:r>
                      </m:sub>
                    </m:sSub>
                  </m:oMath>
                </a14:m>
                <a:r>
                  <a:rPr lang="zh-CN" altLang="en-US" sz="2800" dirty="0"/>
                  <a:t>的端点</a:t>
                </a:r>
                <a:r>
                  <a:rPr lang="en-US" altLang="zh-CN" sz="2800" dirty="0"/>
                  <a:t>; </a:t>
                </a:r>
                <a14:m>
                  <m:oMath xmlns:m="http://schemas.openxmlformats.org/officeDocument/2006/math">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𝑣</m:t>
                        </m:r>
                      </m:e>
                      <m:sub>
                        <m:r>
                          <a:rPr lang="en-US" altLang="zh-CN" sz="2800" i="1">
                            <a:latin typeface="Cambria Math" panose="02040503050406030204" pitchFamily="18" charset="0"/>
                          </a:rPr>
                          <m:t>0</m:t>
                        </m:r>
                      </m:sub>
                    </m:sSub>
                  </m:oMath>
                </a14:m>
                <a:r>
                  <a:rPr lang="zh-CN" altLang="en-US" sz="2800" dirty="0"/>
                  <a:t>和</a:t>
                </a:r>
                <a14:m>
                  <m:oMath xmlns:m="http://schemas.openxmlformats.org/officeDocument/2006/math">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𝑣</m:t>
                        </m:r>
                      </m:e>
                      <m:sub>
                        <m:r>
                          <a:rPr lang="en-US" altLang="zh-CN" sz="2800" i="1">
                            <a:latin typeface="Cambria Math" panose="02040503050406030204" pitchFamily="18" charset="0"/>
                          </a:rPr>
                          <m:t>𝑙</m:t>
                        </m:r>
                      </m:sub>
                    </m:sSub>
                  </m:oMath>
                </a14:m>
                <a:r>
                  <a:rPr lang="zh-CN" altLang="en-US" sz="2800" dirty="0"/>
                  <a:t>称为</a:t>
                </a:r>
                <a:r>
                  <a:rPr lang="zh-CN" altLang="en-US" sz="2800" b="1" dirty="0">
                    <a:sym typeface="Symbol" panose="05050102010706020507" pitchFamily="18" charset="2"/>
                  </a:rPr>
                  <a:t></a:t>
                </a:r>
                <a:r>
                  <a:rPr lang="zh-CN" altLang="en-US" sz="2800" dirty="0">
                    <a:sym typeface="Symbol" panose="05050102010706020507" pitchFamily="18" charset="2"/>
                  </a:rPr>
                  <a:t>的</a:t>
                </a:r>
                <a:r>
                  <a:rPr lang="zh-CN" altLang="en-US" sz="2800" dirty="0">
                    <a:solidFill>
                      <a:srgbClr val="FF0000"/>
                    </a:solidFill>
                    <a:sym typeface="Symbol" panose="05050102010706020507" pitchFamily="18" charset="2"/>
                  </a:rPr>
                  <a:t>始点</a:t>
                </a:r>
                <a:r>
                  <a:rPr lang="zh-CN" altLang="en-US" sz="2800" dirty="0">
                    <a:sym typeface="Symbol" panose="05050102010706020507" pitchFamily="18" charset="2"/>
                  </a:rPr>
                  <a:t>和</a:t>
                </a:r>
                <a:r>
                  <a:rPr lang="zh-CN" altLang="en-US" sz="2800" dirty="0">
                    <a:solidFill>
                      <a:srgbClr val="FF0000"/>
                    </a:solidFill>
                    <a:sym typeface="Symbol" panose="05050102010706020507" pitchFamily="18" charset="2"/>
                  </a:rPr>
                  <a:t>终点</a:t>
                </a:r>
                <a:r>
                  <a:rPr lang="en-US" altLang="zh-CN" sz="2800" dirty="0">
                    <a:sym typeface="Symbol" panose="05050102010706020507" pitchFamily="18" charset="2"/>
                  </a:rPr>
                  <a:t>; </a:t>
                </a:r>
                <a:r>
                  <a:rPr lang="zh-CN" altLang="en-US" sz="2800" b="1" dirty="0">
                    <a:sym typeface="Symbol" panose="05050102010706020507" pitchFamily="18" charset="2"/>
                  </a:rPr>
                  <a:t></a:t>
                </a:r>
                <a:r>
                  <a:rPr lang="zh-CN" altLang="en-US" sz="2800" dirty="0">
                    <a:sym typeface="Symbol" panose="05050102010706020507" pitchFamily="18" charset="2"/>
                  </a:rPr>
                  <a:t>中边的条数称为</a:t>
                </a:r>
                <a:r>
                  <a:rPr lang="zh-CN" altLang="en-US" sz="2800" b="1" dirty="0">
                    <a:sym typeface="Symbol" panose="05050102010706020507" pitchFamily="18" charset="2"/>
                  </a:rPr>
                  <a:t></a:t>
                </a:r>
                <a:r>
                  <a:rPr lang="zh-CN" altLang="en-US" sz="2800" dirty="0">
                    <a:sym typeface="Symbol" panose="05050102010706020507" pitchFamily="18" charset="2"/>
                  </a:rPr>
                  <a:t>的</a:t>
                </a:r>
                <a:r>
                  <a:rPr lang="zh-CN" altLang="en-US" sz="2800" dirty="0">
                    <a:solidFill>
                      <a:srgbClr val="FF0000"/>
                    </a:solidFill>
                    <a:sym typeface="Symbol" panose="05050102010706020507" pitchFamily="18" charset="2"/>
                  </a:rPr>
                  <a:t>长度</a:t>
                </a:r>
                <a:r>
                  <a:rPr lang="en-US" altLang="zh-CN" sz="2800" dirty="0"/>
                  <a:t>.</a:t>
                </a:r>
              </a:p>
              <a:p>
                <a:pPr lvl="1"/>
                <a:r>
                  <a:rPr lang="en-US" altLang="zh-CN" sz="2600" dirty="0"/>
                  <a:t>(1) </a:t>
                </a:r>
                <a:r>
                  <a:rPr lang="zh-CN" altLang="en-US" sz="2600" dirty="0">
                    <a:solidFill>
                      <a:srgbClr val="FF0000"/>
                    </a:solidFill>
                  </a:rPr>
                  <a:t>回路</a:t>
                </a:r>
                <a:r>
                  <a:rPr lang="en-US" altLang="zh-CN" sz="2600" dirty="0"/>
                  <a:t>: </a:t>
                </a:r>
                <a:r>
                  <a:rPr lang="zh-CN" altLang="en-US" sz="2600" dirty="0"/>
                  <a:t>始点和终点重合的通路</a:t>
                </a:r>
                <a:r>
                  <a:rPr lang="en-US" altLang="zh-CN" sz="2600" dirty="0"/>
                  <a:t>, </a:t>
                </a:r>
                <a:r>
                  <a:rPr lang="zh-CN" altLang="en-US" sz="2600" dirty="0"/>
                  <a:t>即</a:t>
                </a:r>
                <a14:m>
                  <m:oMath xmlns:m="http://schemas.openxmlformats.org/officeDocument/2006/math">
                    <m:sSub>
                      <m:sSubPr>
                        <m:ctrlPr>
                          <a:rPr lang="en-US" altLang="zh-CN" sz="2600" i="1">
                            <a:latin typeface="Cambria Math" panose="02040503050406030204" pitchFamily="18" charset="0"/>
                          </a:rPr>
                        </m:ctrlPr>
                      </m:sSubPr>
                      <m:e>
                        <m:r>
                          <a:rPr lang="en-US" altLang="zh-CN" sz="2600" i="1">
                            <a:latin typeface="Cambria Math" panose="02040503050406030204" pitchFamily="18" charset="0"/>
                          </a:rPr>
                          <m:t>𝑣</m:t>
                        </m:r>
                      </m:e>
                      <m:sub>
                        <m:r>
                          <a:rPr lang="en-US" altLang="zh-CN" sz="2600" b="0" i="1">
                            <a:latin typeface="Cambria Math" panose="02040503050406030204" pitchFamily="18" charset="0"/>
                          </a:rPr>
                          <m:t>0</m:t>
                        </m:r>
                      </m:sub>
                    </m:sSub>
                  </m:oMath>
                </a14:m>
                <a:r>
                  <a:rPr lang="en-US" altLang="zh-CN" sz="2600" dirty="0"/>
                  <a:t>=</a:t>
                </a:r>
                <a14:m>
                  <m:oMath xmlns:m="http://schemas.openxmlformats.org/officeDocument/2006/math">
                    <m:sSub>
                      <m:sSubPr>
                        <m:ctrlPr>
                          <a:rPr lang="en-US" altLang="zh-CN" sz="2600" i="1">
                            <a:latin typeface="Cambria Math" panose="02040503050406030204" pitchFamily="18" charset="0"/>
                          </a:rPr>
                        </m:ctrlPr>
                      </m:sSubPr>
                      <m:e>
                        <m:r>
                          <a:rPr lang="en-US" altLang="zh-CN" sz="2600" i="1">
                            <a:latin typeface="Cambria Math" panose="02040503050406030204" pitchFamily="18" charset="0"/>
                          </a:rPr>
                          <m:t>𝑣</m:t>
                        </m:r>
                      </m:e>
                      <m:sub>
                        <m:r>
                          <a:rPr lang="en-US" altLang="zh-CN" sz="2600" b="0" i="1">
                            <a:latin typeface="Cambria Math" panose="02040503050406030204" pitchFamily="18" charset="0"/>
                          </a:rPr>
                          <m:t>𝑙</m:t>
                        </m:r>
                      </m:sub>
                    </m:sSub>
                  </m:oMath>
                </a14:m>
                <a:r>
                  <a:rPr lang="en-US" altLang="zh-CN" sz="2600" dirty="0"/>
                  <a:t> .</a:t>
                </a:r>
              </a:p>
              <a:p>
                <a:pPr lvl="1"/>
                <a:r>
                  <a:rPr lang="en-US" altLang="zh-CN" sz="2600" dirty="0"/>
                  <a:t>(2) </a:t>
                </a:r>
                <a:r>
                  <a:rPr lang="zh-CN" altLang="en-US" sz="2600" dirty="0">
                    <a:solidFill>
                      <a:srgbClr val="FF0000"/>
                    </a:solidFill>
                  </a:rPr>
                  <a:t>简单通路</a:t>
                </a:r>
                <a:r>
                  <a:rPr lang="en-US" altLang="zh-CN" sz="2600" dirty="0"/>
                  <a:t>(</a:t>
                </a:r>
                <a:r>
                  <a:rPr lang="zh-CN" altLang="en-US" sz="2600" dirty="0"/>
                  <a:t>简单回路</a:t>
                </a:r>
                <a:r>
                  <a:rPr lang="en-US" altLang="zh-CN" sz="2600" dirty="0"/>
                  <a:t>): </a:t>
                </a:r>
                <a:r>
                  <a:rPr lang="zh-CN" altLang="en-US" sz="2600" dirty="0"/>
                  <a:t>所有边各不相同的通路</a:t>
                </a:r>
                <a:r>
                  <a:rPr lang="en-US" altLang="zh-CN" sz="2600" dirty="0"/>
                  <a:t>(</a:t>
                </a:r>
                <a:r>
                  <a:rPr lang="zh-CN" altLang="en-US" sz="2600" dirty="0"/>
                  <a:t>回路</a:t>
                </a:r>
                <a:r>
                  <a:rPr lang="en-US" altLang="zh-CN" sz="2600" dirty="0"/>
                  <a:t>).</a:t>
                </a:r>
                <a:endParaRPr lang="zh-CN" altLang="en-US" sz="2600" dirty="0"/>
              </a:p>
              <a:p>
                <a:pPr lvl="1"/>
                <a:r>
                  <a:rPr lang="en-US" altLang="zh-CN" sz="2600" dirty="0"/>
                  <a:t>(3) </a:t>
                </a:r>
                <a:r>
                  <a:rPr lang="zh-CN" altLang="en-US" sz="2600" dirty="0">
                    <a:solidFill>
                      <a:srgbClr val="FF0000"/>
                    </a:solidFill>
                  </a:rPr>
                  <a:t>初级通路</a:t>
                </a:r>
                <a:r>
                  <a:rPr lang="en-US" altLang="zh-CN" sz="2600" dirty="0"/>
                  <a:t>(</a:t>
                </a:r>
                <a:r>
                  <a:rPr lang="zh-CN" altLang="en-US" sz="2600" dirty="0"/>
                  <a:t>路径</a:t>
                </a:r>
                <a:r>
                  <a:rPr lang="en-US" altLang="zh-CN" sz="2600" dirty="0"/>
                  <a:t>)</a:t>
                </a:r>
                <a:r>
                  <a:rPr lang="zh-CN" altLang="en-US" sz="2600" dirty="0"/>
                  <a:t>和</a:t>
                </a:r>
                <a:r>
                  <a:rPr lang="zh-CN" altLang="en-US" sz="2600" dirty="0">
                    <a:solidFill>
                      <a:srgbClr val="FF0000"/>
                    </a:solidFill>
                  </a:rPr>
                  <a:t>初级回路</a:t>
                </a:r>
                <a:r>
                  <a:rPr lang="en-US" altLang="zh-CN" sz="2600" dirty="0"/>
                  <a:t>(</a:t>
                </a:r>
                <a:r>
                  <a:rPr lang="zh-CN" altLang="en-US" sz="2600" dirty="0"/>
                  <a:t>圈</a:t>
                </a:r>
                <a:r>
                  <a:rPr lang="en-US" altLang="zh-CN" sz="2600" dirty="0"/>
                  <a:t>)</a:t>
                </a:r>
                <a:r>
                  <a:rPr lang="zh-CN" altLang="en-US" sz="2600" dirty="0"/>
                  <a:t>：除始点和终点外</a:t>
                </a:r>
                <a:r>
                  <a:rPr lang="en-US" altLang="zh-CN" sz="2600" dirty="0"/>
                  <a:t>, </a:t>
                </a:r>
                <a:r>
                  <a:rPr lang="zh-CN" altLang="en-US" sz="2600" dirty="0"/>
                  <a:t>所有</a:t>
                </a:r>
                <a:r>
                  <a:rPr lang="zh-CN" altLang="en-US" sz="2600" dirty="0">
                    <a:solidFill>
                      <a:srgbClr val="FF0000"/>
                    </a:solidFill>
                  </a:rPr>
                  <a:t>顶点各不相同</a:t>
                </a:r>
                <a:r>
                  <a:rPr lang="en-US" altLang="zh-CN" sz="2600" dirty="0"/>
                  <a:t>,</a:t>
                </a:r>
                <a:r>
                  <a:rPr lang="zh-CN" altLang="en-US" sz="2600" dirty="0"/>
                  <a:t>所有</a:t>
                </a:r>
                <a:r>
                  <a:rPr lang="zh-CN" altLang="en-US" sz="2600" dirty="0">
                    <a:solidFill>
                      <a:srgbClr val="FF0000"/>
                    </a:solidFill>
                  </a:rPr>
                  <a:t>边各不相同</a:t>
                </a:r>
                <a:r>
                  <a:rPr lang="zh-CN" altLang="en-US" sz="2600" dirty="0"/>
                  <a:t>的通路称为初级通路或路径</a:t>
                </a:r>
                <a:r>
                  <a:rPr lang="en-US" altLang="zh-CN" sz="2600" dirty="0"/>
                  <a:t>; </a:t>
                </a:r>
                <a:r>
                  <a:rPr lang="zh-CN" altLang="en-US" sz="2600" dirty="0"/>
                  <a:t>始点和终点重合的初级通路称</a:t>
                </a:r>
                <a:r>
                  <a:rPr lang="zh-CN" altLang="en-US" sz="2600" dirty="0">
                    <a:sym typeface="Symbol" panose="05050102010706020507" pitchFamily="18" charset="2"/>
                  </a:rPr>
                  <a:t> </a:t>
                </a:r>
                <a:r>
                  <a:rPr lang="zh-CN" altLang="en-US" sz="2600" dirty="0"/>
                  <a:t>为初级回路或圈</a:t>
                </a:r>
                <a:r>
                  <a:rPr lang="en-US" altLang="zh-CN" sz="2600" dirty="0"/>
                  <a:t>; </a:t>
                </a:r>
                <a:r>
                  <a:rPr lang="zh-CN" altLang="en-US" sz="2600" dirty="0"/>
                  <a:t>长度为</a:t>
                </a:r>
                <a:r>
                  <a:rPr lang="zh-CN" altLang="en-US" sz="2600" dirty="0">
                    <a:solidFill>
                      <a:srgbClr val="FF0000"/>
                    </a:solidFill>
                  </a:rPr>
                  <a:t>奇</a:t>
                </a:r>
                <a:r>
                  <a:rPr lang="en-US" altLang="zh-CN" sz="2600" dirty="0"/>
                  <a:t>/</a:t>
                </a:r>
                <a:r>
                  <a:rPr lang="zh-CN" altLang="en-US" sz="2600" dirty="0">
                    <a:solidFill>
                      <a:srgbClr val="FF0000"/>
                    </a:solidFill>
                  </a:rPr>
                  <a:t>偶数</a:t>
                </a:r>
                <a:r>
                  <a:rPr lang="zh-CN" altLang="en-US" sz="2600" dirty="0"/>
                  <a:t>的圈称为</a:t>
                </a:r>
                <a:r>
                  <a:rPr lang="zh-CN" altLang="en-US" sz="2600" dirty="0">
                    <a:solidFill>
                      <a:srgbClr val="FF0000"/>
                    </a:solidFill>
                  </a:rPr>
                  <a:t>奇</a:t>
                </a:r>
                <a:r>
                  <a:rPr lang="en-US" altLang="zh-CN" sz="2600" dirty="0"/>
                  <a:t>/</a:t>
                </a:r>
                <a:r>
                  <a:rPr lang="zh-CN" altLang="en-US" sz="2600" dirty="0">
                    <a:solidFill>
                      <a:srgbClr val="FF0000"/>
                    </a:solidFill>
                  </a:rPr>
                  <a:t>偶圈</a:t>
                </a:r>
                <a:r>
                  <a:rPr lang="en-US" altLang="zh-CN" sz="2600" dirty="0"/>
                  <a:t>.</a:t>
                </a:r>
              </a:p>
              <a:p>
                <a:pPr lvl="2"/>
                <a:r>
                  <a:rPr lang="zh-CN" altLang="en-US" sz="2400" dirty="0"/>
                  <a:t>简单图中的圈长度至少为</a:t>
                </a:r>
                <a:r>
                  <a:rPr lang="en-US" altLang="zh-CN" sz="2400" dirty="0"/>
                  <a:t>3 . </a:t>
                </a:r>
                <a:r>
                  <a:rPr lang="zh-CN" altLang="en-US" sz="2400" dirty="0"/>
                  <a:t>（为什么？）</a:t>
                </a:r>
                <a:endParaRPr lang="en-US" altLang="zh-CN" sz="2400" dirty="0"/>
              </a:p>
              <a:p>
                <a:pPr lvl="1"/>
                <a:r>
                  <a:rPr lang="en-US" altLang="zh-CN" dirty="0"/>
                  <a:t>(4) </a:t>
                </a:r>
                <a:r>
                  <a:rPr lang="zh-CN" altLang="en-US" dirty="0"/>
                  <a:t>复杂通路</a:t>
                </a:r>
                <a:r>
                  <a:rPr lang="en-US" altLang="zh-CN" dirty="0"/>
                  <a:t>(</a:t>
                </a:r>
                <a:r>
                  <a:rPr lang="zh-CN" altLang="en-US" dirty="0"/>
                  <a:t>复杂回路</a:t>
                </a:r>
                <a:r>
                  <a:rPr lang="en-US" altLang="zh-CN" dirty="0"/>
                  <a:t>): </a:t>
                </a:r>
                <a:r>
                  <a:rPr lang="zh-CN" altLang="en-US" dirty="0"/>
                  <a:t>边有重复出现的通路</a:t>
                </a:r>
                <a:r>
                  <a:rPr lang="en-US" altLang="zh-CN" dirty="0"/>
                  <a:t>(</a:t>
                </a:r>
                <a:r>
                  <a:rPr lang="zh-CN" altLang="en-US" dirty="0"/>
                  <a:t>回路</a:t>
                </a:r>
                <a:r>
                  <a:rPr lang="en-US" altLang="zh-CN" dirty="0"/>
                  <a:t>) .</a:t>
                </a:r>
              </a:p>
              <a:p>
                <a:r>
                  <a:rPr lang="zh-CN" altLang="en-US" sz="2800" dirty="0"/>
                  <a:t>有向图可以类似定义通路等概念，但要求有向边的方向一致</a:t>
                </a:r>
                <a:r>
                  <a:rPr lang="en-US" altLang="zh-CN" sz="2800" dirty="0"/>
                  <a:t>.</a:t>
                </a:r>
                <a:endParaRPr lang="zh-CN" altLang="en-US" sz="2800" dirty="0"/>
              </a:p>
            </p:txBody>
          </p:sp>
        </mc:Choice>
        <mc:Fallback xmlns="">
          <p:sp>
            <p:nvSpPr>
              <p:cNvPr id="2" name="文本占位符 1"/>
              <p:cNvSpPr>
                <a:spLocks noGrp="1" noRot="1" noChangeAspect="1" noMove="1" noResize="1" noEditPoints="1" noAdjustHandles="1" noChangeArrowheads="1" noChangeShapeType="1" noTextEdit="1"/>
              </p:cNvSpPr>
              <p:nvPr>
                <p:ph type="body" sz="quarter" idx="1"/>
              </p:nvPr>
            </p:nvSpPr>
            <p:spPr>
              <a:xfrm>
                <a:off x="516000" y="1008000"/>
                <a:ext cx="11160000" cy="5078313"/>
              </a:xfrm>
              <a:blipFill>
                <a:blip r:embed="rId2"/>
                <a:stretch>
                  <a:fillRect l="-984" t="-1441" r="-1148" b="-2521"/>
                </a:stretch>
              </a:blipFill>
            </p:spPr>
            <p:txBody>
              <a:bodyPr/>
              <a:lstStyle/>
              <a:p>
                <a:r>
                  <a:rPr lang="zh-CN" altLang="en-US">
                    <a:noFill/>
                  </a:rPr>
                  <a:t> </a:t>
                </a:r>
              </a:p>
            </p:txBody>
          </p:sp>
        </mc:Fallback>
      </mc:AlternateContent>
      <p:sp>
        <p:nvSpPr>
          <p:cNvPr id="6146" name="Rectangle 2"/>
          <p:cNvSpPr>
            <a:spLocks noGrp="1" noChangeArrowheads="1"/>
          </p:cNvSpPr>
          <p:nvPr>
            <p:ph type="title"/>
          </p:nvPr>
        </p:nvSpPr>
        <p:spPr/>
        <p:txBody>
          <a:bodyPr/>
          <a:lstStyle/>
          <a:p>
            <a:r>
              <a:rPr lang="zh-CN" altLang="en-US" dirty="0"/>
              <a:t>一、通路和回路的定义</a:t>
            </a:r>
            <a:endParaRPr lang="en-US" altLang="zh-CN" dirty="0"/>
          </a:p>
        </p:txBody>
      </p:sp>
      <p:sp>
        <p:nvSpPr>
          <p:cNvPr id="9" name="文本占位符 8"/>
          <p:cNvSpPr>
            <a:spLocks noGrp="1"/>
          </p:cNvSpPr>
          <p:nvPr>
            <p:ph type="body" sz="quarter" idx="11"/>
          </p:nvPr>
        </p:nvSpPr>
        <p:spPr/>
        <p:txBody>
          <a:bodyPr/>
          <a:lstStyle/>
          <a:p>
            <a:r>
              <a:rPr lang="en-US" altLang="zh-CN" dirty="0"/>
              <a:t>8.2 </a:t>
            </a:r>
            <a:r>
              <a:rPr lang="zh-CN" altLang="en-US" dirty="0"/>
              <a:t>通路与回路</a:t>
            </a:r>
          </a:p>
        </p:txBody>
      </p:sp>
      <p:sp>
        <p:nvSpPr>
          <p:cNvPr id="4" name="灯片编号占位符 3">
            <a:extLst>
              <a:ext uri="{FF2B5EF4-FFF2-40B4-BE49-F238E27FC236}">
                <a16:creationId xmlns:a16="http://schemas.microsoft.com/office/drawing/2014/main" id="{582A111F-5A04-4AA5-89DA-ACAFB426F4E6}"/>
              </a:ext>
            </a:extLst>
          </p:cNvPr>
          <p:cNvSpPr>
            <a:spLocks noGrp="1"/>
          </p:cNvSpPr>
          <p:nvPr>
            <p:ph type="sldNum" sz="quarter" idx="10"/>
          </p:nvPr>
        </p:nvSpPr>
        <p:spPr/>
        <p:txBody>
          <a:bodyPr/>
          <a:lstStyle/>
          <a:p>
            <a:fld id="{ADDBA8A9-FE90-4847-B2BB-91D9864F4629}" type="slidenum">
              <a:rPr lang="zh-CN" altLang="en-US" smtClean="0"/>
              <a:pPr/>
              <a:t>28</a:t>
            </a:fld>
            <a:r>
              <a:rPr lang="en-US" altLang="zh-CN"/>
              <a:t>|73</a:t>
            </a:r>
            <a:endParaRPr lang="zh-CN" altLang="en-US" dirty="0"/>
          </a:p>
        </p:txBody>
      </p:sp>
    </p:spTree>
    <p:extLst>
      <p:ext uri="{BB962C8B-B14F-4D97-AF65-F5344CB8AC3E}">
        <p14:creationId xmlns:p14="http://schemas.microsoft.com/office/powerpoint/2010/main" val="674065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500"/>
                                        <p:tgtEl>
                                          <p:spTgt spid="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Effect transition="in" filter="fade">
                                      <p:cBhvr>
                                        <p:cTn id="27" dur="500"/>
                                        <p:tgtEl>
                                          <p:spTgt spid="2">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
                                            <p:txEl>
                                              <p:pRg st="5" end="5"/>
                                            </p:txEl>
                                          </p:spTgt>
                                        </p:tgtEl>
                                        <p:attrNameLst>
                                          <p:attrName>style.visibility</p:attrName>
                                        </p:attrNameLst>
                                      </p:cBhvr>
                                      <p:to>
                                        <p:strVal val="visible"/>
                                      </p:to>
                                    </p:set>
                                    <p:animEffect transition="in" filter="fade">
                                      <p:cBhvr>
                                        <p:cTn id="32" dur="500"/>
                                        <p:tgtEl>
                                          <p:spTgt spid="2">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
                                            <p:txEl>
                                              <p:pRg st="6" end="6"/>
                                            </p:txEl>
                                          </p:spTgt>
                                        </p:tgtEl>
                                        <p:attrNameLst>
                                          <p:attrName>style.visibility</p:attrName>
                                        </p:attrNameLst>
                                      </p:cBhvr>
                                      <p:to>
                                        <p:strVal val="visible"/>
                                      </p:to>
                                    </p:set>
                                    <p:animEffect transition="in" filter="fade">
                                      <p:cBhvr>
                                        <p:cTn id="37" dur="500"/>
                                        <p:tgtEl>
                                          <p:spTgt spid="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
          </p:nvPr>
        </p:nvSpPr>
        <p:spPr>
          <a:xfrm>
            <a:off x="516000" y="1008000"/>
            <a:ext cx="11160000" cy="5186035"/>
          </a:xfrm>
        </p:spPr>
        <p:txBody>
          <a:bodyPr/>
          <a:lstStyle/>
          <a:p>
            <a:r>
              <a:rPr lang="zh-CN" altLang="en-US" dirty="0"/>
              <a:t>表示方法</a:t>
            </a:r>
          </a:p>
          <a:p>
            <a:pPr lvl="1"/>
            <a:r>
              <a:rPr lang="zh-CN" altLang="en-US" dirty="0"/>
              <a:t> ① 定义表示法</a:t>
            </a:r>
          </a:p>
          <a:p>
            <a:pPr lvl="1"/>
            <a:r>
              <a:rPr lang="zh-CN" altLang="en-US" dirty="0"/>
              <a:t> ② 只用边表示法</a:t>
            </a:r>
          </a:p>
          <a:p>
            <a:pPr lvl="1"/>
            <a:r>
              <a:rPr lang="zh-CN" altLang="en-US" dirty="0"/>
              <a:t> ③ 只用顶点表示法</a:t>
            </a:r>
            <a:r>
              <a:rPr lang="en-US" altLang="zh-CN" dirty="0"/>
              <a:t>:</a:t>
            </a:r>
            <a:r>
              <a:rPr lang="zh-CN" altLang="en-US" dirty="0"/>
              <a:t> 适用于简单图</a:t>
            </a:r>
          </a:p>
          <a:p>
            <a:pPr lvl="1"/>
            <a:r>
              <a:rPr lang="zh-CN" altLang="en-US" dirty="0"/>
              <a:t> ④ 混合表示法</a:t>
            </a:r>
          </a:p>
          <a:p>
            <a:r>
              <a:rPr lang="zh-CN" altLang="en-US" dirty="0"/>
              <a:t>环</a:t>
            </a:r>
            <a:r>
              <a:rPr lang="en-US" altLang="zh-CN" dirty="0"/>
              <a:t>: </a:t>
            </a:r>
            <a:r>
              <a:rPr lang="zh-CN" altLang="en-US" dirty="0"/>
              <a:t>长度为</a:t>
            </a:r>
            <a:r>
              <a:rPr lang="en-US" altLang="zh-CN" dirty="0"/>
              <a:t>1</a:t>
            </a:r>
            <a:r>
              <a:rPr lang="zh-CN" altLang="en-US" dirty="0"/>
              <a:t>的圈</a:t>
            </a:r>
            <a:r>
              <a:rPr lang="en-US" altLang="zh-CN" dirty="0"/>
              <a:t>. </a:t>
            </a:r>
          </a:p>
          <a:p>
            <a:pPr lvl="1"/>
            <a:r>
              <a:rPr lang="zh-CN" altLang="en-US" dirty="0"/>
              <a:t>无向简单图中圈的长度</a:t>
            </a:r>
            <a:r>
              <a:rPr lang="zh-CN" altLang="en-US" dirty="0">
                <a:sym typeface="Symbol" panose="05050102010706020507" pitchFamily="18" charset="2"/>
              </a:rPr>
              <a:t></a:t>
            </a:r>
            <a:r>
              <a:rPr lang="en-US" altLang="zh-CN" dirty="0"/>
              <a:t>3, </a:t>
            </a:r>
            <a:r>
              <a:rPr lang="zh-CN" altLang="en-US" dirty="0"/>
              <a:t>有向简单图中圈的长度</a:t>
            </a:r>
            <a:r>
              <a:rPr lang="zh-CN" altLang="en-US" dirty="0">
                <a:sym typeface="Symbol" panose="05050102010706020507" pitchFamily="18" charset="2"/>
              </a:rPr>
              <a:t></a:t>
            </a:r>
            <a:r>
              <a:rPr lang="en-US" altLang="zh-CN" dirty="0"/>
              <a:t>2. </a:t>
            </a:r>
          </a:p>
          <a:p>
            <a:r>
              <a:rPr lang="zh-CN" altLang="en-US" dirty="0"/>
              <a:t>不同的圈 </a:t>
            </a:r>
            <a:r>
              <a:rPr lang="en-US" altLang="zh-CN" dirty="0"/>
              <a:t>(</a:t>
            </a:r>
            <a:r>
              <a:rPr lang="zh-CN" altLang="en-US" dirty="0"/>
              <a:t>以长度</a:t>
            </a:r>
            <a:r>
              <a:rPr lang="zh-CN" altLang="en-US" dirty="0">
                <a:sym typeface="Symbol" panose="05050102010706020507" pitchFamily="18" charset="2"/>
              </a:rPr>
              <a:t></a:t>
            </a:r>
            <a:r>
              <a:rPr lang="en-US" altLang="zh-CN" dirty="0"/>
              <a:t>3</a:t>
            </a:r>
            <a:r>
              <a:rPr lang="zh-CN" altLang="en-US" dirty="0"/>
              <a:t>的为例</a:t>
            </a:r>
            <a:r>
              <a:rPr lang="en-US" altLang="zh-CN" dirty="0"/>
              <a:t>)</a:t>
            </a:r>
            <a:endParaRPr lang="zh-CN" altLang="en-US" dirty="0"/>
          </a:p>
          <a:p>
            <a:pPr lvl="1"/>
            <a:r>
              <a:rPr lang="zh-CN" altLang="en-US" dirty="0"/>
              <a:t> ①在同构意义下：给定长度的圈只有</a:t>
            </a:r>
            <a:r>
              <a:rPr lang="en-US" altLang="zh-CN" dirty="0"/>
              <a:t>1</a:t>
            </a:r>
            <a:r>
              <a:rPr lang="zh-CN" altLang="en-US" dirty="0"/>
              <a:t>个</a:t>
            </a:r>
            <a:r>
              <a:rPr lang="en-US" altLang="zh-CN" dirty="0"/>
              <a:t>;</a:t>
            </a:r>
            <a:endParaRPr lang="zh-CN" altLang="en-US" dirty="0"/>
          </a:p>
          <a:p>
            <a:pPr lvl="1"/>
            <a:r>
              <a:rPr lang="zh-CN" altLang="en-US" dirty="0"/>
              <a:t> ②在定义意义下</a:t>
            </a:r>
            <a:r>
              <a:rPr lang="en-US" altLang="zh-CN" dirty="0"/>
              <a:t>, </a:t>
            </a:r>
            <a:r>
              <a:rPr lang="zh-CN" altLang="en-US" dirty="0"/>
              <a:t>无向图中长度为</a:t>
            </a:r>
            <a:r>
              <a:rPr lang="en-US" altLang="zh-CN" i="1" dirty="0"/>
              <a:t>l</a:t>
            </a:r>
            <a:r>
              <a:rPr lang="zh-CN" altLang="en-US" dirty="0"/>
              <a:t>的圈有</a:t>
            </a:r>
            <a:r>
              <a:rPr lang="en-US" altLang="zh-CN" dirty="0"/>
              <a:t>2</a:t>
            </a:r>
            <a:r>
              <a:rPr lang="en-US" altLang="zh-CN" i="1" dirty="0"/>
              <a:t>l</a:t>
            </a:r>
            <a:r>
              <a:rPr lang="zh-CN" altLang="en-US" dirty="0"/>
              <a:t>个</a:t>
            </a:r>
            <a:r>
              <a:rPr lang="en-US" altLang="zh-CN" dirty="0"/>
              <a:t>; </a:t>
            </a:r>
            <a:r>
              <a:rPr lang="zh-CN" altLang="en-US" dirty="0"/>
              <a:t>有向图中则有</a:t>
            </a:r>
            <a:r>
              <a:rPr lang="en-US" altLang="zh-CN" i="1" dirty="0"/>
              <a:t>l</a:t>
            </a:r>
            <a:r>
              <a:rPr lang="zh-CN" altLang="en-US" dirty="0"/>
              <a:t>个</a:t>
            </a:r>
            <a:r>
              <a:rPr lang="en-US" altLang="zh-CN" dirty="0"/>
              <a:t>.</a:t>
            </a:r>
            <a:endParaRPr lang="zh-CN" altLang="en-US" dirty="0"/>
          </a:p>
        </p:txBody>
      </p:sp>
      <p:sp>
        <p:nvSpPr>
          <p:cNvPr id="6146" name="Rectangle 2"/>
          <p:cNvSpPr>
            <a:spLocks noGrp="1" noChangeArrowheads="1"/>
          </p:cNvSpPr>
          <p:nvPr>
            <p:ph type="title"/>
          </p:nvPr>
        </p:nvSpPr>
        <p:spPr/>
        <p:txBody>
          <a:bodyPr/>
          <a:lstStyle/>
          <a:p>
            <a:r>
              <a:rPr lang="zh-CN" altLang="en-US" dirty="0"/>
              <a:t>二、通路和回路的表示方法</a:t>
            </a:r>
            <a:endParaRPr lang="en-US" altLang="zh-CN" dirty="0"/>
          </a:p>
        </p:txBody>
      </p:sp>
      <p:sp>
        <p:nvSpPr>
          <p:cNvPr id="9" name="文本占位符 8"/>
          <p:cNvSpPr>
            <a:spLocks noGrp="1"/>
          </p:cNvSpPr>
          <p:nvPr>
            <p:ph type="body" sz="quarter" idx="11"/>
          </p:nvPr>
        </p:nvSpPr>
        <p:spPr/>
        <p:txBody>
          <a:bodyPr/>
          <a:lstStyle/>
          <a:p>
            <a:r>
              <a:rPr lang="en-US" altLang="zh-CN" dirty="0"/>
              <a:t>8.2 </a:t>
            </a:r>
            <a:r>
              <a:rPr lang="zh-CN" altLang="en-US" dirty="0"/>
              <a:t>通路与回路</a:t>
            </a:r>
          </a:p>
        </p:txBody>
      </p:sp>
      <p:sp>
        <p:nvSpPr>
          <p:cNvPr id="4" name="灯片编号占位符 3">
            <a:extLst>
              <a:ext uri="{FF2B5EF4-FFF2-40B4-BE49-F238E27FC236}">
                <a16:creationId xmlns:a16="http://schemas.microsoft.com/office/drawing/2014/main" id="{0644FF61-DE75-4598-9A01-FE1149158854}"/>
              </a:ext>
            </a:extLst>
          </p:cNvPr>
          <p:cNvSpPr>
            <a:spLocks noGrp="1"/>
          </p:cNvSpPr>
          <p:nvPr>
            <p:ph type="sldNum" sz="quarter" idx="10"/>
          </p:nvPr>
        </p:nvSpPr>
        <p:spPr/>
        <p:txBody>
          <a:bodyPr/>
          <a:lstStyle/>
          <a:p>
            <a:fld id="{ADDBA8A9-FE90-4847-B2BB-91D9864F4629}" type="slidenum">
              <a:rPr lang="zh-CN" altLang="en-US" smtClean="0"/>
              <a:pPr/>
              <a:t>29</a:t>
            </a:fld>
            <a:r>
              <a:rPr lang="en-US" altLang="zh-CN"/>
              <a:t>|73</a:t>
            </a:r>
            <a:endParaRPr lang="zh-CN" altLang="en-US" dirty="0"/>
          </a:p>
        </p:txBody>
      </p:sp>
    </p:spTree>
    <p:extLst>
      <p:ext uri="{BB962C8B-B14F-4D97-AF65-F5344CB8AC3E}">
        <p14:creationId xmlns:p14="http://schemas.microsoft.com/office/powerpoint/2010/main" val="4234977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500"/>
                                        <p:tgtEl>
                                          <p:spTgt spid="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Effect transition="in" filter="fade">
                                      <p:cBhvr>
                                        <p:cTn id="27" dur="500"/>
                                        <p:tgtEl>
                                          <p:spTgt spid="2">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
                                            <p:txEl>
                                              <p:pRg st="5" end="5"/>
                                            </p:txEl>
                                          </p:spTgt>
                                        </p:tgtEl>
                                        <p:attrNameLst>
                                          <p:attrName>style.visibility</p:attrName>
                                        </p:attrNameLst>
                                      </p:cBhvr>
                                      <p:to>
                                        <p:strVal val="visible"/>
                                      </p:to>
                                    </p:set>
                                    <p:animEffect transition="in" filter="fade">
                                      <p:cBhvr>
                                        <p:cTn id="32" dur="500"/>
                                        <p:tgtEl>
                                          <p:spTgt spid="2">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
                                            <p:txEl>
                                              <p:pRg st="6" end="6"/>
                                            </p:txEl>
                                          </p:spTgt>
                                        </p:tgtEl>
                                        <p:attrNameLst>
                                          <p:attrName>style.visibility</p:attrName>
                                        </p:attrNameLst>
                                      </p:cBhvr>
                                      <p:to>
                                        <p:strVal val="visible"/>
                                      </p:to>
                                    </p:set>
                                    <p:animEffect transition="in" filter="fade">
                                      <p:cBhvr>
                                        <p:cTn id="37" dur="500"/>
                                        <p:tgtEl>
                                          <p:spTgt spid="2">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
                                            <p:txEl>
                                              <p:pRg st="7" end="7"/>
                                            </p:txEl>
                                          </p:spTgt>
                                        </p:tgtEl>
                                        <p:attrNameLst>
                                          <p:attrName>style.visibility</p:attrName>
                                        </p:attrNameLst>
                                      </p:cBhvr>
                                      <p:to>
                                        <p:strVal val="visible"/>
                                      </p:to>
                                    </p:set>
                                    <p:animEffect transition="in" filter="fade">
                                      <p:cBhvr>
                                        <p:cTn id="42" dur="500"/>
                                        <p:tgtEl>
                                          <p:spTgt spid="2">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
                                            <p:txEl>
                                              <p:pRg st="8" end="8"/>
                                            </p:txEl>
                                          </p:spTgt>
                                        </p:tgtEl>
                                        <p:attrNameLst>
                                          <p:attrName>style.visibility</p:attrName>
                                        </p:attrNameLst>
                                      </p:cBhvr>
                                      <p:to>
                                        <p:strVal val="visible"/>
                                      </p:to>
                                    </p:set>
                                    <p:animEffect transition="in" filter="fade">
                                      <p:cBhvr>
                                        <p:cTn id="47" dur="500"/>
                                        <p:tgtEl>
                                          <p:spTgt spid="2">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2">
                                            <p:txEl>
                                              <p:pRg st="9" end="9"/>
                                            </p:txEl>
                                          </p:spTgt>
                                        </p:tgtEl>
                                        <p:attrNameLst>
                                          <p:attrName>style.visibility</p:attrName>
                                        </p:attrNameLst>
                                      </p:cBhvr>
                                      <p:to>
                                        <p:strVal val="visible"/>
                                      </p:to>
                                    </p:set>
                                    <p:animEffect transition="in" filter="fade">
                                      <p:cBhvr>
                                        <p:cTn id="52" dur="500"/>
                                        <p:tgtEl>
                                          <p:spTgt spid="2">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文本框 90"/>
          <p:cNvSpPr txBox="1"/>
          <p:nvPr/>
        </p:nvSpPr>
        <p:spPr>
          <a:xfrm>
            <a:off x="8684150" y="488031"/>
            <a:ext cx="934871" cy="1200329"/>
          </a:xfrm>
          <a:prstGeom prst="rect">
            <a:avLst/>
          </a:prstGeom>
          <a:noFill/>
        </p:spPr>
        <p:txBody>
          <a:bodyPr wrap="none" rtlCol="0">
            <a:spAutoFit/>
          </a:bodyPr>
          <a:lstStyle/>
          <a:p>
            <a:r>
              <a:rPr lang="en-US" altLang="zh-CN" sz="7200" dirty="0">
                <a:solidFill>
                  <a:srgbClr val="000000">
                    <a:lumMod val="75000"/>
                    <a:lumOff val="25000"/>
                  </a:srgbClr>
                </a:solidFill>
                <a:effectLst>
                  <a:reflection blurRad="12700" stA="40000" endPos="40000" dist="12700" dir="5400000" sy="-100000" algn="bl" rotWithShape="0"/>
                </a:effectLst>
                <a:latin typeface="Century Gothic" panose="020B0502020202020204" pitchFamily="34" charset="0"/>
                <a:cs typeface="+mn-ea"/>
                <a:sym typeface="+mn-lt"/>
              </a:rPr>
              <a:t>C</a:t>
            </a:r>
            <a:endParaRPr lang="zh-CN" altLang="en-US" sz="7200" dirty="0">
              <a:solidFill>
                <a:srgbClr val="000000">
                  <a:lumMod val="75000"/>
                  <a:lumOff val="25000"/>
                </a:srgbClr>
              </a:solidFill>
              <a:effectLst>
                <a:reflection blurRad="12700" stA="40000" endPos="40000" dist="12700" dir="5400000" sy="-100000" algn="bl" rotWithShape="0"/>
              </a:effectLst>
              <a:latin typeface="Century Gothic" panose="020B0502020202020204" pitchFamily="34" charset="0"/>
              <a:cs typeface="+mn-ea"/>
              <a:sym typeface="+mn-lt"/>
            </a:endParaRPr>
          </a:p>
        </p:txBody>
      </p:sp>
      <p:sp>
        <p:nvSpPr>
          <p:cNvPr id="92" name="文本框 91"/>
          <p:cNvSpPr txBox="1"/>
          <p:nvPr/>
        </p:nvSpPr>
        <p:spPr>
          <a:xfrm>
            <a:off x="9909062" y="670223"/>
            <a:ext cx="1981633" cy="923330"/>
          </a:xfrm>
          <a:prstGeom prst="rect">
            <a:avLst/>
          </a:prstGeom>
          <a:noFill/>
        </p:spPr>
        <p:txBody>
          <a:bodyPr wrap="none" rtlCol="0">
            <a:spAutoFit/>
          </a:bodyPr>
          <a:lstStyle/>
          <a:p>
            <a:r>
              <a:rPr lang="en-US" altLang="zh-CN" sz="5400" dirty="0">
                <a:solidFill>
                  <a:srgbClr val="000000">
                    <a:lumMod val="75000"/>
                    <a:lumOff val="25000"/>
                  </a:srgbClr>
                </a:solidFill>
                <a:effectLst>
                  <a:reflection blurRad="12700" stA="40000" endPos="25000" dist="6350" dir="5400000" sy="-100000" algn="bl" rotWithShape="0"/>
                </a:effectLst>
                <a:latin typeface="Century Gothic" panose="020B0502020202020204" pitchFamily="34" charset="0"/>
                <a:cs typeface="+mn-ea"/>
                <a:sym typeface="+mn-lt"/>
              </a:rPr>
              <a:t>nents</a:t>
            </a:r>
            <a:endParaRPr lang="zh-CN" altLang="en-US" sz="5400" dirty="0">
              <a:solidFill>
                <a:srgbClr val="000000">
                  <a:lumMod val="75000"/>
                  <a:lumOff val="25000"/>
                </a:srgbClr>
              </a:solidFill>
              <a:effectLst>
                <a:reflection blurRad="12700" stA="40000" endPos="25000" dist="6350" dir="5400000" sy="-100000" algn="bl" rotWithShape="0"/>
              </a:effectLst>
              <a:latin typeface="Century Gothic" panose="020B0502020202020204" pitchFamily="34" charset="0"/>
              <a:cs typeface="+mn-ea"/>
              <a:sym typeface="+mn-lt"/>
            </a:endParaRPr>
          </a:p>
        </p:txBody>
      </p:sp>
      <p:grpSp>
        <p:nvGrpSpPr>
          <p:cNvPr id="102" name="PA_组合 101"/>
          <p:cNvGrpSpPr/>
          <p:nvPr>
            <p:custDataLst>
              <p:tags r:id="rId1"/>
            </p:custDataLst>
          </p:nvPr>
        </p:nvGrpSpPr>
        <p:grpSpPr>
          <a:xfrm>
            <a:off x="9451052" y="1012462"/>
            <a:ext cx="550414" cy="1410330"/>
            <a:chOff x="4385852" y="5208858"/>
            <a:chExt cx="982385" cy="2517173"/>
          </a:xfrm>
        </p:grpSpPr>
        <p:sp>
          <p:nvSpPr>
            <p:cNvPr id="103" name="等腰三角形 9"/>
            <p:cNvSpPr/>
            <p:nvPr/>
          </p:nvSpPr>
          <p:spPr>
            <a:xfrm rot="10800000">
              <a:off x="4385852" y="5597868"/>
              <a:ext cx="982385" cy="2128163"/>
            </a:xfrm>
            <a:custGeom>
              <a:avLst/>
              <a:gdLst>
                <a:gd name="connsiteX0" fmla="*/ 0 w 3341155"/>
                <a:gd name="connsiteY0" fmla="*/ 5053133 h 5053133"/>
                <a:gd name="connsiteX1" fmla="*/ 1670578 w 3341155"/>
                <a:gd name="connsiteY1" fmla="*/ 0 h 5053133"/>
                <a:gd name="connsiteX2" fmla="*/ 3341155 w 3341155"/>
                <a:gd name="connsiteY2" fmla="*/ 5053133 h 5053133"/>
                <a:gd name="connsiteX3" fmla="*/ 0 w 3341155"/>
                <a:gd name="connsiteY3" fmla="*/ 5053133 h 5053133"/>
                <a:gd name="connsiteX0" fmla="*/ 0 w 3341155"/>
                <a:gd name="connsiteY0" fmla="*/ 5053133 h 5053133"/>
                <a:gd name="connsiteX1" fmla="*/ 1670578 w 3341155"/>
                <a:gd name="connsiteY1" fmla="*/ 0 h 5053133"/>
                <a:gd name="connsiteX2" fmla="*/ 3341155 w 3341155"/>
                <a:gd name="connsiteY2" fmla="*/ 5053133 h 5053133"/>
                <a:gd name="connsiteX3" fmla="*/ 0 w 3341155"/>
                <a:gd name="connsiteY3" fmla="*/ 5053133 h 5053133"/>
                <a:gd name="connsiteX0" fmla="*/ 0 w 3341155"/>
                <a:gd name="connsiteY0" fmla="*/ 5054349 h 5054349"/>
                <a:gd name="connsiteX1" fmla="*/ 1670578 w 3341155"/>
                <a:gd name="connsiteY1" fmla="*/ 1216 h 5054349"/>
                <a:gd name="connsiteX2" fmla="*/ 3341155 w 3341155"/>
                <a:gd name="connsiteY2" fmla="*/ 5054349 h 5054349"/>
                <a:gd name="connsiteX3" fmla="*/ 0 w 3341155"/>
                <a:gd name="connsiteY3" fmla="*/ 5054349 h 5054349"/>
                <a:gd name="connsiteX0" fmla="*/ 0 w 3341155"/>
                <a:gd name="connsiteY0" fmla="*/ 5054932 h 5054932"/>
                <a:gd name="connsiteX1" fmla="*/ 1670578 w 3341155"/>
                <a:gd name="connsiteY1" fmla="*/ 1799 h 5054932"/>
                <a:gd name="connsiteX2" fmla="*/ 3341155 w 3341155"/>
                <a:gd name="connsiteY2" fmla="*/ 5054932 h 5054932"/>
                <a:gd name="connsiteX3" fmla="*/ 0 w 3341155"/>
                <a:gd name="connsiteY3" fmla="*/ 5054932 h 5054932"/>
                <a:gd name="connsiteX0" fmla="*/ 0 w 3341155"/>
                <a:gd name="connsiteY0" fmla="*/ 5054932 h 5054932"/>
                <a:gd name="connsiteX1" fmla="*/ 1670578 w 3341155"/>
                <a:gd name="connsiteY1" fmla="*/ 1799 h 5054932"/>
                <a:gd name="connsiteX2" fmla="*/ 3341155 w 3341155"/>
                <a:gd name="connsiteY2" fmla="*/ 5054932 h 5054932"/>
                <a:gd name="connsiteX3" fmla="*/ 0 w 3341155"/>
                <a:gd name="connsiteY3" fmla="*/ 5054932 h 5054932"/>
              </a:gdLst>
              <a:ahLst/>
              <a:cxnLst>
                <a:cxn ang="0">
                  <a:pos x="connsiteX0" y="connsiteY0"/>
                </a:cxn>
                <a:cxn ang="0">
                  <a:pos x="connsiteX1" y="connsiteY1"/>
                </a:cxn>
                <a:cxn ang="0">
                  <a:pos x="connsiteX2" y="connsiteY2"/>
                </a:cxn>
                <a:cxn ang="0">
                  <a:pos x="connsiteX3" y="connsiteY3"/>
                </a:cxn>
              </a:cxnLst>
              <a:rect l="l" t="t" r="r" b="b"/>
              <a:pathLst>
                <a:path w="3341155" h="5054932">
                  <a:moveTo>
                    <a:pt x="0" y="5054932"/>
                  </a:moveTo>
                  <a:cubicBezTo>
                    <a:pt x="556859" y="3370554"/>
                    <a:pt x="1547106" y="-90235"/>
                    <a:pt x="1670578" y="1799"/>
                  </a:cubicBezTo>
                  <a:cubicBezTo>
                    <a:pt x="1801193" y="-87854"/>
                    <a:pt x="2784296" y="3370554"/>
                    <a:pt x="3341155" y="5054932"/>
                  </a:cubicBezTo>
                  <a:lnTo>
                    <a:pt x="0" y="5054932"/>
                  </a:lnTo>
                  <a:close/>
                </a:path>
              </a:pathLst>
            </a:custGeom>
            <a:gradFill>
              <a:gsLst>
                <a:gs pos="70000">
                  <a:srgbClr val="000000">
                    <a:alpha val="10000"/>
                  </a:srgbClr>
                </a:gs>
                <a:gs pos="50000">
                  <a:srgbClr val="000000">
                    <a:alpha val="5000"/>
                  </a:srgbClr>
                </a:gs>
                <a:gs pos="30000">
                  <a:schemeClr val="tx1">
                    <a:alpha val="0"/>
                  </a:schemeClr>
                </a:gs>
                <a:gs pos="100000">
                  <a:schemeClr val="tx1">
                    <a:alpha val="30000"/>
                  </a:schemeClr>
                </a:gs>
              </a:gsLst>
              <a:lin ang="5400000" scaled="1"/>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104" name="立方体 103"/>
            <p:cNvSpPr>
              <a:spLocks noChangeAspect="1"/>
            </p:cNvSpPr>
            <p:nvPr/>
          </p:nvSpPr>
          <p:spPr>
            <a:xfrm>
              <a:off x="4488037" y="5208858"/>
              <a:ext cx="780326" cy="780329"/>
            </a:xfrm>
            <a:prstGeom prst="cube">
              <a:avLst/>
            </a:prstGeom>
            <a:gradFill>
              <a:gsLst>
                <a:gs pos="0">
                  <a:schemeClr val="accent4">
                    <a:lumMod val="20000"/>
                    <a:lumOff val="80000"/>
                  </a:schemeClr>
                </a:gs>
                <a:gs pos="60000">
                  <a:schemeClr val="accent3"/>
                </a:gs>
                <a:gs pos="100000">
                  <a:schemeClr val="accent5">
                    <a:lumMod val="60000"/>
                    <a:lumOff val="40000"/>
                  </a:schemeClr>
                </a:gs>
              </a:gsLst>
              <a:lin ang="5400000" scaled="1"/>
            </a:gradFill>
            <a:ln w="25400">
              <a:noFill/>
            </a:ln>
            <a:effectLst>
              <a:outerShdw blurRad="127000" dist="381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grpSp>
      <p:sp>
        <p:nvSpPr>
          <p:cNvPr id="13" name="椭圆 12"/>
          <p:cNvSpPr>
            <a:spLocks noChangeAspect="1"/>
          </p:cNvSpPr>
          <p:nvPr/>
        </p:nvSpPr>
        <p:spPr>
          <a:xfrm>
            <a:off x="1600441" y="1916720"/>
            <a:ext cx="576000" cy="576000"/>
          </a:xfrm>
          <a:prstGeom prst="ellipse">
            <a:avLst/>
          </a:prstGeom>
          <a:noFill/>
          <a:ln w="635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rgbClr val="0050AA"/>
                </a:solidFill>
                <a:latin typeface="Century Gothic" panose="020B0502020202020204" pitchFamily="34" charset="0"/>
                <a:cs typeface="+mn-ea"/>
                <a:sym typeface="+mn-lt"/>
              </a:rPr>
              <a:t>1</a:t>
            </a:r>
            <a:endParaRPr lang="zh-CN" altLang="en-US" sz="2800" dirty="0">
              <a:solidFill>
                <a:srgbClr val="0050AA"/>
              </a:solidFill>
              <a:latin typeface="Century Gothic" panose="020B0502020202020204" pitchFamily="34" charset="0"/>
              <a:cs typeface="+mn-ea"/>
              <a:sym typeface="+mn-lt"/>
            </a:endParaRPr>
          </a:p>
        </p:txBody>
      </p:sp>
      <p:sp>
        <p:nvSpPr>
          <p:cNvPr id="15" name="文本框 14"/>
          <p:cNvSpPr txBox="1"/>
          <p:nvPr/>
        </p:nvSpPr>
        <p:spPr>
          <a:xfrm>
            <a:off x="2212441" y="1943110"/>
            <a:ext cx="4365552" cy="523220"/>
          </a:xfrm>
          <a:prstGeom prst="rect">
            <a:avLst/>
          </a:prstGeom>
          <a:noFill/>
        </p:spPr>
        <p:txBody>
          <a:bodyPr wrap="square" rtlCol="0">
            <a:spAutoFit/>
          </a:bodyPr>
          <a:lstStyle>
            <a:defPPr>
              <a:defRPr lang="zh-CN"/>
            </a:defPPr>
            <a:lvl1pPr>
              <a:defRPr sz="2800">
                <a:solidFill>
                  <a:schemeClr val="tx1">
                    <a:lumMod val="75000"/>
                    <a:lumOff val="25000"/>
                  </a:schemeClr>
                </a:solidFill>
                <a:cs typeface="+mn-ea"/>
              </a:defRPr>
            </a:lvl1pPr>
          </a:lstStyle>
          <a:p>
            <a:r>
              <a:rPr lang="en-US" altLang="zh-CN" dirty="0">
                <a:solidFill>
                  <a:srgbClr val="0050AA"/>
                </a:solidFill>
                <a:latin typeface="微软雅黑" panose="020B0503020204020204" pitchFamily="34" charset="-122"/>
                <a:ea typeface="微软雅黑" panose="020B0503020204020204" pitchFamily="34" charset="-122"/>
                <a:sym typeface="+mn-lt"/>
              </a:rPr>
              <a:t>8.1 </a:t>
            </a:r>
            <a:r>
              <a:rPr lang="zh-CN" altLang="en-US" dirty="0">
                <a:solidFill>
                  <a:srgbClr val="0050AA"/>
                </a:solidFill>
                <a:latin typeface="微软雅黑" panose="020B0503020204020204" pitchFamily="34" charset="-122"/>
                <a:ea typeface="微软雅黑" panose="020B0503020204020204" pitchFamily="34" charset="-122"/>
                <a:sym typeface="+mn-lt"/>
              </a:rPr>
              <a:t>图</a:t>
            </a:r>
            <a:endParaRPr lang="en-US" altLang="zh-CN" dirty="0">
              <a:solidFill>
                <a:srgbClr val="0050AA"/>
              </a:solidFill>
              <a:latin typeface="微软雅黑" panose="020B0503020204020204" pitchFamily="34" charset="-122"/>
              <a:ea typeface="微软雅黑" panose="020B0503020204020204" pitchFamily="34" charset="-122"/>
              <a:sym typeface="+mn-lt"/>
            </a:endParaRPr>
          </a:p>
        </p:txBody>
      </p:sp>
      <p:sp>
        <p:nvSpPr>
          <p:cNvPr id="19" name="椭圆 18"/>
          <p:cNvSpPr>
            <a:spLocks noChangeAspect="1"/>
          </p:cNvSpPr>
          <p:nvPr/>
        </p:nvSpPr>
        <p:spPr>
          <a:xfrm>
            <a:off x="1600441" y="2723132"/>
            <a:ext cx="576000" cy="576000"/>
          </a:xfrm>
          <a:prstGeom prst="ellipse">
            <a:avLst/>
          </a:prstGeom>
          <a:noFill/>
          <a:ln w="635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rgbClr val="0050AA"/>
                </a:solidFill>
                <a:latin typeface="Century Gothic" panose="020B0502020202020204" pitchFamily="34" charset="0"/>
                <a:cs typeface="+mn-ea"/>
                <a:sym typeface="+mn-lt"/>
              </a:rPr>
              <a:t>2</a:t>
            </a:r>
            <a:endParaRPr lang="zh-CN" altLang="en-US" sz="2800" dirty="0">
              <a:solidFill>
                <a:srgbClr val="0050AA"/>
              </a:solidFill>
              <a:latin typeface="Century Gothic" panose="020B0502020202020204" pitchFamily="34" charset="0"/>
              <a:cs typeface="+mn-ea"/>
              <a:sym typeface="+mn-lt"/>
            </a:endParaRPr>
          </a:p>
        </p:txBody>
      </p:sp>
      <p:sp>
        <p:nvSpPr>
          <p:cNvPr id="21" name="文本框 20"/>
          <p:cNvSpPr txBox="1"/>
          <p:nvPr/>
        </p:nvSpPr>
        <p:spPr>
          <a:xfrm>
            <a:off x="2212441" y="2749522"/>
            <a:ext cx="2582758" cy="523220"/>
          </a:xfrm>
          <a:prstGeom prst="rect">
            <a:avLst/>
          </a:prstGeom>
          <a:noFill/>
        </p:spPr>
        <p:txBody>
          <a:bodyPr wrap="none" rtlCol="0">
            <a:spAutoFit/>
          </a:bodyPr>
          <a:lstStyle/>
          <a:p>
            <a:r>
              <a:rPr lang="en-US" altLang="zh-CN" sz="2800" dirty="0">
                <a:solidFill>
                  <a:srgbClr val="0050AA"/>
                </a:solidFill>
                <a:latin typeface="微软雅黑" panose="020B0503020204020204" pitchFamily="34" charset="-122"/>
                <a:ea typeface="微软雅黑" panose="020B0503020204020204" pitchFamily="34" charset="-122"/>
                <a:cs typeface="+mn-ea"/>
                <a:sym typeface="+mn-lt"/>
              </a:rPr>
              <a:t>8.2 </a:t>
            </a:r>
            <a:r>
              <a:rPr lang="zh-CN" altLang="en-US" sz="2800" dirty="0">
                <a:solidFill>
                  <a:srgbClr val="0050AA"/>
                </a:solidFill>
                <a:latin typeface="微软雅黑" panose="020B0503020204020204" pitchFamily="34" charset="-122"/>
                <a:ea typeface="微软雅黑" panose="020B0503020204020204" pitchFamily="34" charset="-122"/>
                <a:cs typeface="+mn-ea"/>
                <a:sym typeface="+mn-lt"/>
              </a:rPr>
              <a:t>通路与回路</a:t>
            </a:r>
            <a:endParaRPr lang="en-US" altLang="zh-CN" sz="2800" dirty="0">
              <a:solidFill>
                <a:srgbClr val="0050AA"/>
              </a:solidFill>
              <a:latin typeface="微软雅黑" panose="020B0503020204020204" pitchFamily="34" charset="-122"/>
              <a:ea typeface="微软雅黑" panose="020B0503020204020204" pitchFamily="34" charset="-122"/>
              <a:cs typeface="+mn-ea"/>
              <a:sym typeface="+mn-lt"/>
            </a:endParaRPr>
          </a:p>
        </p:txBody>
      </p:sp>
      <p:sp>
        <p:nvSpPr>
          <p:cNvPr id="4" name="标题 3"/>
          <p:cNvSpPr>
            <a:spLocks noGrp="1"/>
          </p:cNvSpPr>
          <p:nvPr>
            <p:ph type="title"/>
          </p:nvPr>
        </p:nvSpPr>
        <p:spPr/>
        <p:txBody>
          <a:bodyPr/>
          <a:lstStyle/>
          <a:p>
            <a:pPr algn="ctr"/>
            <a:r>
              <a:rPr lang="zh-CN" altLang="en-US" dirty="0"/>
              <a:t>内容提纲</a:t>
            </a:r>
          </a:p>
        </p:txBody>
      </p:sp>
      <p:sp>
        <p:nvSpPr>
          <p:cNvPr id="14" name="椭圆 13">
            <a:extLst>
              <a:ext uri="{FF2B5EF4-FFF2-40B4-BE49-F238E27FC236}">
                <a16:creationId xmlns:a16="http://schemas.microsoft.com/office/drawing/2014/main" id="{B3064949-E287-4CDA-98E7-A6B0930AA3FB}"/>
              </a:ext>
            </a:extLst>
          </p:cNvPr>
          <p:cNvSpPr>
            <a:spLocks noChangeAspect="1"/>
          </p:cNvSpPr>
          <p:nvPr/>
        </p:nvSpPr>
        <p:spPr>
          <a:xfrm>
            <a:off x="1600441" y="3573373"/>
            <a:ext cx="576000" cy="576000"/>
          </a:xfrm>
          <a:prstGeom prst="ellipse">
            <a:avLst/>
          </a:prstGeom>
          <a:noFill/>
          <a:ln w="635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rgbClr val="0050AA"/>
                </a:solidFill>
                <a:latin typeface="Century Gothic" panose="020B0502020202020204" pitchFamily="34" charset="0"/>
                <a:cs typeface="+mn-ea"/>
                <a:sym typeface="+mn-lt"/>
              </a:rPr>
              <a:t>3</a:t>
            </a:r>
            <a:endParaRPr lang="zh-CN" altLang="en-US" sz="2800" dirty="0">
              <a:solidFill>
                <a:srgbClr val="0050AA"/>
              </a:solidFill>
              <a:latin typeface="Century Gothic" panose="020B0502020202020204" pitchFamily="34" charset="0"/>
              <a:cs typeface="+mn-ea"/>
              <a:sym typeface="+mn-lt"/>
            </a:endParaRPr>
          </a:p>
        </p:txBody>
      </p:sp>
      <p:sp>
        <p:nvSpPr>
          <p:cNvPr id="16" name="文本框 15">
            <a:extLst>
              <a:ext uri="{FF2B5EF4-FFF2-40B4-BE49-F238E27FC236}">
                <a16:creationId xmlns:a16="http://schemas.microsoft.com/office/drawing/2014/main" id="{C0A3FC7C-1E31-446E-B4E7-F4DA83C6DE3C}"/>
              </a:ext>
            </a:extLst>
          </p:cNvPr>
          <p:cNvSpPr txBox="1"/>
          <p:nvPr/>
        </p:nvSpPr>
        <p:spPr>
          <a:xfrm>
            <a:off x="2212441" y="3599763"/>
            <a:ext cx="2592376" cy="523220"/>
          </a:xfrm>
          <a:prstGeom prst="rect">
            <a:avLst/>
          </a:prstGeom>
          <a:noFill/>
        </p:spPr>
        <p:txBody>
          <a:bodyPr wrap="none" rtlCol="0">
            <a:spAutoFit/>
          </a:bodyPr>
          <a:lstStyle/>
          <a:p>
            <a:r>
              <a:rPr lang="en-US" altLang="zh-CN" sz="2800" dirty="0">
                <a:solidFill>
                  <a:srgbClr val="0050AA"/>
                </a:solidFill>
                <a:latin typeface="微软雅黑" panose="020B0503020204020204" pitchFamily="34" charset="-122"/>
                <a:ea typeface="微软雅黑" panose="020B0503020204020204" pitchFamily="34" charset="-122"/>
                <a:cs typeface="+mn-ea"/>
                <a:sym typeface="+mn-lt"/>
              </a:rPr>
              <a:t>8.3 </a:t>
            </a:r>
            <a:r>
              <a:rPr lang="zh-CN" altLang="en-US" sz="2800" dirty="0">
                <a:solidFill>
                  <a:srgbClr val="0050AA"/>
                </a:solidFill>
                <a:latin typeface="微软雅黑" panose="020B0503020204020204" pitchFamily="34" charset="-122"/>
                <a:ea typeface="微软雅黑" panose="020B0503020204020204" pitchFamily="34" charset="-122"/>
                <a:cs typeface="+mn-ea"/>
                <a:sym typeface="+mn-lt"/>
              </a:rPr>
              <a:t>图的连通性</a:t>
            </a:r>
            <a:endParaRPr lang="en-US" altLang="zh-CN" sz="2800" dirty="0">
              <a:solidFill>
                <a:srgbClr val="0050AA"/>
              </a:solidFill>
              <a:latin typeface="微软雅黑" panose="020B0503020204020204" pitchFamily="34" charset="-122"/>
              <a:ea typeface="微软雅黑" panose="020B0503020204020204" pitchFamily="34" charset="-122"/>
              <a:cs typeface="+mn-ea"/>
              <a:sym typeface="+mn-lt"/>
            </a:endParaRPr>
          </a:p>
        </p:txBody>
      </p:sp>
      <p:sp>
        <p:nvSpPr>
          <p:cNvPr id="20" name="椭圆 19">
            <a:extLst>
              <a:ext uri="{FF2B5EF4-FFF2-40B4-BE49-F238E27FC236}">
                <a16:creationId xmlns:a16="http://schemas.microsoft.com/office/drawing/2014/main" id="{B36A4A94-F28F-4D35-BEE8-66ED3384EF93}"/>
              </a:ext>
            </a:extLst>
          </p:cNvPr>
          <p:cNvSpPr>
            <a:spLocks noChangeAspect="1"/>
          </p:cNvSpPr>
          <p:nvPr/>
        </p:nvSpPr>
        <p:spPr>
          <a:xfrm>
            <a:off x="6691006" y="2875532"/>
            <a:ext cx="576000" cy="576000"/>
          </a:xfrm>
          <a:prstGeom prst="ellipse">
            <a:avLst/>
          </a:prstGeom>
          <a:noFill/>
          <a:ln w="635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rgbClr val="0050AA"/>
                </a:solidFill>
                <a:latin typeface="Century Gothic" panose="020B0502020202020204" pitchFamily="34" charset="0"/>
                <a:cs typeface="+mn-ea"/>
                <a:sym typeface="+mn-lt"/>
              </a:rPr>
              <a:t>4</a:t>
            </a:r>
            <a:endParaRPr lang="zh-CN" altLang="en-US" sz="2800" dirty="0">
              <a:solidFill>
                <a:srgbClr val="0050AA"/>
              </a:solidFill>
              <a:latin typeface="Century Gothic" panose="020B0502020202020204" pitchFamily="34" charset="0"/>
              <a:cs typeface="+mn-ea"/>
              <a:sym typeface="+mn-lt"/>
            </a:endParaRPr>
          </a:p>
        </p:txBody>
      </p:sp>
      <p:sp>
        <p:nvSpPr>
          <p:cNvPr id="22" name="文本框 21">
            <a:extLst>
              <a:ext uri="{FF2B5EF4-FFF2-40B4-BE49-F238E27FC236}">
                <a16:creationId xmlns:a16="http://schemas.microsoft.com/office/drawing/2014/main" id="{39AF88AA-DF06-4229-8E60-7A3D3B7969F9}"/>
              </a:ext>
            </a:extLst>
          </p:cNvPr>
          <p:cNvSpPr txBox="1"/>
          <p:nvPr/>
        </p:nvSpPr>
        <p:spPr>
          <a:xfrm>
            <a:off x="7303006" y="2901922"/>
            <a:ext cx="2951449" cy="523220"/>
          </a:xfrm>
          <a:prstGeom prst="rect">
            <a:avLst/>
          </a:prstGeom>
          <a:noFill/>
        </p:spPr>
        <p:txBody>
          <a:bodyPr wrap="none" rtlCol="0">
            <a:spAutoFit/>
          </a:bodyPr>
          <a:lstStyle/>
          <a:p>
            <a:r>
              <a:rPr lang="en-US" altLang="zh-CN" sz="2800" dirty="0">
                <a:solidFill>
                  <a:srgbClr val="0050AA"/>
                </a:solidFill>
                <a:latin typeface="微软雅黑" panose="020B0503020204020204" pitchFamily="34" charset="-122"/>
                <a:ea typeface="微软雅黑" panose="020B0503020204020204" pitchFamily="34" charset="-122"/>
                <a:cs typeface="+mn-ea"/>
                <a:sym typeface="+mn-lt"/>
              </a:rPr>
              <a:t>8.4 </a:t>
            </a:r>
            <a:r>
              <a:rPr lang="zh-CN" altLang="en-US" sz="2800" dirty="0">
                <a:solidFill>
                  <a:srgbClr val="0050AA"/>
                </a:solidFill>
                <a:latin typeface="微软雅黑" panose="020B0503020204020204" pitchFamily="34" charset="-122"/>
                <a:ea typeface="微软雅黑" panose="020B0503020204020204" pitchFamily="34" charset="-122"/>
                <a:cs typeface="+mn-ea"/>
                <a:sym typeface="+mn-lt"/>
              </a:rPr>
              <a:t>图的矩阵表示</a:t>
            </a:r>
            <a:endParaRPr lang="en-US" altLang="zh-CN" sz="2800" dirty="0">
              <a:solidFill>
                <a:srgbClr val="0050AA"/>
              </a:solidFill>
              <a:latin typeface="微软雅黑" panose="020B0503020204020204" pitchFamily="34" charset="-122"/>
              <a:ea typeface="微软雅黑" panose="020B0503020204020204" pitchFamily="34" charset="-122"/>
              <a:cs typeface="+mn-ea"/>
              <a:sym typeface="+mn-lt"/>
            </a:endParaRPr>
          </a:p>
        </p:txBody>
      </p:sp>
      <p:sp>
        <p:nvSpPr>
          <p:cNvPr id="23" name="椭圆 22">
            <a:extLst>
              <a:ext uri="{FF2B5EF4-FFF2-40B4-BE49-F238E27FC236}">
                <a16:creationId xmlns:a16="http://schemas.microsoft.com/office/drawing/2014/main" id="{5B5EFCF2-3024-4C8A-B59A-BCA06FE99721}"/>
              </a:ext>
            </a:extLst>
          </p:cNvPr>
          <p:cNvSpPr>
            <a:spLocks noChangeAspect="1"/>
          </p:cNvSpPr>
          <p:nvPr/>
        </p:nvSpPr>
        <p:spPr>
          <a:xfrm>
            <a:off x="6691006" y="3725773"/>
            <a:ext cx="576000" cy="576000"/>
          </a:xfrm>
          <a:prstGeom prst="ellipse">
            <a:avLst/>
          </a:prstGeom>
          <a:noFill/>
          <a:ln w="635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rgbClr val="0050AA"/>
                </a:solidFill>
                <a:latin typeface="Century Gothic" panose="020B0502020202020204" pitchFamily="34" charset="0"/>
                <a:cs typeface="+mn-ea"/>
                <a:sym typeface="+mn-lt"/>
              </a:rPr>
              <a:t>5</a:t>
            </a:r>
            <a:endParaRPr lang="zh-CN" altLang="en-US" sz="2800" dirty="0">
              <a:solidFill>
                <a:srgbClr val="0050AA"/>
              </a:solidFill>
              <a:latin typeface="Century Gothic" panose="020B0502020202020204" pitchFamily="34" charset="0"/>
              <a:cs typeface="+mn-ea"/>
              <a:sym typeface="+mn-lt"/>
            </a:endParaRPr>
          </a:p>
        </p:txBody>
      </p:sp>
      <p:sp>
        <p:nvSpPr>
          <p:cNvPr id="24" name="文本框 23">
            <a:extLst>
              <a:ext uri="{FF2B5EF4-FFF2-40B4-BE49-F238E27FC236}">
                <a16:creationId xmlns:a16="http://schemas.microsoft.com/office/drawing/2014/main" id="{6450332C-216C-4607-BDC2-639A60207812}"/>
              </a:ext>
            </a:extLst>
          </p:cNvPr>
          <p:cNvSpPr txBox="1"/>
          <p:nvPr/>
        </p:nvSpPr>
        <p:spPr>
          <a:xfrm>
            <a:off x="7303006" y="3752163"/>
            <a:ext cx="2233304" cy="523220"/>
          </a:xfrm>
          <a:prstGeom prst="rect">
            <a:avLst/>
          </a:prstGeom>
          <a:noFill/>
        </p:spPr>
        <p:txBody>
          <a:bodyPr wrap="none" rtlCol="0">
            <a:spAutoFit/>
          </a:bodyPr>
          <a:lstStyle/>
          <a:p>
            <a:r>
              <a:rPr lang="en-US" altLang="zh-CN" sz="2800" dirty="0">
                <a:solidFill>
                  <a:srgbClr val="0050AA"/>
                </a:solidFill>
                <a:latin typeface="微软雅黑" panose="020B0503020204020204" pitchFamily="34" charset="-122"/>
                <a:ea typeface="微软雅黑" panose="020B0503020204020204" pitchFamily="34" charset="-122"/>
                <a:cs typeface="+mn-ea"/>
                <a:sym typeface="+mn-lt"/>
              </a:rPr>
              <a:t>8.5 </a:t>
            </a:r>
            <a:r>
              <a:rPr lang="zh-CN" altLang="en-US" sz="2800" dirty="0">
                <a:solidFill>
                  <a:srgbClr val="0050AA"/>
                </a:solidFill>
                <a:latin typeface="微软雅黑" panose="020B0503020204020204" pitchFamily="34" charset="-122"/>
                <a:ea typeface="微软雅黑" panose="020B0503020204020204" pitchFamily="34" charset="-122"/>
                <a:cs typeface="+mn-ea"/>
                <a:sym typeface="+mn-lt"/>
              </a:rPr>
              <a:t>图的运算</a:t>
            </a:r>
            <a:endParaRPr lang="en-US" altLang="zh-CN" sz="2800" dirty="0">
              <a:solidFill>
                <a:srgbClr val="0050AA"/>
              </a:solidFill>
              <a:latin typeface="微软雅黑" panose="020B0503020204020204" pitchFamily="34" charset="-122"/>
              <a:ea typeface="微软雅黑" panose="020B0503020204020204" pitchFamily="34" charset="-122"/>
              <a:cs typeface="+mn-ea"/>
              <a:sym typeface="+mn-lt"/>
            </a:endParaRPr>
          </a:p>
        </p:txBody>
      </p:sp>
      <p:sp>
        <p:nvSpPr>
          <p:cNvPr id="3" name="灯片编号占位符 2">
            <a:extLst>
              <a:ext uri="{FF2B5EF4-FFF2-40B4-BE49-F238E27FC236}">
                <a16:creationId xmlns:a16="http://schemas.microsoft.com/office/drawing/2014/main" id="{36634FA6-B2A6-484F-91A7-DA8BE21E2833}"/>
              </a:ext>
            </a:extLst>
          </p:cNvPr>
          <p:cNvSpPr>
            <a:spLocks noGrp="1"/>
          </p:cNvSpPr>
          <p:nvPr>
            <p:ph type="sldNum" sz="quarter" idx="10"/>
          </p:nvPr>
        </p:nvSpPr>
        <p:spPr/>
        <p:txBody>
          <a:bodyPr/>
          <a:lstStyle/>
          <a:p>
            <a:fld id="{ADDBA8A9-FE90-4847-B2BB-91D9864F4629}" type="slidenum">
              <a:rPr lang="zh-CN" altLang="en-US" smtClean="0"/>
              <a:pPr/>
              <a:t>3</a:t>
            </a:fld>
            <a:r>
              <a:rPr lang="en-US" altLang="zh-CN"/>
              <a:t>|73</a:t>
            </a:r>
            <a:endParaRPr lang="zh-CN" altLang="en-US" dirty="0"/>
          </a:p>
        </p:txBody>
      </p:sp>
    </p:spTree>
    <p:extLst>
      <p:ext uri="{BB962C8B-B14F-4D97-AF65-F5344CB8AC3E}">
        <p14:creationId xmlns:p14="http://schemas.microsoft.com/office/powerpoint/2010/main" val="3057474403"/>
      </p:ext>
    </p:extLst>
  </p:cSld>
  <p:clrMapOvr>
    <a:masterClrMapping/>
  </p:clrMapOvr>
  <mc:AlternateContent xmlns:mc="http://schemas.openxmlformats.org/markup-compatibility/2006" xmlns:p15="http://schemas.microsoft.com/office/powerpoint/2012/main">
    <mc:Choice Requires="p15">
      <p:transition spd="slow">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2"/>
                                        </p:tgtEl>
                                        <p:attrNameLst>
                                          <p:attrName>style.visibility</p:attrName>
                                        </p:attrNameLst>
                                      </p:cBhvr>
                                      <p:to>
                                        <p:strVal val="visible"/>
                                      </p:to>
                                    </p:set>
                                    <p:animEffect transition="in" filter="fade">
                                      <p:cBhvr>
                                        <p:cTn id="7" dur="500"/>
                                        <p:tgtEl>
                                          <p:spTgt spid="102"/>
                                        </p:tgtEl>
                                      </p:cBhvr>
                                    </p:animEffect>
                                  </p:childTnLst>
                                </p:cTn>
                              </p:par>
                              <p:par>
                                <p:cTn id="8" presetID="42" presetClass="path" presetSubtype="0" decel="100000" fill="hold" nodeType="withEffect">
                                  <p:stCondLst>
                                    <p:cond delay="0"/>
                                  </p:stCondLst>
                                  <p:childTnLst>
                                    <p:animMotion origin="layout" path="M 3.75E-6 0.00139 L 3.75E-6 0.13056 " pathEditMode="relative" rAng="0" ptsTypes="AA">
                                      <p:cBhvr>
                                        <p:cTn id="9" dur="750" spd="-100000" fill="hold"/>
                                        <p:tgtEl>
                                          <p:spTgt spid="102"/>
                                        </p:tgtEl>
                                        <p:attrNameLst>
                                          <p:attrName>ppt_x</p:attrName>
                                          <p:attrName>ppt_y</p:attrName>
                                        </p:attrNameLst>
                                      </p:cBhvr>
                                      <p:rCtr x="0" y="6458"/>
                                    </p:animMotion>
                                  </p:childTnLst>
                                </p:cTn>
                              </p:par>
                              <p:par>
                                <p:cTn id="10" presetID="10" presetClass="entr" presetSubtype="0" fill="hold" grpId="0" nodeType="withEffect">
                                  <p:stCondLst>
                                    <p:cond delay="0"/>
                                  </p:stCondLst>
                                  <p:childTnLst>
                                    <p:set>
                                      <p:cBhvr>
                                        <p:cTn id="11" dur="1" fill="hold">
                                          <p:stCondLst>
                                            <p:cond delay="0"/>
                                          </p:stCondLst>
                                        </p:cTn>
                                        <p:tgtEl>
                                          <p:spTgt spid="91"/>
                                        </p:tgtEl>
                                        <p:attrNameLst>
                                          <p:attrName>style.visibility</p:attrName>
                                        </p:attrNameLst>
                                      </p:cBhvr>
                                      <p:to>
                                        <p:strVal val="visible"/>
                                      </p:to>
                                    </p:set>
                                    <p:animEffect transition="in" filter="fade">
                                      <p:cBhvr>
                                        <p:cTn id="12" dur="500"/>
                                        <p:tgtEl>
                                          <p:spTgt spid="91"/>
                                        </p:tgtEl>
                                      </p:cBhvr>
                                    </p:animEffect>
                                  </p:childTnLst>
                                </p:cTn>
                              </p:par>
                              <p:par>
                                <p:cTn id="13" presetID="35" presetClass="path" presetSubtype="0" decel="100000" fill="hold" grpId="1" nodeType="withEffect">
                                  <p:stCondLst>
                                    <p:cond delay="0"/>
                                  </p:stCondLst>
                                  <p:childTnLst>
                                    <p:animMotion origin="layout" path="M -8.33333E-7 -4.81481E-6 L -0.11901 -4.81481E-6 " pathEditMode="relative" rAng="0" ptsTypes="AA">
                                      <p:cBhvr>
                                        <p:cTn id="14" dur="750" spd="-100000" fill="hold"/>
                                        <p:tgtEl>
                                          <p:spTgt spid="91"/>
                                        </p:tgtEl>
                                        <p:attrNameLst>
                                          <p:attrName>ppt_x</p:attrName>
                                          <p:attrName>ppt_y</p:attrName>
                                        </p:attrNameLst>
                                      </p:cBhvr>
                                      <p:rCtr x="-5951" y="0"/>
                                    </p:animMotion>
                                  </p:childTnLst>
                                </p:cTn>
                              </p:par>
                              <p:par>
                                <p:cTn id="15" presetID="10" presetClass="entr" presetSubtype="0" fill="hold" grpId="0" nodeType="withEffect">
                                  <p:stCondLst>
                                    <p:cond delay="0"/>
                                  </p:stCondLst>
                                  <p:childTnLst>
                                    <p:set>
                                      <p:cBhvr>
                                        <p:cTn id="16" dur="1" fill="hold">
                                          <p:stCondLst>
                                            <p:cond delay="0"/>
                                          </p:stCondLst>
                                        </p:cTn>
                                        <p:tgtEl>
                                          <p:spTgt spid="92"/>
                                        </p:tgtEl>
                                        <p:attrNameLst>
                                          <p:attrName>style.visibility</p:attrName>
                                        </p:attrNameLst>
                                      </p:cBhvr>
                                      <p:to>
                                        <p:strVal val="visible"/>
                                      </p:to>
                                    </p:set>
                                    <p:animEffect transition="in" filter="fade">
                                      <p:cBhvr>
                                        <p:cTn id="17" dur="500"/>
                                        <p:tgtEl>
                                          <p:spTgt spid="92"/>
                                        </p:tgtEl>
                                      </p:cBhvr>
                                    </p:animEffect>
                                  </p:childTnLst>
                                </p:cTn>
                              </p:par>
                              <p:par>
                                <p:cTn id="18" presetID="63" presetClass="path" presetSubtype="0" decel="100000" fill="hold" grpId="1" nodeType="withEffect">
                                  <p:stCondLst>
                                    <p:cond delay="0"/>
                                  </p:stCondLst>
                                  <p:childTnLst>
                                    <p:animMotion origin="layout" path="M -4.16667E-7 3.7037E-6 L 0.09037 3.7037E-6 " pathEditMode="relative" rAng="0" ptsTypes="AA">
                                      <p:cBhvr>
                                        <p:cTn id="19" dur="750" spd="-100000" fill="hold"/>
                                        <p:tgtEl>
                                          <p:spTgt spid="92"/>
                                        </p:tgtEl>
                                        <p:attrNameLst>
                                          <p:attrName>ppt_x</p:attrName>
                                          <p:attrName>ppt_y</p:attrName>
                                        </p:attrNameLst>
                                      </p:cBhvr>
                                      <p:rCtr x="4518" y="0"/>
                                    </p:animMotion>
                                  </p:childTnLst>
                                </p:cTn>
                              </p:par>
                              <p:par>
                                <p:cTn id="20" presetID="10" presetClass="entr" presetSubtype="0" fill="hold" grpId="0"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1000"/>
                                        <p:tgtEl>
                                          <p:spTgt spid="13"/>
                                        </p:tgtEl>
                                      </p:cBhvr>
                                    </p:animEffect>
                                  </p:childTnLst>
                                </p:cTn>
                              </p:par>
                              <p:par>
                                <p:cTn id="23" presetID="42" presetClass="path" presetSubtype="0" decel="100000" fill="hold" grpId="1" nodeType="withEffect">
                                  <p:stCondLst>
                                    <p:cond delay="0"/>
                                  </p:stCondLst>
                                  <p:childTnLst>
                                    <p:animMotion origin="layout" path="M 2.29167E-6 3.7037E-6 L 2.29167E-6 0.12916 " pathEditMode="relative" rAng="0" ptsTypes="AA">
                                      <p:cBhvr>
                                        <p:cTn id="24" dur="1500" spd="-100000" fill="hold"/>
                                        <p:tgtEl>
                                          <p:spTgt spid="13"/>
                                        </p:tgtEl>
                                        <p:attrNameLst>
                                          <p:attrName>ppt_x</p:attrName>
                                          <p:attrName>ppt_y</p:attrName>
                                        </p:attrNameLst>
                                      </p:cBhvr>
                                      <p:rCtr x="0" y="6458"/>
                                    </p:animMotion>
                                  </p:childTnLst>
                                </p:cTn>
                              </p:par>
                              <p:par>
                                <p:cTn id="25" presetID="10" presetClass="entr" presetSubtype="0" fill="hold" grpId="0" nodeType="withEffect">
                                  <p:stCondLst>
                                    <p:cond delay="25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1000"/>
                                        <p:tgtEl>
                                          <p:spTgt spid="15"/>
                                        </p:tgtEl>
                                      </p:cBhvr>
                                    </p:animEffect>
                                  </p:childTnLst>
                                </p:cTn>
                              </p:par>
                              <p:par>
                                <p:cTn id="28" presetID="63" presetClass="path" presetSubtype="0" decel="100000" fill="hold" grpId="1" nodeType="withEffect">
                                  <p:stCondLst>
                                    <p:cond delay="250"/>
                                  </p:stCondLst>
                                  <p:childTnLst>
                                    <p:animMotion origin="layout" path="M 3.125E-6 2.22222E-6 L 0.09036 2.22222E-6 " pathEditMode="relative" rAng="0" ptsTypes="AA">
                                      <p:cBhvr>
                                        <p:cTn id="29" dur="1500" spd="-100000" fill="hold"/>
                                        <p:tgtEl>
                                          <p:spTgt spid="15"/>
                                        </p:tgtEl>
                                        <p:attrNameLst>
                                          <p:attrName>ppt_x</p:attrName>
                                          <p:attrName>ppt_y</p:attrName>
                                        </p:attrNameLst>
                                      </p:cBhvr>
                                      <p:rCtr x="4518" y="0"/>
                                    </p:animMotion>
                                  </p:childTnLst>
                                </p:cTn>
                              </p:par>
                              <p:par>
                                <p:cTn id="30" presetID="10" presetClass="entr" presetSubtype="0" fill="hold" grpId="0" nodeType="withEffect">
                                  <p:stCondLst>
                                    <p:cond delay="750"/>
                                  </p:stCondLst>
                                  <p:childTnLst>
                                    <p:set>
                                      <p:cBhvr>
                                        <p:cTn id="31" dur="1" fill="hold">
                                          <p:stCondLst>
                                            <p:cond delay="0"/>
                                          </p:stCondLst>
                                        </p:cTn>
                                        <p:tgtEl>
                                          <p:spTgt spid="19"/>
                                        </p:tgtEl>
                                        <p:attrNameLst>
                                          <p:attrName>style.visibility</p:attrName>
                                        </p:attrNameLst>
                                      </p:cBhvr>
                                      <p:to>
                                        <p:strVal val="visible"/>
                                      </p:to>
                                    </p:set>
                                    <p:animEffect transition="in" filter="fade">
                                      <p:cBhvr>
                                        <p:cTn id="32" dur="1000"/>
                                        <p:tgtEl>
                                          <p:spTgt spid="19"/>
                                        </p:tgtEl>
                                      </p:cBhvr>
                                    </p:animEffect>
                                  </p:childTnLst>
                                </p:cTn>
                              </p:par>
                              <p:par>
                                <p:cTn id="33" presetID="42" presetClass="path" presetSubtype="0" decel="100000" fill="hold" grpId="1" nodeType="withEffect">
                                  <p:stCondLst>
                                    <p:cond delay="750"/>
                                  </p:stCondLst>
                                  <p:childTnLst>
                                    <p:animMotion origin="layout" path="M 2.29167E-6 1.11111E-6 L 2.29167E-6 0.12917 " pathEditMode="relative" rAng="0" ptsTypes="AA">
                                      <p:cBhvr>
                                        <p:cTn id="34" dur="1500" spd="-100000" fill="hold"/>
                                        <p:tgtEl>
                                          <p:spTgt spid="19"/>
                                        </p:tgtEl>
                                        <p:attrNameLst>
                                          <p:attrName>ppt_x</p:attrName>
                                          <p:attrName>ppt_y</p:attrName>
                                        </p:attrNameLst>
                                      </p:cBhvr>
                                      <p:rCtr x="0" y="6458"/>
                                    </p:animMotion>
                                  </p:childTnLst>
                                </p:cTn>
                              </p:par>
                              <p:par>
                                <p:cTn id="35" presetID="10" presetClass="entr" presetSubtype="0" fill="hold" grpId="0" nodeType="withEffect">
                                  <p:stCondLst>
                                    <p:cond delay="1000"/>
                                  </p:stCondLst>
                                  <p:childTnLst>
                                    <p:set>
                                      <p:cBhvr>
                                        <p:cTn id="36" dur="1" fill="hold">
                                          <p:stCondLst>
                                            <p:cond delay="0"/>
                                          </p:stCondLst>
                                        </p:cTn>
                                        <p:tgtEl>
                                          <p:spTgt spid="21"/>
                                        </p:tgtEl>
                                        <p:attrNameLst>
                                          <p:attrName>style.visibility</p:attrName>
                                        </p:attrNameLst>
                                      </p:cBhvr>
                                      <p:to>
                                        <p:strVal val="visible"/>
                                      </p:to>
                                    </p:set>
                                    <p:animEffect transition="in" filter="fade">
                                      <p:cBhvr>
                                        <p:cTn id="37" dur="1000"/>
                                        <p:tgtEl>
                                          <p:spTgt spid="21"/>
                                        </p:tgtEl>
                                      </p:cBhvr>
                                    </p:animEffect>
                                  </p:childTnLst>
                                </p:cTn>
                              </p:par>
                              <p:par>
                                <p:cTn id="38" presetID="63" presetClass="path" presetSubtype="0" decel="100000" fill="hold" grpId="1" nodeType="withEffect">
                                  <p:stCondLst>
                                    <p:cond delay="1000"/>
                                  </p:stCondLst>
                                  <p:childTnLst>
                                    <p:animMotion origin="layout" path="M 3.125E-6 -3.7037E-7 L 0.09036 -3.7037E-7 " pathEditMode="relative" rAng="0" ptsTypes="AA">
                                      <p:cBhvr>
                                        <p:cTn id="39" dur="1500" spd="-100000" fill="hold"/>
                                        <p:tgtEl>
                                          <p:spTgt spid="21"/>
                                        </p:tgtEl>
                                        <p:attrNameLst>
                                          <p:attrName>ppt_x</p:attrName>
                                          <p:attrName>ppt_y</p:attrName>
                                        </p:attrNameLst>
                                      </p:cBhvr>
                                      <p:rCtr x="4518" y="0"/>
                                    </p:animMotion>
                                  </p:childTnLst>
                                </p:cTn>
                              </p:par>
                              <p:par>
                                <p:cTn id="40" presetID="10" presetClass="entr" presetSubtype="0" fill="hold" grpId="0" nodeType="withEffect">
                                  <p:stCondLst>
                                    <p:cond delay="1500"/>
                                  </p:stCondLst>
                                  <p:childTnLst>
                                    <p:set>
                                      <p:cBhvr>
                                        <p:cTn id="41" dur="1" fill="hold">
                                          <p:stCondLst>
                                            <p:cond delay="0"/>
                                          </p:stCondLst>
                                        </p:cTn>
                                        <p:tgtEl>
                                          <p:spTgt spid="14"/>
                                        </p:tgtEl>
                                        <p:attrNameLst>
                                          <p:attrName>style.visibility</p:attrName>
                                        </p:attrNameLst>
                                      </p:cBhvr>
                                      <p:to>
                                        <p:strVal val="visible"/>
                                      </p:to>
                                    </p:set>
                                    <p:animEffect transition="in" filter="fade">
                                      <p:cBhvr>
                                        <p:cTn id="42" dur="1000"/>
                                        <p:tgtEl>
                                          <p:spTgt spid="14"/>
                                        </p:tgtEl>
                                      </p:cBhvr>
                                    </p:animEffect>
                                  </p:childTnLst>
                                </p:cTn>
                              </p:par>
                              <p:par>
                                <p:cTn id="43" presetID="42" presetClass="path" presetSubtype="0" decel="100000" fill="hold" grpId="1" nodeType="withEffect">
                                  <p:stCondLst>
                                    <p:cond delay="1500"/>
                                  </p:stCondLst>
                                  <p:childTnLst>
                                    <p:animMotion origin="layout" path="M 2.29167E-6 -2.96296E-6 L 2.29167E-6 0.12917 " pathEditMode="relative" rAng="0" ptsTypes="AA">
                                      <p:cBhvr>
                                        <p:cTn id="44" dur="1500" spd="-100000" fill="hold"/>
                                        <p:tgtEl>
                                          <p:spTgt spid="14"/>
                                        </p:tgtEl>
                                        <p:attrNameLst>
                                          <p:attrName>ppt_x</p:attrName>
                                          <p:attrName>ppt_y</p:attrName>
                                        </p:attrNameLst>
                                      </p:cBhvr>
                                      <p:rCtr x="0" y="6458"/>
                                    </p:animMotion>
                                  </p:childTnLst>
                                </p:cTn>
                              </p:par>
                              <p:par>
                                <p:cTn id="45" presetID="10" presetClass="entr" presetSubtype="0" fill="hold" grpId="0" nodeType="withEffect">
                                  <p:stCondLst>
                                    <p:cond delay="1500"/>
                                  </p:stCondLst>
                                  <p:childTnLst>
                                    <p:set>
                                      <p:cBhvr>
                                        <p:cTn id="46" dur="1" fill="hold">
                                          <p:stCondLst>
                                            <p:cond delay="0"/>
                                          </p:stCondLst>
                                        </p:cTn>
                                        <p:tgtEl>
                                          <p:spTgt spid="16"/>
                                        </p:tgtEl>
                                        <p:attrNameLst>
                                          <p:attrName>style.visibility</p:attrName>
                                        </p:attrNameLst>
                                      </p:cBhvr>
                                      <p:to>
                                        <p:strVal val="visible"/>
                                      </p:to>
                                    </p:set>
                                    <p:animEffect transition="in" filter="fade">
                                      <p:cBhvr>
                                        <p:cTn id="47" dur="1000"/>
                                        <p:tgtEl>
                                          <p:spTgt spid="16"/>
                                        </p:tgtEl>
                                      </p:cBhvr>
                                    </p:animEffect>
                                  </p:childTnLst>
                                </p:cTn>
                              </p:par>
                              <p:par>
                                <p:cTn id="48" presetID="63" presetClass="path" presetSubtype="0" decel="100000" fill="hold" grpId="1" nodeType="withEffect">
                                  <p:stCondLst>
                                    <p:cond delay="1500"/>
                                  </p:stCondLst>
                                  <p:childTnLst>
                                    <p:animMotion origin="layout" path="M -4.16667E-7 -2.96296E-6 L 0.09037 -2.96296E-6 " pathEditMode="relative" rAng="0" ptsTypes="AA">
                                      <p:cBhvr>
                                        <p:cTn id="49" dur="1500" spd="-100000" fill="hold"/>
                                        <p:tgtEl>
                                          <p:spTgt spid="16"/>
                                        </p:tgtEl>
                                        <p:attrNameLst>
                                          <p:attrName>ppt_x</p:attrName>
                                          <p:attrName>ppt_y</p:attrName>
                                        </p:attrNameLst>
                                      </p:cBhvr>
                                      <p:rCtr x="4518" y="0"/>
                                    </p:animMotion>
                                  </p:childTnLst>
                                </p:cTn>
                              </p:par>
                              <p:par>
                                <p:cTn id="50" presetID="10" presetClass="entr" presetSubtype="0" fill="hold" grpId="0" nodeType="withEffect">
                                  <p:stCondLst>
                                    <p:cond delay="1750"/>
                                  </p:stCondLst>
                                  <p:childTnLst>
                                    <p:set>
                                      <p:cBhvr>
                                        <p:cTn id="51" dur="1" fill="hold">
                                          <p:stCondLst>
                                            <p:cond delay="0"/>
                                          </p:stCondLst>
                                        </p:cTn>
                                        <p:tgtEl>
                                          <p:spTgt spid="20"/>
                                        </p:tgtEl>
                                        <p:attrNameLst>
                                          <p:attrName>style.visibility</p:attrName>
                                        </p:attrNameLst>
                                      </p:cBhvr>
                                      <p:to>
                                        <p:strVal val="visible"/>
                                      </p:to>
                                    </p:set>
                                    <p:animEffect transition="in" filter="fade">
                                      <p:cBhvr>
                                        <p:cTn id="52" dur="1000"/>
                                        <p:tgtEl>
                                          <p:spTgt spid="20"/>
                                        </p:tgtEl>
                                      </p:cBhvr>
                                    </p:animEffect>
                                  </p:childTnLst>
                                </p:cTn>
                              </p:par>
                              <p:par>
                                <p:cTn id="53" presetID="42" presetClass="path" presetSubtype="0" decel="100000" fill="hold" grpId="1" nodeType="withEffect">
                                  <p:stCondLst>
                                    <p:cond delay="1750"/>
                                  </p:stCondLst>
                                  <p:childTnLst>
                                    <p:animMotion origin="layout" path="M 4.16667E-6 -1.11111E-6 L 4.16667E-6 0.12917 " pathEditMode="relative" rAng="0" ptsTypes="AA">
                                      <p:cBhvr>
                                        <p:cTn id="54" dur="1500" spd="-100000" fill="hold"/>
                                        <p:tgtEl>
                                          <p:spTgt spid="20"/>
                                        </p:tgtEl>
                                        <p:attrNameLst>
                                          <p:attrName>ppt_x</p:attrName>
                                          <p:attrName>ppt_y</p:attrName>
                                        </p:attrNameLst>
                                      </p:cBhvr>
                                      <p:rCtr x="0" y="6458"/>
                                    </p:animMotion>
                                  </p:childTnLst>
                                </p:cTn>
                              </p:par>
                              <p:par>
                                <p:cTn id="55" presetID="10" presetClass="entr" presetSubtype="0" fill="hold" grpId="0" nodeType="withEffect">
                                  <p:stCondLst>
                                    <p:cond delay="1750"/>
                                  </p:stCondLst>
                                  <p:childTnLst>
                                    <p:set>
                                      <p:cBhvr>
                                        <p:cTn id="56" dur="1" fill="hold">
                                          <p:stCondLst>
                                            <p:cond delay="0"/>
                                          </p:stCondLst>
                                        </p:cTn>
                                        <p:tgtEl>
                                          <p:spTgt spid="22"/>
                                        </p:tgtEl>
                                        <p:attrNameLst>
                                          <p:attrName>style.visibility</p:attrName>
                                        </p:attrNameLst>
                                      </p:cBhvr>
                                      <p:to>
                                        <p:strVal val="visible"/>
                                      </p:to>
                                    </p:set>
                                    <p:animEffect transition="in" filter="fade">
                                      <p:cBhvr>
                                        <p:cTn id="57" dur="1000"/>
                                        <p:tgtEl>
                                          <p:spTgt spid="22"/>
                                        </p:tgtEl>
                                      </p:cBhvr>
                                    </p:animEffect>
                                  </p:childTnLst>
                                </p:cTn>
                              </p:par>
                              <p:par>
                                <p:cTn id="58" presetID="63" presetClass="path" presetSubtype="0" decel="100000" fill="hold" grpId="1" nodeType="withEffect">
                                  <p:stCondLst>
                                    <p:cond delay="1750"/>
                                  </p:stCondLst>
                                  <p:childTnLst>
                                    <p:animMotion origin="layout" path="M -4.375E-6 -2.59259E-6 L 0.09037 -2.59259E-6 " pathEditMode="relative" rAng="0" ptsTypes="AA">
                                      <p:cBhvr>
                                        <p:cTn id="59" dur="1500" spd="-100000" fill="hold"/>
                                        <p:tgtEl>
                                          <p:spTgt spid="22"/>
                                        </p:tgtEl>
                                        <p:attrNameLst>
                                          <p:attrName>ppt_x</p:attrName>
                                          <p:attrName>ppt_y</p:attrName>
                                        </p:attrNameLst>
                                      </p:cBhvr>
                                      <p:rCtr x="4518" y="0"/>
                                    </p:animMotion>
                                  </p:childTnLst>
                                </p:cTn>
                              </p:par>
                              <p:par>
                                <p:cTn id="60" presetID="10" presetClass="entr" presetSubtype="0" fill="hold" grpId="0" nodeType="withEffect">
                                  <p:stCondLst>
                                    <p:cond delay="2500"/>
                                  </p:stCondLst>
                                  <p:childTnLst>
                                    <p:set>
                                      <p:cBhvr>
                                        <p:cTn id="61" dur="1" fill="hold">
                                          <p:stCondLst>
                                            <p:cond delay="0"/>
                                          </p:stCondLst>
                                        </p:cTn>
                                        <p:tgtEl>
                                          <p:spTgt spid="23"/>
                                        </p:tgtEl>
                                        <p:attrNameLst>
                                          <p:attrName>style.visibility</p:attrName>
                                        </p:attrNameLst>
                                      </p:cBhvr>
                                      <p:to>
                                        <p:strVal val="visible"/>
                                      </p:to>
                                    </p:set>
                                    <p:animEffect transition="in" filter="fade">
                                      <p:cBhvr>
                                        <p:cTn id="62" dur="1000"/>
                                        <p:tgtEl>
                                          <p:spTgt spid="23"/>
                                        </p:tgtEl>
                                      </p:cBhvr>
                                    </p:animEffect>
                                  </p:childTnLst>
                                </p:cTn>
                              </p:par>
                              <p:par>
                                <p:cTn id="63" presetID="42" presetClass="path" presetSubtype="0" decel="100000" fill="hold" grpId="1" nodeType="withEffect">
                                  <p:stCondLst>
                                    <p:cond delay="2500"/>
                                  </p:stCondLst>
                                  <p:childTnLst>
                                    <p:animMotion origin="layout" path="M 4.16667E-6 4.81481E-6 L 4.16667E-6 0.12916 " pathEditMode="relative" rAng="0" ptsTypes="AA">
                                      <p:cBhvr>
                                        <p:cTn id="64" dur="1500" spd="-100000" fill="hold"/>
                                        <p:tgtEl>
                                          <p:spTgt spid="23"/>
                                        </p:tgtEl>
                                        <p:attrNameLst>
                                          <p:attrName>ppt_x</p:attrName>
                                          <p:attrName>ppt_y</p:attrName>
                                        </p:attrNameLst>
                                      </p:cBhvr>
                                      <p:rCtr x="0" y="6458"/>
                                    </p:animMotion>
                                  </p:childTnLst>
                                </p:cTn>
                              </p:par>
                              <p:par>
                                <p:cTn id="65" presetID="10" presetClass="entr" presetSubtype="0" fill="hold" grpId="0" nodeType="withEffect">
                                  <p:stCondLst>
                                    <p:cond delay="2500"/>
                                  </p:stCondLst>
                                  <p:childTnLst>
                                    <p:set>
                                      <p:cBhvr>
                                        <p:cTn id="66" dur="1" fill="hold">
                                          <p:stCondLst>
                                            <p:cond delay="0"/>
                                          </p:stCondLst>
                                        </p:cTn>
                                        <p:tgtEl>
                                          <p:spTgt spid="24"/>
                                        </p:tgtEl>
                                        <p:attrNameLst>
                                          <p:attrName>style.visibility</p:attrName>
                                        </p:attrNameLst>
                                      </p:cBhvr>
                                      <p:to>
                                        <p:strVal val="visible"/>
                                      </p:to>
                                    </p:set>
                                    <p:animEffect transition="in" filter="fade">
                                      <p:cBhvr>
                                        <p:cTn id="67" dur="1000"/>
                                        <p:tgtEl>
                                          <p:spTgt spid="24"/>
                                        </p:tgtEl>
                                      </p:cBhvr>
                                    </p:animEffect>
                                  </p:childTnLst>
                                </p:cTn>
                              </p:par>
                              <p:par>
                                <p:cTn id="68" presetID="63" presetClass="path" presetSubtype="0" decel="100000" fill="hold" grpId="1" nodeType="withEffect">
                                  <p:stCondLst>
                                    <p:cond delay="2500"/>
                                  </p:stCondLst>
                                  <p:childTnLst>
                                    <p:animMotion origin="layout" path="M 1.25E-6 4.81481E-6 L 0.09036 4.81481E-6 " pathEditMode="relative" rAng="0" ptsTypes="AA">
                                      <p:cBhvr>
                                        <p:cTn id="69" dur="1500" spd="-100000" fill="hold"/>
                                        <p:tgtEl>
                                          <p:spTgt spid="24"/>
                                        </p:tgtEl>
                                        <p:attrNameLst>
                                          <p:attrName>ppt_x</p:attrName>
                                          <p:attrName>ppt_y</p:attrName>
                                        </p:attrNameLst>
                                      </p:cBhvr>
                                      <p:rCtr x="451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p:bldP spid="91" grpId="1"/>
      <p:bldP spid="92" grpId="0"/>
      <p:bldP spid="92" grpId="1"/>
      <p:bldP spid="13" grpId="0" animBg="1"/>
      <p:bldP spid="13" grpId="1" animBg="1"/>
      <p:bldP spid="15" grpId="0"/>
      <p:bldP spid="15" grpId="1"/>
      <p:bldP spid="19" grpId="0" animBg="1"/>
      <p:bldP spid="19" grpId="1" animBg="1"/>
      <p:bldP spid="21" grpId="0"/>
      <p:bldP spid="21" grpId="1"/>
      <p:bldP spid="14" grpId="0" animBg="1"/>
      <p:bldP spid="14" grpId="1" animBg="1"/>
      <p:bldP spid="16" grpId="0"/>
      <p:bldP spid="16" grpId="1"/>
      <p:bldP spid="20" grpId="0" animBg="1"/>
      <p:bldP spid="20" grpId="1" animBg="1"/>
      <p:bldP spid="22" grpId="0"/>
      <p:bldP spid="22" grpId="1"/>
      <p:bldP spid="23" grpId="0" animBg="1"/>
      <p:bldP spid="23" grpId="1" animBg="1"/>
      <p:bldP spid="24" grpId="0"/>
      <p:bldP spid="24" grpId="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文本占位符 1"/>
              <p:cNvSpPr>
                <a:spLocks noGrp="1"/>
              </p:cNvSpPr>
              <p:nvPr>
                <p:ph type="body" sz="quarter" idx="1"/>
              </p:nvPr>
            </p:nvSpPr>
            <p:spPr>
              <a:xfrm>
                <a:off x="516000" y="1008000"/>
                <a:ext cx="11160000" cy="5174302"/>
              </a:xfrm>
            </p:spPr>
            <p:txBody>
              <a:bodyPr/>
              <a:lstStyle/>
              <a:p>
                <a:r>
                  <a:rPr lang="zh-CN" altLang="en-US" dirty="0"/>
                  <a:t>定理</a:t>
                </a:r>
                <a:r>
                  <a:rPr lang="en-US" altLang="zh-CN" dirty="0"/>
                  <a:t>14.5  </a:t>
                </a:r>
                <a:r>
                  <a:rPr lang="zh-CN" altLang="en-US" dirty="0"/>
                  <a:t>在</a:t>
                </a:r>
                <a:r>
                  <a:rPr lang="en-US" altLang="zh-CN" dirty="0"/>
                  <a:t>n</a:t>
                </a:r>
                <a:r>
                  <a:rPr lang="zh-CN" altLang="en-US" dirty="0"/>
                  <a:t>阶图</a:t>
                </a:r>
                <a:r>
                  <a:rPr lang="en-US" altLang="zh-CN" dirty="0"/>
                  <a:t>G</a:t>
                </a:r>
                <a:r>
                  <a:rPr lang="zh-CN" altLang="en-US" dirty="0"/>
                  <a:t>中</a:t>
                </a:r>
                <a:r>
                  <a:rPr lang="en-US" altLang="zh-CN" dirty="0"/>
                  <a:t>, </a:t>
                </a:r>
                <a:r>
                  <a:rPr lang="zh-CN" altLang="en-US" dirty="0"/>
                  <a:t>若从顶点</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𝑣</m:t>
                        </m:r>
                      </m:e>
                      <m:sub>
                        <m:r>
                          <a:rPr lang="en-US" altLang="zh-CN" b="0" i="1" smtClean="0">
                            <a:latin typeface="Cambria Math" panose="02040503050406030204" pitchFamily="18" charset="0"/>
                          </a:rPr>
                          <m:t>𝑖</m:t>
                        </m:r>
                      </m:sub>
                    </m:sSub>
                  </m:oMath>
                </a14:m>
                <a:r>
                  <a:rPr lang="zh-CN" altLang="en-US" dirty="0"/>
                  <a:t>到</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b="0" i="1" smtClean="0">
                            <a:latin typeface="Cambria Math" panose="02040503050406030204" pitchFamily="18" charset="0"/>
                          </a:rPr>
                          <m:t>𝑗</m:t>
                        </m:r>
                      </m:sub>
                    </m:sSub>
                  </m:oMath>
                </a14:m>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b="0" i="1" smtClean="0">
                            <a:latin typeface="Cambria Math" panose="02040503050406030204" pitchFamily="18" charset="0"/>
                          </a:rPr>
                          <m:t>𝑖</m:t>
                        </m:r>
                      </m:sub>
                    </m:sSub>
                  </m:oMath>
                </a14:m>
                <a:r>
                  <a:rPr lang="en-US" altLang="zh-CN" dirty="0">
                    <a:sym typeface="Symbol" panose="05050102010706020507" pitchFamily="18" charset="2"/>
                  </a:rPr>
                  <a:t></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b="0" i="1" smtClean="0">
                            <a:latin typeface="Cambria Math" panose="02040503050406030204" pitchFamily="18" charset="0"/>
                          </a:rPr>
                          <m:t>𝑗</m:t>
                        </m:r>
                      </m:sub>
                    </m:sSub>
                  </m:oMath>
                </a14:m>
                <a:r>
                  <a:rPr lang="en-US" altLang="zh-CN" dirty="0"/>
                  <a:t>)</a:t>
                </a:r>
                <a:r>
                  <a:rPr lang="zh-CN" altLang="en-US" dirty="0"/>
                  <a:t>存在通路</a:t>
                </a:r>
                <a:r>
                  <a:rPr lang="en-US" altLang="zh-CN" dirty="0"/>
                  <a:t>, </a:t>
                </a:r>
                <a:r>
                  <a:rPr lang="zh-CN" altLang="en-US" dirty="0"/>
                  <a:t>则从</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𝑖</m:t>
                        </m:r>
                      </m:sub>
                    </m:sSub>
                  </m:oMath>
                </a14:m>
                <a:r>
                  <a:rPr lang="zh-CN" altLang="en-US" dirty="0"/>
                  <a:t>到</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b="0" i="1" smtClean="0">
                            <a:latin typeface="Cambria Math" panose="02040503050406030204" pitchFamily="18" charset="0"/>
                          </a:rPr>
                          <m:t>𝑗</m:t>
                        </m:r>
                      </m:sub>
                    </m:sSub>
                  </m:oMath>
                </a14:m>
                <a:r>
                  <a:rPr lang="zh-CN" altLang="en-US" dirty="0"/>
                  <a:t>存在长度小于或等于</a:t>
                </a:r>
                <a:r>
                  <a:rPr lang="en-US" altLang="zh-CN" dirty="0"/>
                  <a:t>n</a:t>
                </a:r>
                <a:r>
                  <a:rPr lang="en-US" altLang="zh-CN" dirty="0">
                    <a:sym typeface="Symbol" panose="05050102010706020507" pitchFamily="18" charset="2"/>
                  </a:rPr>
                  <a:t></a:t>
                </a:r>
                <a:r>
                  <a:rPr lang="en-US" altLang="zh-CN" dirty="0"/>
                  <a:t>1</a:t>
                </a:r>
                <a:r>
                  <a:rPr lang="zh-CN" altLang="en-US" dirty="0"/>
                  <a:t>的通路</a:t>
                </a:r>
                <a:r>
                  <a:rPr lang="en-US" altLang="zh-CN" dirty="0"/>
                  <a:t>.</a:t>
                </a:r>
              </a:p>
              <a:p>
                <a:pPr lvl="1"/>
                <a:r>
                  <a:rPr lang="zh-CN" altLang="en-US" dirty="0"/>
                  <a:t>证明思路</a:t>
                </a:r>
                <a:endParaRPr lang="en-US" altLang="zh-CN" dirty="0"/>
              </a:p>
              <a:p>
                <a:r>
                  <a:rPr lang="zh-CN" altLang="en-US" dirty="0"/>
                  <a:t>推论 在</a:t>
                </a:r>
                <a:r>
                  <a:rPr lang="en-US" altLang="zh-CN" dirty="0"/>
                  <a:t>n</a:t>
                </a:r>
                <a:r>
                  <a:rPr lang="zh-CN" altLang="en-US" dirty="0"/>
                  <a:t>阶图</a:t>
                </a:r>
                <a:r>
                  <a:rPr lang="en-US" altLang="zh-CN" dirty="0"/>
                  <a:t>G</a:t>
                </a:r>
                <a:r>
                  <a:rPr lang="zh-CN" altLang="en-US" dirty="0"/>
                  <a:t>中</a:t>
                </a:r>
                <a:r>
                  <a:rPr lang="en-US" altLang="zh-CN" dirty="0"/>
                  <a:t>, </a:t>
                </a:r>
                <a:r>
                  <a:rPr lang="zh-CN" altLang="en-US" dirty="0"/>
                  <a:t>若从顶点</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𝑖</m:t>
                        </m:r>
                      </m:sub>
                    </m:sSub>
                  </m:oMath>
                </a14:m>
                <a:r>
                  <a:rPr lang="zh-CN" altLang="en-US" dirty="0"/>
                  <a:t>到</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b="0" i="1" smtClean="0">
                            <a:latin typeface="Cambria Math" panose="02040503050406030204" pitchFamily="18" charset="0"/>
                          </a:rPr>
                          <m:t>𝑗</m:t>
                        </m:r>
                      </m:sub>
                    </m:sSub>
                  </m:oMath>
                </a14:m>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𝑖</m:t>
                        </m:r>
                      </m:sub>
                    </m:sSub>
                  </m:oMath>
                </a14:m>
                <a:r>
                  <a:rPr lang="en-US" altLang="zh-CN" dirty="0">
                    <a:sym typeface="Symbol" panose="05050102010706020507" pitchFamily="18" charset="2"/>
                  </a:rPr>
                  <a:t></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𝑗</m:t>
                        </m:r>
                      </m:sub>
                    </m:sSub>
                  </m:oMath>
                </a14:m>
                <a:r>
                  <a:rPr lang="en-US" altLang="zh-CN" dirty="0"/>
                  <a:t>)</a:t>
                </a:r>
                <a:r>
                  <a:rPr lang="zh-CN" altLang="en-US" dirty="0"/>
                  <a:t>存在通路</a:t>
                </a:r>
                <a:r>
                  <a:rPr lang="en-US" altLang="zh-CN" dirty="0"/>
                  <a:t>, </a:t>
                </a:r>
                <a:r>
                  <a:rPr lang="zh-CN" altLang="en-US" dirty="0"/>
                  <a:t>则从</a:t>
                </a:r>
                <a14:m>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𝑖</m:t>
                        </m:r>
                      </m:sub>
                    </m:sSub>
                  </m:oMath>
                </a14:m>
                <a:r>
                  <a:rPr lang="zh-CN" altLang="en-US" dirty="0"/>
                  <a:t>到</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𝑗</m:t>
                        </m:r>
                      </m:sub>
                    </m:sSub>
                  </m:oMath>
                </a14:m>
                <a:r>
                  <a:rPr lang="zh-CN" altLang="en-US" dirty="0"/>
                  <a:t>存在长度小于或等于</a:t>
                </a:r>
                <a:r>
                  <a:rPr lang="en-US" altLang="zh-CN" dirty="0"/>
                  <a:t>n</a:t>
                </a:r>
                <a:r>
                  <a:rPr lang="en-US" altLang="zh-CN" dirty="0">
                    <a:sym typeface="Symbol" panose="05050102010706020507" pitchFamily="18" charset="2"/>
                  </a:rPr>
                  <a:t></a:t>
                </a:r>
                <a:r>
                  <a:rPr lang="en-US" altLang="zh-CN" dirty="0"/>
                  <a:t>1</a:t>
                </a:r>
                <a:r>
                  <a:rPr lang="zh-CN" altLang="en-US" dirty="0"/>
                  <a:t>的初级通路 </a:t>
                </a:r>
                <a:r>
                  <a:rPr lang="en-US" altLang="zh-CN" dirty="0"/>
                  <a:t>(</a:t>
                </a:r>
                <a:r>
                  <a:rPr lang="zh-CN" altLang="en-US" dirty="0"/>
                  <a:t>路径</a:t>
                </a:r>
                <a:r>
                  <a:rPr lang="en-US" altLang="zh-CN" dirty="0"/>
                  <a:t>).</a:t>
                </a:r>
              </a:p>
              <a:p>
                <a:r>
                  <a:rPr lang="zh-CN" altLang="en-US" dirty="0"/>
                  <a:t>定理</a:t>
                </a:r>
                <a:r>
                  <a:rPr lang="en-US" altLang="zh-CN" dirty="0"/>
                  <a:t>14.6  </a:t>
                </a:r>
                <a:r>
                  <a:rPr lang="zh-CN" altLang="en-US" dirty="0"/>
                  <a:t>在一个</a:t>
                </a:r>
                <a:r>
                  <a:rPr lang="en-US" altLang="zh-CN" dirty="0"/>
                  <a:t>n</a:t>
                </a:r>
                <a:r>
                  <a:rPr lang="zh-CN" altLang="en-US" dirty="0"/>
                  <a:t>阶图</a:t>
                </a:r>
                <a:r>
                  <a:rPr lang="en-US" altLang="zh-CN" dirty="0"/>
                  <a:t>G</a:t>
                </a:r>
                <a:r>
                  <a:rPr lang="zh-CN" altLang="en-US" dirty="0"/>
                  <a:t>中</a:t>
                </a:r>
                <a:r>
                  <a:rPr lang="en-US" altLang="zh-CN" dirty="0"/>
                  <a:t>, </a:t>
                </a:r>
                <a:r>
                  <a:rPr lang="zh-CN" altLang="en-US" dirty="0"/>
                  <a:t>若存在</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b="0" i="1" smtClean="0">
                            <a:latin typeface="Cambria Math" panose="02040503050406030204" pitchFamily="18" charset="0"/>
                          </a:rPr>
                          <m:t>𝑖</m:t>
                        </m:r>
                      </m:sub>
                    </m:sSub>
                  </m:oMath>
                </a14:m>
                <a:r>
                  <a:rPr lang="zh-CN" altLang="en-US" dirty="0"/>
                  <a:t>到自身的回路</a:t>
                </a:r>
                <a:r>
                  <a:rPr lang="en-US" altLang="zh-CN" dirty="0"/>
                  <a:t>, </a:t>
                </a:r>
                <a:r>
                  <a:rPr lang="zh-CN" altLang="en-US" dirty="0"/>
                  <a:t>则一定存在</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𝑖</m:t>
                        </m:r>
                      </m:sub>
                    </m:sSub>
                  </m:oMath>
                </a14:m>
                <a:r>
                  <a:rPr lang="zh-CN" altLang="en-US" dirty="0"/>
                  <a:t>到自身长度小于或等于</a:t>
                </a:r>
                <a:r>
                  <a:rPr lang="en-US" altLang="zh-CN" dirty="0"/>
                  <a:t>n</a:t>
                </a:r>
                <a:r>
                  <a:rPr lang="zh-CN" altLang="en-US" dirty="0"/>
                  <a:t>的回路</a:t>
                </a:r>
                <a:r>
                  <a:rPr lang="en-US" altLang="zh-CN" dirty="0"/>
                  <a:t>.</a:t>
                </a:r>
              </a:p>
              <a:p>
                <a:pPr lvl="1"/>
                <a:r>
                  <a:rPr lang="zh-CN" altLang="en-US" dirty="0"/>
                  <a:t>证明思路</a:t>
                </a:r>
                <a:endParaRPr lang="en-US" altLang="zh-CN" dirty="0"/>
              </a:p>
              <a:p>
                <a:r>
                  <a:rPr lang="zh-CN" altLang="en-US" dirty="0"/>
                  <a:t>推论 在一个</a:t>
                </a:r>
                <a:r>
                  <a:rPr lang="en-US" altLang="zh-CN" dirty="0"/>
                  <a:t>n</a:t>
                </a:r>
                <a:r>
                  <a:rPr lang="zh-CN" altLang="en-US" dirty="0"/>
                  <a:t>阶图</a:t>
                </a:r>
                <a:r>
                  <a:rPr lang="en-US" altLang="zh-CN" dirty="0"/>
                  <a:t>G</a:t>
                </a:r>
                <a:r>
                  <a:rPr lang="zh-CN" altLang="en-US" dirty="0"/>
                  <a:t>中</a:t>
                </a:r>
                <a:r>
                  <a:rPr lang="en-US" altLang="zh-CN" dirty="0"/>
                  <a:t>, </a:t>
                </a:r>
                <a:r>
                  <a:rPr lang="zh-CN" altLang="en-US" dirty="0"/>
                  <a:t>若存在</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𝑖</m:t>
                        </m:r>
                      </m:sub>
                    </m:sSub>
                  </m:oMath>
                </a14:m>
                <a:r>
                  <a:rPr lang="zh-CN" altLang="en-US" dirty="0"/>
                  <a:t>到自身的简单回路</a:t>
                </a:r>
                <a:r>
                  <a:rPr lang="en-US" altLang="zh-CN" dirty="0"/>
                  <a:t>, </a:t>
                </a:r>
                <a:r>
                  <a:rPr lang="zh-CN" altLang="en-US" dirty="0"/>
                  <a:t>则一定存在长度小于或等于</a:t>
                </a:r>
                <a:r>
                  <a:rPr lang="en-US" altLang="zh-CN" dirty="0"/>
                  <a:t>n</a:t>
                </a:r>
                <a:r>
                  <a:rPr lang="zh-CN" altLang="en-US" dirty="0"/>
                  <a:t>的初级回路</a:t>
                </a:r>
                <a:r>
                  <a:rPr lang="en-US" altLang="zh-CN" dirty="0"/>
                  <a:t>.</a:t>
                </a:r>
              </a:p>
            </p:txBody>
          </p:sp>
        </mc:Choice>
        <mc:Fallback xmlns="">
          <p:sp>
            <p:nvSpPr>
              <p:cNvPr id="2" name="文本占位符 1"/>
              <p:cNvSpPr>
                <a:spLocks noGrp="1" noRot="1" noChangeAspect="1" noMove="1" noResize="1" noEditPoints="1" noAdjustHandles="1" noChangeArrowheads="1" noChangeShapeType="1" noTextEdit="1"/>
              </p:cNvSpPr>
              <p:nvPr>
                <p:ph type="body" sz="quarter" idx="1"/>
              </p:nvPr>
            </p:nvSpPr>
            <p:spPr>
              <a:xfrm>
                <a:off x="516000" y="1008000"/>
                <a:ext cx="11160000" cy="5174302"/>
              </a:xfrm>
              <a:blipFill>
                <a:blip r:embed="rId2"/>
                <a:stretch>
                  <a:fillRect l="-1148" t="-1885" r="-1311" b="-2238"/>
                </a:stretch>
              </a:blipFill>
            </p:spPr>
            <p:txBody>
              <a:bodyPr/>
              <a:lstStyle/>
              <a:p>
                <a:r>
                  <a:rPr lang="zh-CN" altLang="en-US">
                    <a:noFill/>
                  </a:rPr>
                  <a:t> </a:t>
                </a:r>
              </a:p>
            </p:txBody>
          </p:sp>
        </mc:Fallback>
      </mc:AlternateContent>
      <p:sp>
        <p:nvSpPr>
          <p:cNvPr id="6146" name="Rectangle 2"/>
          <p:cNvSpPr>
            <a:spLocks noGrp="1" noChangeArrowheads="1"/>
          </p:cNvSpPr>
          <p:nvPr>
            <p:ph type="title"/>
          </p:nvPr>
        </p:nvSpPr>
        <p:spPr/>
        <p:txBody>
          <a:bodyPr/>
          <a:lstStyle/>
          <a:p>
            <a:r>
              <a:rPr lang="zh-CN" altLang="en-US" dirty="0"/>
              <a:t>二、通路和回路的长度性质</a:t>
            </a:r>
            <a:endParaRPr lang="en-US" altLang="zh-CN" dirty="0"/>
          </a:p>
        </p:txBody>
      </p:sp>
      <p:sp>
        <p:nvSpPr>
          <p:cNvPr id="9" name="文本占位符 8"/>
          <p:cNvSpPr>
            <a:spLocks noGrp="1"/>
          </p:cNvSpPr>
          <p:nvPr>
            <p:ph type="body" sz="quarter" idx="11"/>
          </p:nvPr>
        </p:nvSpPr>
        <p:spPr/>
        <p:txBody>
          <a:bodyPr/>
          <a:lstStyle/>
          <a:p>
            <a:r>
              <a:rPr lang="en-US" altLang="zh-CN" dirty="0"/>
              <a:t>8.2 </a:t>
            </a:r>
            <a:r>
              <a:rPr lang="zh-CN" altLang="en-US" dirty="0"/>
              <a:t>通路与回路</a:t>
            </a:r>
          </a:p>
        </p:txBody>
      </p:sp>
      <p:sp>
        <p:nvSpPr>
          <p:cNvPr id="4" name="灯片编号占位符 3">
            <a:extLst>
              <a:ext uri="{FF2B5EF4-FFF2-40B4-BE49-F238E27FC236}">
                <a16:creationId xmlns:a16="http://schemas.microsoft.com/office/drawing/2014/main" id="{3213821C-B020-4DA2-9B97-627FECBE0948}"/>
              </a:ext>
            </a:extLst>
          </p:cNvPr>
          <p:cNvSpPr>
            <a:spLocks noGrp="1"/>
          </p:cNvSpPr>
          <p:nvPr>
            <p:ph type="sldNum" sz="quarter" idx="10"/>
          </p:nvPr>
        </p:nvSpPr>
        <p:spPr/>
        <p:txBody>
          <a:bodyPr/>
          <a:lstStyle/>
          <a:p>
            <a:fld id="{ADDBA8A9-FE90-4847-B2BB-91D9864F4629}" type="slidenum">
              <a:rPr lang="zh-CN" altLang="en-US" smtClean="0"/>
              <a:pPr/>
              <a:t>30</a:t>
            </a:fld>
            <a:r>
              <a:rPr lang="en-US" altLang="zh-CN"/>
              <a:t>|73</a:t>
            </a:r>
            <a:endParaRPr lang="zh-CN" altLang="en-US" dirty="0"/>
          </a:p>
        </p:txBody>
      </p:sp>
    </p:spTree>
    <p:extLst>
      <p:ext uri="{BB962C8B-B14F-4D97-AF65-F5344CB8AC3E}">
        <p14:creationId xmlns:p14="http://schemas.microsoft.com/office/powerpoint/2010/main" val="1238254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500"/>
                                        <p:tgtEl>
                                          <p:spTgt spid="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Effect transition="in" filter="fade">
                                      <p:cBhvr>
                                        <p:cTn id="27" dur="500"/>
                                        <p:tgtEl>
                                          <p:spTgt spid="2">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
                                            <p:txEl>
                                              <p:pRg st="5" end="5"/>
                                            </p:txEl>
                                          </p:spTgt>
                                        </p:tgtEl>
                                        <p:attrNameLst>
                                          <p:attrName>style.visibility</p:attrName>
                                        </p:attrNameLst>
                                      </p:cBhvr>
                                      <p:to>
                                        <p:strVal val="visible"/>
                                      </p:to>
                                    </p:set>
                                    <p:animEffect transition="in" filter="fade">
                                      <p:cBhvr>
                                        <p:cTn id="32" dur="500"/>
                                        <p:tgtEl>
                                          <p:spTgt spid="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a:grpSpLocks noChangeAspect="1"/>
          </p:cNvGrpSpPr>
          <p:nvPr/>
        </p:nvGrpSpPr>
        <p:grpSpPr>
          <a:xfrm>
            <a:off x="9856600" y="1233488"/>
            <a:ext cx="618455" cy="1800000"/>
            <a:chOff x="597712" y="2415605"/>
            <a:chExt cx="1076110" cy="3131998"/>
          </a:xfrm>
        </p:grpSpPr>
        <p:sp>
          <p:nvSpPr>
            <p:cNvPr id="10" name="等腰三角形 9"/>
            <p:cNvSpPr/>
            <p:nvPr/>
          </p:nvSpPr>
          <p:spPr>
            <a:xfrm rot="10800000">
              <a:off x="597712" y="2908359"/>
              <a:ext cx="1076110" cy="2639244"/>
            </a:xfrm>
            <a:prstGeom prst="cube">
              <a:avLst/>
            </a:prstGeom>
            <a:gradFill>
              <a:gsLst>
                <a:gs pos="70000">
                  <a:srgbClr val="000000">
                    <a:alpha val="8000"/>
                  </a:srgbClr>
                </a:gs>
                <a:gs pos="50000">
                  <a:srgbClr val="000000">
                    <a:alpha val="4000"/>
                  </a:srgbClr>
                </a:gs>
                <a:gs pos="30000">
                  <a:schemeClr val="tx1">
                    <a:alpha val="0"/>
                  </a:schemeClr>
                </a:gs>
                <a:gs pos="100000">
                  <a:schemeClr val="tx1">
                    <a:lumMod val="85000"/>
                    <a:lumOff val="15000"/>
                    <a:alpha val="30000"/>
                  </a:schemeClr>
                </a:gs>
              </a:gsLst>
              <a:lin ang="5400000" scaled="1"/>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11" name="椭圆 10"/>
            <p:cNvSpPr>
              <a:spLocks noChangeAspect="1"/>
            </p:cNvSpPr>
            <p:nvPr/>
          </p:nvSpPr>
          <p:spPr>
            <a:xfrm>
              <a:off x="648010" y="2415605"/>
              <a:ext cx="971992" cy="972000"/>
            </a:xfrm>
            <a:prstGeom prst="cube">
              <a:avLst/>
            </a:prstGeom>
            <a:gradFill>
              <a:gsLst>
                <a:gs pos="1000">
                  <a:schemeClr val="accent1">
                    <a:lumMod val="20000"/>
                    <a:lumOff val="80000"/>
                  </a:schemeClr>
                </a:gs>
                <a:gs pos="60000">
                  <a:schemeClr val="accent1">
                    <a:lumMod val="75000"/>
                  </a:schemeClr>
                </a:gs>
                <a:gs pos="100000">
                  <a:schemeClr val="accent1">
                    <a:lumMod val="50000"/>
                  </a:schemeClr>
                </a:gs>
              </a:gsLst>
              <a:lin ang="5400000" scaled="1"/>
            </a:gradFill>
            <a:ln w="25400">
              <a:noFill/>
            </a:ln>
            <a:effectLst>
              <a:outerShdw blurRad="254000" dist="635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grpSp>
      <p:grpSp>
        <p:nvGrpSpPr>
          <p:cNvPr id="3" name="组合 2"/>
          <p:cNvGrpSpPr>
            <a:grpSpLocks noChangeAspect="1"/>
          </p:cNvGrpSpPr>
          <p:nvPr/>
        </p:nvGrpSpPr>
        <p:grpSpPr>
          <a:xfrm>
            <a:off x="8511339" y="2023201"/>
            <a:ext cx="2027688" cy="6443998"/>
            <a:chOff x="935919" y="107043"/>
            <a:chExt cx="1818452" cy="5779044"/>
          </a:xfrm>
        </p:grpSpPr>
        <p:sp>
          <p:nvSpPr>
            <p:cNvPr id="4" name="等腰三角形 9"/>
            <p:cNvSpPr/>
            <p:nvPr/>
          </p:nvSpPr>
          <p:spPr>
            <a:xfrm rot="10800000">
              <a:off x="935919" y="1016252"/>
              <a:ext cx="1818452" cy="4869835"/>
            </a:xfrm>
            <a:prstGeom prst="cube">
              <a:avLst/>
            </a:prstGeom>
            <a:gradFill>
              <a:gsLst>
                <a:gs pos="70000">
                  <a:srgbClr val="000000">
                    <a:alpha val="8000"/>
                  </a:srgbClr>
                </a:gs>
                <a:gs pos="50000">
                  <a:srgbClr val="000000">
                    <a:alpha val="4000"/>
                  </a:srgbClr>
                </a:gs>
                <a:gs pos="30000">
                  <a:schemeClr val="tx1">
                    <a:alpha val="0"/>
                  </a:schemeClr>
                </a:gs>
                <a:gs pos="100000">
                  <a:schemeClr val="tx1">
                    <a:lumMod val="85000"/>
                    <a:lumOff val="15000"/>
                    <a:alpha val="30000"/>
                  </a:schemeClr>
                </a:gs>
              </a:gsLst>
              <a:lin ang="5400000" scaled="1"/>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5" name="椭圆 4"/>
            <p:cNvSpPr>
              <a:spLocks noChangeAspect="1"/>
            </p:cNvSpPr>
            <p:nvPr/>
          </p:nvSpPr>
          <p:spPr>
            <a:xfrm>
              <a:off x="942885" y="107043"/>
              <a:ext cx="1799994" cy="1800000"/>
            </a:xfrm>
            <a:prstGeom prst="cube">
              <a:avLst/>
            </a:prstGeom>
            <a:gradFill flip="none" rotWithShape="1">
              <a:gsLst>
                <a:gs pos="0">
                  <a:schemeClr val="bg1"/>
                </a:gs>
                <a:gs pos="60000">
                  <a:schemeClr val="bg2"/>
                </a:gs>
                <a:gs pos="100000">
                  <a:schemeClr val="bg1">
                    <a:lumMod val="85000"/>
                  </a:schemeClr>
                </a:gs>
              </a:gsLst>
              <a:lin ang="5400000" scaled="1"/>
              <a:tileRect/>
            </a:gradFill>
            <a:ln w="25400">
              <a:noFill/>
            </a:ln>
            <a:effectLst>
              <a:outerShdw blurRad="254000" dist="635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lnSpc>
                  <a:spcPct val="130000"/>
                </a:lnSpc>
                <a:defRPr/>
              </a:pPr>
              <a:r>
                <a:rPr lang="en-US" altLang="zh-CN" sz="7200" kern="0" dirty="0">
                  <a:solidFill>
                    <a:schemeClr val="tx1">
                      <a:lumMod val="65000"/>
                      <a:lumOff val="35000"/>
                    </a:schemeClr>
                  </a:solidFill>
                  <a:latin typeface="Century Gothic" panose="020B0502020202020204" pitchFamily="34" charset="0"/>
                  <a:cs typeface="+mn-ea"/>
                  <a:sym typeface="+mn-lt"/>
                </a:rPr>
                <a:t>03</a:t>
              </a:r>
              <a:endParaRPr lang="zh-CN" altLang="en-US" sz="4000" kern="0" dirty="0">
                <a:solidFill>
                  <a:schemeClr val="tx1">
                    <a:lumMod val="65000"/>
                    <a:lumOff val="35000"/>
                  </a:schemeClr>
                </a:solidFill>
                <a:latin typeface="Century Gothic" panose="020B0502020202020204" pitchFamily="34" charset="0"/>
                <a:cs typeface="+mn-ea"/>
                <a:sym typeface="+mn-lt"/>
              </a:endParaRPr>
            </a:p>
          </p:txBody>
        </p:sp>
      </p:grpSp>
      <p:grpSp>
        <p:nvGrpSpPr>
          <p:cNvPr id="6" name="组合 5"/>
          <p:cNvGrpSpPr>
            <a:grpSpLocks noChangeAspect="1"/>
          </p:cNvGrpSpPr>
          <p:nvPr/>
        </p:nvGrpSpPr>
        <p:grpSpPr>
          <a:xfrm>
            <a:off x="7732763" y="4924887"/>
            <a:ext cx="1194018" cy="3475167"/>
            <a:chOff x="597712" y="2415605"/>
            <a:chExt cx="1076110" cy="3131998"/>
          </a:xfrm>
        </p:grpSpPr>
        <p:sp>
          <p:nvSpPr>
            <p:cNvPr id="7" name="等腰三角形 9"/>
            <p:cNvSpPr/>
            <p:nvPr/>
          </p:nvSpPr>
          <p:spPr>
            <a:xfrm rot="10800000">
              <a:off x="597712" y="2908359"/>
              <a:ext cx="1076110" cy="2639244"/>
            </a:xfrm>
            <a:prstGeom prst="cube">
              <a:avLst/>
            </a:prstGeom>
            <a:gradFill>
              <a:gsLst>
                <a:gs pos="70000">
                  <a:srgbClr val="000000">
                    <a:alpha val="8000"/>
                  </a:srgbClr>
                </a:gs>
                <a:gs pos="50000">
                  <a:srgbClr val="000000">
                    <a:alpha val="4000"/>
                  </a:srgbClr>
                </a:gs>
                <a:gs pos="30000">
                  <a:schemeClr val="tx1">
                    <a:alpha val="0"/>
                  </a:schemeClr>
                </a:gs>
                <a:gs pos="100000">
                  <a:schemeClr val="tx1">
                    <a:lumMod val="85000"/>
                    <a:lumOff val="15000"/>
                    <a:alpha val="30000"/>
                  </a:schemeClr>
                </a:gs>
              </a:gsLst>
              <a:lin ang="5400000" scaled="1"/>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8" name="椭圆 7"/>
            <p:cNvSpPr>
              <a:spLocks noChangeAspect="1"/>
            </p:cNvSpPr>
            <p:nvPr/>
          </p:nvSpPr>
          <p:spPr>
            <a:xfrm>
              <a:off x="648010" y="2415605"/>
              <a:ext cx="971992" cy="972000"/>
            </a:xfrm>
            <a:prstGeom prst="cube">
              <a:avLst/>
            </a:prstGeom>
            <a:gradFill>
              <a:gsLst>
                <a:gs pos="1000">
                  <a:schemeClr val="accent1">
                    <a:lumMod val="20000"/>
                    <a:lumOff val="80000"/>
                  </a:schemeClr>
                </a:gs>
                <a:gs pos="60000">
                  <a:schemeClr val="accent1">
                    <a:lumMod val="75000"/>
                  </a:schemeClr>
                </a:gs>
                <a:gs pos="100000">
                  <a:schemeClr val="accent1">
                    <a:lumMod val="50000"/>
                  </a:schemeClr>
                </a:gs>
              </a:gsLst>
              <a:lin ang="5400000" scaled="1"/>
            </a:gradFill>
            <a:ln w="25400">
              <a:noFill/>
            </a:ln>
            <a:effectLst>
              <a:outerShdw blurRad="254000" dist="635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grpSp>
      <p:grpSp>
        <p:nvGrpSpPr>
          <p:cNvPr id="12" name="组合 11"/>
          <p:cNvGrpSpPr>
            <a:grpSpLocks noChangeAspect="1"/>
          </p:cNvGrpSpPr>
          <p:nvPr/>
        </p:nvGrpSpPr>
        <p:grpSpPr>
          <a:xfrm>
            <a:off x="10232349" y="4431190"/>
            <a:ext cx="618455" cy="1800000"/>
            <a:chOff x="597712" y="2415605"/>
            <a:chExt cx="1076110" cy="3131998"/>
          </a:xfrm>
        </p:grpSpPr>
        <p:sp>
          <p:nvSpPr>
            <p:cNvPr id="13" name="等腰三角形 9"/>
            <p:cNvSpPr/>
            <p:nvPr/>
          </p:nvSpPr>
          <p:spPr>
            <a:xfrm rot="10800000">
              <a:off x="597712" y="2908359"/>
              <a:ext cx="1076110" cy="2639244"/>
            </a:xfrm>
            <a:prstGeom prst="cube">
              <a:avLst/>
            </a:prstGeom>
            <a:gradFill>
              <a:gsLst>
                <a:gs pos="70000">
                  <a:srgbClr val="000000">
                    <a:alpha val="8000"/>
                  </a:srgbClr>
                </a:gs>
                <a:gs pos="50000">
                  <a:srgbClr val="000000">
                    <a:alpha val="4000"/>
                  </a:srgbClr>
                </a:gs>
                <a:gs pos="30000">
                  <a:schemeClr val="tx1">
                    <a:alpha val="0"/>
                  </a:schemeClr>
                </a:gs>
                <a:gs pos="100000">
                  <a:schemeClr val="tx1">
                    <a:lumMod val="85000"/>
                    <a:lumOff val="15000"/>
                    <a:alpha val="30000"/>
                  </a:schemeClr>
                </a:gs>
              </a:gsLst>
              <a:lin ang="5400000" scaled="1"/>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14" name="椭圆 13"/>
            <p:cNvSpPr>
              <a:spLocks noChangeAspect="1"/>
            </p:cNvSpPr>
            <p:nvPr/>
          </p:nvSpPr>
          <p:spPr>
            <a:xfrm>
              <a:off x="648010" y="2415605"/>
              <a:ext cx="971992" cy="972000"/>
            </a:xfrm>
            <a:prstGeom prst="cube">
              <a:avLst/>
            </a:prstGeom>
            <a:gradFill>
              <a:gsLst>
                <a:gs pos="1000">
                  <a:schemeClr val="accent4">
                    <a:lumMod val="20000"/>
                    <a:lumOff val="80000"/>
                  </a:schemeClr>
                </a:gs>
                <a:gs pos="60000">
                  <a:schemeClr val="accent3"/>
                </a:gs>
                <a:gs pos="100000">
                  <a:schemeClr val="accent5">
                    <a:lumMod val="60000"/>
                    <a:lumOff val="40000"/>
                  </a:schemeClr>
                </a:gs>
              </a:gsLst>
              <a:lin ang="5400000" scaled="1"/>
            </a:gradFill>
            <a:ln w="25400">
              <a:noFill/>
            </a:ln>
            <a:effectLst>
              <a:outerShdw blurRad="254000" dist="635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grpSp>
      <p:grpSp>
        <p:nvGrpSpPr>
          <p:cNvPr id="15" name="组合 14"/>
          <p:cNvGrpSpPr>
            <a:grpSpLocks noChangeAspect="1"/>
          </p:cNvGrpSpPr>
          <p:nvPr/>
        </p:nvGrpSpPr>
        <p:grpSpPr>
          <a:xfrm>
            <a:off x="6785058" y="2075338"/>
            <a:ext cx="1150325" cy="3348000"/>
            <a:chOff x="597712" y="2415605"/>
            <a:chExt cx="1076110" cy="3131998"/>
          </a:xfrm>
        </p:grpSpPr>
        <p:sp>
          <p:nvSpPr>
            <p:cNvPr id="16" name="等腰三角形 9"/>
            <p:cNvSpPr/>
            <p:nvPr/>
          </p:nvSpPr>
          <p:spPr>
            <a:xfrm rot="10800000">
              <a:off x="597712" y="2908359"/>
              <a:ext cx="1076110" cy="2639244"/>
            </a:xfrm>
            <a:prstGeom prst="cube">
              <a:avLst/>
            </a:prstGeom>
            <a:gradFill>
              <a:gsLst>
                <a:gs pos="70000">
                  <a:srgbClr val="000000">
                    <a:alpha val="8000"/>
                  </a:srgbClr>
                </a:gs>
                <a:gs pos="50000">
                  <a:srgbClr val="000000">
                    <a:alpha val="4000"/>
                  </a:srgbClr>
                </a:gs>
                <a:gs pos="30000">
                  <a:schemeClr val="tx1">
                    <a:alpha val="0"/>
                  </a:schemeClr>
                </a:gs>
                <a:gs pos="100000">
                  <a:schemeClr val="tx1">
                    <a:lumMod val="85000"/>
                    <a:lumOff val="15000"/>
                    <a:alpha val="30000"/>
                  </a:schemeClr>
                </a:gs>
              </a:gsLst>
              <a:lin ang="5400000" scaled="1"/>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17" name="椭圆 16"/>
            <p:cNvSpPr>
              <a:spLocks noChangeAspect="1"/>
            </p:cNvSpPr>
            <p:nvPr/>
          </p:nvSpPr>
          <p:spPr>
            <a:xfrm>
              <a:off x="648010" y="2415605"/>
              <a:ext cx="971992" cy="972000"/>
            </a:xfrm>
            <a:prstGeom prst="cube">
              <a:avLst/>
            </a:prstGeom>
            <a:gradFill>
              <a:gsLst>
                <a:gs pos="1000">
                  <a:schemeClr val="accent4">
                    <a:lumMod val="20000"/>
                    <a:lumOff val="80000"/>
                  </a:schemeClr>
                </a:gs>
                <a:gs pos="60000">
                  <a:schemeClr val="accent3"/>
                </a:gs>
                <a:gs pos="100000">
                  <a:schemeClr val="accent5">
                    <a:lumMod val="60000"/>
                    <a:lumOff val="40000"/>
                  </a:schemeClr>
                </a:gs>
              </a:gsLst>
              <a:lin ang="5400000" scaled="1"/>
            </a:gradFill>
            <a:ln w="25400">
              <a:noFill/>
            </a:ln>
            <a:effectLst>
              <a:outerShdw blurRad="254000" dist="635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grpSp>
      <p:sp>
        <p:nvSpPr>
          <p:cNvPr id="24" name="文本框 23"/>
          <p:cNvSpPr txBox="1"/>
          <p:nvPr/>
        </p:nvSpPr>
        <p:spPr>
          <a:xfrm>
            <a:off x="1134673" y="2340000"/>
            <a:ext cx="2981907" cy="584775"/>
          </a:xfrm>
          <a:prstGeom prst="rect">
            <a:avLst/>
          </a:prstGeom>
          <a:noFill/>
          <a:effectLst>
            <a:outerShdw dist="25400" dir="5400000" algn="t" rotWithShape="0">
              <a:schemeClr val="bg1">
                <a:alpha val="40000"/>
              </a:schemeClr>
            </a:outerShdw>
          </a:effectLst>
        </p:spPr>
        <p:txBody>
          <a:bodyPr wrap="none" rtlCol="0" anchor="b" anchorCtr="0">
            <a:spAutoFit/>
          </a:bodyPr>
          <a:lstStyle>
            <a:defPPr>
              <a:defRPr lang="zh-CN"/>
            </a:defPPr>
            <a:lvl1pPr>
              <a:defRPr sz="3600" b="1">
                <a:solidFill>
                  <a:schemeClr val="accent1">
                    <a:lumMod val="75000"/>
                  </a:schemeClr>
                </a:solidFill>
                <a:effectLst>
                  <a:innerShdw blurRad="127000" dist="63500" dir="16200000">
                    <a:prstClr val="black">
                      <a:alpha val="50000"/>
                    </a:prstClr>
                  </a:innerShdw>
                </a:effectLst>
                <a:latin typeface="微软雅黑"/>
                <a:ea typeface="微软雅黑"/>
              </a:defRPr>
            </a:lvl1pPr>
          </a:lstStyle>
          <a:p>
            <a:r>
              <a:rPr lang="en-US" altLang="zh-CN" sz="3200" dirty="0">
                <a:solidFill>
                  <a:srgbClr val="0050AA"/>
                </a:solidFill>
              </a:rPr>
              <a:t>8.3 </a:t>
            </a:r>
            <a:r>
              <a:rPr lang="zh-CN" altLang="en-US" sz="3200" dirty="0">
                <a:solidFill>
                  <a:schemeClr val="tx1"/>
                </a:solidFill>
              </a:rPr>
              <a:t>图的</a:t>
            </a:r>
            <a:r>
              <a:rPr lang="zh-CN" altLang="en-US" sz="3200" dirty="0">
                <a:solidFill>
                  <a:schemeClr val="accent2"/>
                </a:solidFill>
              </a:rPr>
              <a:t>连通性</a:t>
            </a:r>
          </a:p>
        </p:txBody>
      </p:sp>
      <p:sp>
        <p:nvSpPr>
          <p:cNvPr id="26" name="圆角矩形 25"/>
          <p:cNvSpPr/>
          <p:nvPr/>
        </p:nvSpPr>
        <p:spPr>
          <a:xfrm>
            <a:off x="1134673" y="3060000"/>
            <a:ext cx="6120000" cy="36000"/>
          </a:xfrm>
          <a:prstGeom prst="roundRect">
            <a:avLst>
              <a:gd name="adj" fmla="val 50000"/>
            </a:avLst>
          </a:prstGeom>
          <a:gradFill flip="none" rotWithShape="1">
            <a:gsLst>
              <a:gs pos="25000">
                <a:srgbClr val="FF3300"/>
              </a:gs>
              <a:gs pos="0">
                <a:schemeClr val="bg1"/>
              </a:gs>
              <a:gs pos="99057">
                <a:schemeClr val="bg1"/>
              </a:gs>
              <a:gs pos="60000">
                <a:schemeClr val="accent2">
                  <a:lumMod val="40000"/>
                  <a:lumOff val="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50AA"/>
              </a:solidFill>
            </a:endParaRPr>
          </a:p>
        </p:txBody>
      </p:sp>
      <p:sp>
        <p:nvSpPr>
          <p:cNvPr id="27" name="文本框 26"/>
          <p:cNvSpPr txBox="1"/>
          <p:nvPr/>
        </p:nvSpPr>
        <p:spPr>
          <a:xfrm>
            <a:off x="1134673" y="3168000"/>
            <a:ext cx="4320000" cy="461665"/>
          </a:xfrm>
          <a:prstGeom prst="rect">
            <a:avLst/>
          </a:prstGeom>
          <a:noFill/>
        </p:spPr>
        <p:txBody>
          <a:bodyPr wrap="square" rtlCol="0">
            <a:spAutoFit/>
          </a:bodyPr>
          <a:lstStyle/>
          <a:p>
            <a:pPr marL="342900" indent="-342900">
              <a:buClr>
                <a:schemeClr val="accent2"/>
              </a:buClr>
              <a:buFont typeface="Wingdings" panose="05000000000000000000" pitchFamily="2" charset="2"/>
              <a:buChar char="ü"/>
            </a:pPr>
            <a:r>
              <a:rPr lang="zh-CN" altLang="en-US" sz="2400" dirty="0">
                <a:solidFill>
                  <a:srgbClr val="000000">
                    <a:lumMod val="50000"/>
                    <a:lumOff val="50000"/>
                  </a:srgbClr>
                </a:solidFill>
                <a:latin typeface="微软雅黑" panose="020B0503020204020204" pitchFamily="34" charset="-122"/>
                <a:ea typeface="微软雅黑" panose="020B0503020204020204" pitchFamily="34" charset="-122"/>
              </a:rPr>
              <a:t>无向图的连通性</a:t>
            </a:r>
            <a:endParaRPr lang="en-US" altLang="zh-CN" sz="2400" dirty="0">
              <a:solidFill>
                <a:srgbClr val="000000">
                  <a:lumMod val="50000"/>
                  <a:lumOff val="50000"/>
                </a:srgbClr>
              </a:solidFill>
              <a:latin typeface="微软雅黑" panose="020B0503020204020204" pitchFamily="34" charset="-122"/>
              <a:ea typeface="微软雅黑" panose="020B0503020204020204" pitchFamily="34" charset="-122"/>
            </a:endParaRPr>
          </a:p>
        </p:txBody>
      </p:sp>
      <p:sp>
        <p:nvSpPr>
          <p:cNvPr id="28" name="文本框 27"/>
          <p:cNvSpPr txBox="1"/>
          <p:nvPr/>
        </p:nvSpPr>
        <p:spPr>
          <a:xfrm>
            <a:off x="1134673" y="3636000"/>
            <a:ext cx="4320000" cy="461665"/>
          </a:xfrm>
          <a:prstGeom prst="rect">
            <a:avLst/>
          </a:prstGeom>
          <a:noFill/>
        </p:spPr>
        <p:txBody>
          <a:bodyPr wrap="square" rtlCol="0">
            <a:spAutoFit/>
          </a:bodyPr>
          <a:lstStyle/>
          <a:p>
            <a:pPr marL="342900" indent="-342900">
              <a:buClr>
                <a:schemeClr val="accent2"/>
              </a:buClr>
              <a:buFont typeface="Wingdings" panose="05000000000000000000" pitchFamily="2" charset="2"/>
              <a:buChar char="ü"/>
            </a:pPr>
            <a:r>
              <a:rPr lang="zh-CN" altLang="en-US" sz="2400" dirty="0">
                <a:solidFill>
                  <a:srgbClr val="000000">
                    <a:lumMod val="50000"/>
                    <a:lumOff val="50000"/>
                  </a:srgbClr>
                </a:solidFill>
                <a:latin typeface="微软雅黑" panose="020B0503020204020204" pitchFamily="34" charset="-122"/>
                <a:ea typeface="微软雅黑" panose="020B0503020204020204" pitchFamily="34" charset="-122"/>
              </a:rPr>
              <a:t>无向图上的距离</a:t>
            </a:r>
            <a:endParaRPr lang="en-US" altLang="zh-CN" sz="2400" dirty="0">
              <a:solidFill>
                <a:srgbClr val="000000">
                  <a:lumMod val="50000"/>
                  <a:lumOff val="50000"/>
                </a:srgbClr>
              </a:solidFill>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p:txBody>
          <a:bodyPr/>
          <a:lstStyle/>
          <a:p>
            <a:pPr algn="ctr"/>
            <a:r>
              <a:rPr lang="zh-CN" altLang="en-US" dirty="0"/>
              <a:t>第</a:t>
            </a:r>
            <a:r>
              <a:rPr lang="en-US" altLang="zh-CN" dirty="0"/>
              <a:t>8</a:t>
            </a:r>
            <a:r>
              <a:rPr lang="zh-CN" altLang="en-US" dirty="0"/>
              <a:t>讲 图的基本概念</a:t>
            </a:r>
          </a:p>
        </p:txBody>
      </p:sp>
      <p:sp>
        <p:nvSpPr>
          <p:cNvPr id="23" name="文本框 22"/>
          <p:cNvSpPr txBox="1"/>
          <p:nvPr/>
        </p:nvSpPr>
        <p:spPr>
          <a:xfrm>
            <a:off x="1134000" y="4104000"/>
            <a:ext cx="4320000" cy="461665"/>
          </a:xfrm>
          <a:prstGeom prst="rect">
            <a:avLst/>
          </a:prstGeom>
          <a:noFill/>
        </p:spPr>
        <p:txBody>
          <a:bodyPr wrap="square" rtlCol="0">
            <a:spAutoFit/>
          </a:bodyPr>
          <a:lstStyle/>
          <a:p>
            <a:pPr marL="342900" indent="-342900">
              <a:buClr>
                <a:schemeClr val="accent2"/>
              </a:buClr>
              <a:buFont typeface="Wingdings" panose="05000000000000000000" pitchFamily="2" charset="2"/>
              <a:buChar char="ü"/>
            </a:pPr>
            <a:r>
              <a:rPr lang="zh-CN" altLang="en-US" sz="2400" dirty="0">
                <a:solidFill>
                  <a:srgbClr val="000000">
                    <a:lumMod val="50000"/>
                    <a:lumOff val="50000"/>
                  </a:srgbClr>
                </a:solidFill>
                <a:latin typeface="微软雅黑" panose="020B0503020204020204" pitchFamily="34" charset="-122"/>
                <a:ea typeface="微软雅黑" panose="020B0503020204020204" pitchFamily="34" charset="-122"/>
              </a:rPr>
              <a:t>无向图的连通度</a:t>
            </a:r>
            <a:endParaRPr lang="en-US" altLang="zh-CN" sz="2400" dirty="0">
              <a:solidFill>
                <a:srgbClr val="000000">
                  <a:lumMod val="50000"/>
                  <a:lumOff val="50000"/>
                </a:srgbClr>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1134000" y="4572000"/>
            <a:ext cx="4320000" cy="461665"/>
          </a:xfrm>
          <a:prstGeom prst="rect">
            <a:avLst/>
          </a:prstGeom>
          <a:noFill/>
        </p:spPr>
        <p:txBody>
          <a:bodyPr wrap="square" rtlCol="0">
            <a:spAutoFit/>
          </a:bodyPr>
          <a:lstStyle/>
          <a:p>
            <a:pPr marL="342900" indent="-342900">
              <a:buClr>
                <a:schemeClr val="accent2"/>
              </a:buClr>
              <a:buFont typeface="Wingdings" panose="05000000000000000000" pitchFamily="2" charset="2"/>
              <a:buChar char="ü"/>
            </a:pPr>
            <a:r>
              <a:rPr lang="zh-CN" altLang="en-US" sz="2400" dirty="0">
                <a:solidFill>
                  <a:srgbClr val="000000">
                    <a:lumMod val="50000"/>
                    <a:lumOff val="50000"/>
                  </a:srgbClr>
                </a:solidFill>
                <a:latin typeface="微软雅黑" panose="020B0503020204020204" pitchFamily="34" charset="-122"/>
                <a:ea typeface="微软雅黑" panose="020B0503020204020204" pitchFamily="34" charset="-122"/>
              </a:rPr>
              <a:t>有向图的连通性</a:t>
            </a:r>
            <a:endParaRPr lang="en-US" altLang="zh-CN" sz="2400" dirty="0">
              <a:solidFill>
                <a:srgbClr val="000000">
                  <a:lumMod val="50000"/>
                  <a:lumOff val="50000"/>
                </a:srgbClr>
              </a:solidFill>
              <a:latin typeface="微软雅黑" panose="020B0503020204020204" pitchFamily="34" charset="-122"/>
              <a:ea typeface="微软雅黑" panose="020B0503020204020204" pitchFamily="34" charset="-122"/>
            </a:endParaRPr>
          </a:p>
        </p:txBody>
      </p:sp>
      <p:sp>
        <p:nvSpPr>
          <p:cNvPr id="29" name="文本框 28"/>
          <p:cNvSpPr txBox="1"/>
          <p:nvPr/>
        </p:nvSpPr>
        <p:spPr>
          <a:xfrm>
            <a:off x="1134000" y="5040000"/>
            <a:ext cx="4320000" cy="461665"/>
          </a:xfrm>
          <a:prstGeom prst="rect">
            <a:avLst/>
          </a:prstGeom>
          <a:noFill/>
        </p:spPr>
        <p:txBody>
          <a:bodyPr wrap="square" rtlCol="0">
            <a:spAutoFit/>
          </a:bodyPr>
          <a:lstStyle/>
          <a:p>
            <a:pPr marL="342900" indent="-342900">
              <a:buClr>
                <a:schemeClr val="accent2"/>
              </a:buClr>
              <a:buFont typeface="Wingdings" panose="05000000000000000000" pitchFamily="2" charset="2"/>
              <a:buChar char="ü"/>
            </a:pPr>
            <a:r>
              <a:rPr lang="zh-CN" altLang="en-US" sz="2400" dirty="0">
                <a:solidFill>
                  <a:srgbClr val="000000">
                    <a:lumMod val="50000"/>
                    <a:lumOff val="50000"/>
                  </a:srgbClr>
                </a:solidFill>
                <a:latin typeface="微软雅黑" panose="020B0503020204020204" pitchFamily="34" charset="-122"/>
                <a:ea typeface="微软雅黑" panose="020B0503020204020204" pitchFamily="34" charset="-122"/>
              </a:rPr>
              <a:t>二部图</a:t>
            </a:r>
            <a:endParaRPr lang="en-US" altLang="zh-CN" sz="2400" dirty="0">
              <a:solidFill>
                <a:srgbClr val="000000">
                  <a:lumMod val="50000"/>
                  <a:lumOff val="50000"/>
                </a:srgbClr>
              </a:solidFill>
              <a:latin typeface="微软雅黑" panose="020B0503020204020204" pitchFamily="34" charset="-122"/>
              <a:ea typeface="微软雅黑" panose="020B0503020204020204" pitchFamily="34" charset="-122"/>
            </a:endParaRPr>
          </a:p>
        </p:txBody>
      </p:sp>
      <p:sp>
        <p:nvSpPr>
          <p:cNvPr id="19" name="灯片编号占位符 18">
            <a:extLst>
              <a:ext uri="{FF2B5EF4-FFF2-40B4-BE49-F238E27FC236}">
                <a16:creationId xmlns:a16="http://schemas.microsoft.com/office/drawing/2014/main" id="{96054886-BFAE-4EEE-A754-8C09A0896527}"/>
              </a:ext>
            </a:extLst>
          </p:cNvPr>
          <p:cNvSpPr>
            <a:spLocks noGrp="1"/>
          </p:cNvSpPr>
          <p:nvPr>
            <p:ph type="sldNum" sz="quarter" idx="10"/>
          </p:nvPr>
        </p:nvSpPr>
        <p:spPr/>
        <p:txBody>
          <a:bodyPr/>
          <a:lstStyle/>
          <a:p>
            <a:fld id="{ADDBA8A9-FE90-4847-B2BB-91D9864F4629}" type="slidenum">
              <a:rPr lang="zh-CN" altLang="en-US" smtClean="0"/>
              <a:pPr/>
              <a:t>31</a:t>
            </a:fld>
            <a:r>
              <a:rPr lang="en-US" altLang="zh-CN"/>
              <a:t>|73</a:t>
            </a:r>
            <a:endParaRPr lang="zh-CN" altLang="en-US" dirty="0"/>
          </a:p>
        </p:txBody>
      </p:sp>
    </p:spTree>
    <p:extLst>
      <p:ext uri="{BB962C8B-B14F-4D97-AF65-F5344CB8AC3E}">
        <p14:creationId xmlns:p14="http://schemas.microsoft.com/office/powerpoint/2010/main" val="251602881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250" fill="hold"/>
                                        <p:tgtEl>
                                          <p:spTgt spid="9"/>
                                        </p:tgtEl>
                                        <p:attrNameLst>
                                          <p:attrName>ppt_x</p:attrName>
                                        </p:attrNameLst>
                                      </p:cBhvr>
                                      <p:tavLst>
                                        <p:tav tm="0">
                                          <p:val>
                                            <p:strVal val="#ppt_x"/>
                                          </p:val>
                                        </p:tav>
                                        <p:tav tm="100000">
                                          <p:val>
                                            <p:strVal val="#ppt_x"/>
                                          </p:val>
                                        </p:tav>
                                      </p:tavLst>
                                    </p:anim>
                                    <p:anim calcmode="lin" valueType="num">
                                      <p:cBhvr additive="base">
                                        <p:cTn id="8" dur="125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4" decel="100000" fill="hold" nodeType="withEffect">
                                  <p:stCondLst>
                                    <p:cond delay="25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1250" fill="hold"/>
                                        <p:tgtEl>
                                          <p:spTgt spid="15"/>
                                        </p:tgtEl>
                                        <p:attrNameLst>
                                          <p:attrName>ppt_x</p:attrName>
                                        </p:attrNameLst>
                                      </p:cBhvr>
                                      <p:tavLst>
                                        <p:tav tm="0">
                                          <p:val>
                                            <p:strVal val="#ppt_x"/>
                                          </p:val>
                                        </p:tav>
                                        <p:tav tm="100000">
                                          <p:val>
                                            <p:strVal val="#ppt_x"/>
                                          </p:val>
                                        </p:tav>
                                      </p:tavLst>
                                    </p:anim>
                                    <p:anim calcmode="lin" valueType="num">
                                      <p:cBhvr additive="base">
                                        <p:cTn id="12" dur="1250" fill="hold"/>
                                        <p:tgtEl>
                                          <p:spTgt spid="15"/>
                                        </p:tgtEl>
                                        <p:attrNameLst>
                                          <p:attrName>ppt_y</p:attrName>
                                        </p:attrNameLst>
                                      </p:cBhvr>
                                      <p:tavLst>
                                        <p:tav tm="0">
                                          <p:val>
                                            <p:strVal val="1+#ppt_h/2"/>
                                          </p:val>
                                        </p:tav>
                                        <p:tav tm="100000">
                                          <p:val>
                                            <p:strVal val="#ppt_y"/>
                                          </p:val>
                                        </p:tav>
                                      </p:tavLst>
                                    </p:anim>
                                  </p:childTnLst>
                                </p:cTn>
                              </p:par>
                              <p:par>
                                <p:cTn id="13" presetID="2" presetClass="entr" presetSubtype="4" decel="100000" fill="hold" nodeType="withEffect">
                                  <p:stCondLst>
                                    <p:cond delay="50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1250" fill="hold"/>
                                        <p:tgtEl>
                                          <p:spTgt spid="3"/>
                                        </p:tgtEl>
                                        <p:attrNameLst>
                                          <p:attrName>ppt_x</p:attrName>
                                        </p:attrNameLst>
                                      </p:cBhvr>
                                      <p:tavLst>
                                        <p:tav tm="0">
                                          <p:val>
                                            <p:strVal val="#ppt_x"/>
                                          </p:val>
                                        </p:tav>
                                        <p:tav tm="100000">
                                          <p:val>
                                            <p:strVal val="#ppt_x"/>
                                          </p:val>
                                        </p:tav>
                                      </p:tavLst>
                                    </p:anim>
                                    <p:anim calcmode="lin" valueType="num">
                                      <p:cBhvr additive="base">
                                        <p:cTn id="16" dur="1250" fill="hold"/>
                                        <p:tgtEl>
                                          <p:spTgt spid="3"/>
                                        </p:tgtEl>
                                        <p:attrNameLst>
                                          <p:attrName>ppt_y</p:attrName>
                                        </p:attrNameLst>
                                      </p:cBhvr>
                                      <p:tavLst>
                                        <p:tav tm="0">
                                          <p:val>
                                            <p:strVal val="1+#ppt_h/2"/>
                                          </p:val>
                                        </p:tav>
                                        <p:tav tm="100000">
                                          <p:val>
                                            <p:strVal val="#ppt_y"/>
                                          </p:val>
                                        </p:tav>
                                      </p:tavLst>
                                    </p:anim>
                                  </p:childTnLst>
                                </p:cTn>
                              </p:par>
                              <p:par>
                                <p:cTn id="17" presetID="2" presetClass="entr" presetSubtype="4" decel="100000" fill="hold" nodeType="withEffect">
                                  <p:stCondLst>
                                    <p:cond delay="75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1250" fill="hold"/>
                                        <p:tgtEl>
                                          <p:spTgt spid="12"/>
                                        </p:tgtEl>
                                        <p:attrNameLst>
                                          <p:attrName>ppt_x</p:attrName>
                                        </p:attrNameLst>
                                      </p:cBhvr>
                                      <p:tavLst>
                                        <p:tav tm="0">
                                          <p:val>
                                            <p:strVal val="#ppt_x"/>
                                          </p:val>
                                        </p:tav>
                                        <p:tav tm="100000">
                                          <p:val>
                                            <p:strVal val="#ppt_x"/>
                                          </p:val>
                                        </p:tav>
                                      </p:tavLst>
                                    </p:anim>
                                    <p:anim calcmode="lin" valueType="num">
                                      <p:cBhvr additive="base">
                                        <p:cTn id="20" dur="1250" fill="hold"/>
                                        <p:tgtEl>
                                          <p:spTgt spid="12"/>
                                        </p:tgtEl>
                                        <p:attrNameLst>
                                          <p:attrName>ppt_y</p:attrName>
                                        </p:attrNameLst>
                                      </p:cBhvr>
                                      <p:tavLst>
                                        <p:tav tm="0">
                                          <p:val>
                                            <p:strVal val="1+#ppt_h/2"/>
                                          </p:val>
                                        </p:tav>
                                        <p:tav tm="100000">
                                          <p:val>
                                            <p:strVal val="#ppt_y"/>
                                          </p:val>
                                        </p:tav>
                                      </p:tavLst>
                                    </p:anim>
                                  </p:childTnLst>
                                </p:cTn>
                              </p:par>
                              <p:par>
                                <p:cTn id="21" presetID="2" presetClass="entr" presetSubtype="4" decel="100000" fill="hold" nodeType="withEffect">
                                  <p:stCondLst>
                                    <p:cond delay="1000"/>
                                  </p:stCondLst>
                                  <p:childTnLst>
                                    <p:set>
                                      <p:cBhvr>
                                        <p:cTn id="22" dur="1" fill="hold">
                                          <p:stCondLst>
                                            <p:cond delay="0"/>
                                          </p:stCondLst>
                                        </p:cTn>
                                        <p:tgtEl>
                                          <p:spTgt spid="6"/>
                                        </p:tgtEl>
                                        <p:attrNameLst>
                                          <p:attrName>style.visibility</p:attrName>
                                        </p:attrNameLst>
                                      </p:cBhvr>
                                      <p:to>
                                        <p:strVal val="visible"/>
                                      </p:to>
                                    </p:set>
                                    <p:anim calcmode="lin" valueType="num">
                                      <p:cBhvr additive="base">
                                        <p:cTn id="23" dur="1250" fill="hold"/>
                                        <p:tgtEl>
                                          <p:spTgt spid="6"/>
                                        </p:tgtEl>
                                        <p:attrNameLst>
                                          <p:attrName>ppt_x</p:attrName>
                                        </p:attrNameLst>
                                      </p:cBhvr>
                                      <p:tavLst>
                                        <p:tav tm="0">
                                          <p:val>
                                            <p:strVal val="#ppt_x"/>
                                          </p:val>
                                        </p:tav>
                                        <p:tav tm="100000">
                                          <p:val>
                                            <p:strVal val="#ppt_x"/>
                                          </p:val>
                                        </p:tav>
                                      </p:tavLst>
                                    </p:anim>
                                    <p:anim calcmode="lin" valueType="num">
                                      <p:cBhvr additive="base">
                                        <p:cTn id="24" dur="1250" fill="hold"/>
                                        <p:tgtEl>
                                          <p:spTgt spid="6"/>
                                        </p:tgtEl>
                                        <p:attrNameLst>
                                          <p:attrName>ppt_y</p:attrName>
                                        </p:attrNameLst>
                                      </p:cBhvr>
                                      <p:tavLst>
                                        <p:tav tm="0">
                                          <p:val>
                                            <p:strVal val="1+#ppt_h/2"/>
                                          </p:val>
                                        </p:tav>
                                        <p:tav tm="100000">
                                          <p:val>
                                            <p:strVal val="#ppt_y"/>
                                          </p:val>
                                        </p:tav>
                                      </p:tavLst>
                                    </p:anim>
                                  </p:childTnLst>
                                </p:cTn>
                              </p:par>
                              <p:par>
                                <p:cTn id="25" presetID="2" presetClass="entr" presetSubtype="2" decel="100000" fill="hold" grpId="0" nodeType="withEffect">
                                  <p:stCondLst>
                                    <p:cond delay="1000"/>
                                  </p:stCondLst>
                                  <p:childTnLst>
                                    <p:set>
                                      <p:cBhvr>
                                        <p:cTn id="26" dur="1" fill="hold">
                                          <p:stCondLst>
                                            <p:cond delay="0"/>
                                          </p:stCondLst>
                                        </p:cTn>
                                        <p:tgtEl>
                                          <p:spTgt spid="24"/>
                                        </p:tgtEl>
                                        <p:attrNameLst>
                                          <p:attrName>style.visibility</p:attrName>
                                        </p:attrNameLst>
                                      </p:cBhvr>
                                      <p:to>
                                        <p:strVal val="visible"/>
                                      </p:to>
                                    </p:set>
                                    <p:anim calcmode="lin" valueType="num">
                                      <p:cBhvr additive="base">
                                        <p:cTn id="27" dur="1500" fill="hold"/>
                                        <p:tgtEl>
                                          <p:spTgt spid="24"/>
                                        </p:tgtEl>
                                        <p:attrNameLst>
                                          <p:attrName>ppt_x</p:attrName>
                                        </p:attrNameLst>
                                      </p:cBhvr>
                                      <p:tavLst>
                                        <p:tav tm="0">
                                          <p:val>
                                            <p:strVal val="1+#ppt_w/2"/>
                                          </p:val>
                                        </p:tav>
                                        <p:tav tm="100000">
                                          <p:val>
                                            <p:strVal val="#ppt_x"/>
                                          </p:val>
                                        </p:tav>
                                      </p:tavLst>
                                    </p:anim>
                                    <p:anim calcmode="lin" valueType="num">
                                      <p:cBhvr additive="base">
                                        <p:cTn id="28" dur="1500" fill="hold"/>
                                        <p:tgtEl>
                                          <p:spTgt spid="24"/>
                                        </p:tgtEl>
                                        <p:attrNameLst>
                                          <p:attrName>ppt_y</p:attrName>
                                        </p:attrNameLst>
                                      </p:cBhvr>
                                      <p:tavLst>
                                        <p:tav tm="0">
                                          <p:val>
                                            <p:strVal val="#ppt_y"/>
                                          </p:val>
                                        </p:tav>
                                        <p:tav tm="100000">
                                          <p:val>
                                            <p:strVal val="#ppt_y"/>
                                          </p:val>
                                        </p:tav>
                                      </p:tavLst>
                                    </p:anim>
                                  </p:childTnLst>
                                </p:cTn>
                              </p:par>
                              <p:par>
                                <p:cTn id="29" presetID="22" presetClass="entr" presetSubtype="8" fill="hold" grpId="0" nodeType="withEffect">
                                  <p:stCondLst>
                                    <p:cond delay="1250"/>
                                  </p:stCondLst>
                                  <p:childTnLst>
                                    <p:set>
                                      <p:cBhvr>
                                        <p:cTn id="30" dur="1" fill="hold">
                                          <p:stCondLst>
                                            <p:cond delay="0"/>
                                          </p:stCondLst>
                                        </p:cTn>
                                        <p:tgtEl>
                                          <p:spTgt spid="26"/>
                                        </p:tgtEl>
                                        <p:attrNameLst>
                                          <p:attrName>style.visibility</p:attrName>
                                        </p:attrNameLst>
                                      </p:cBhvr>
                                      <p:to>
                                        <p:strVal val="visible"/>
                                      </p:to>
                                    </p:set>
                                    <p:animEffect transition="in" filter="wipe(left)">
                                      <p:cBhvr>
                                        <p:cTn id="31" dur="1000"/>
                                        <p:tgtEl>
                                          <p:spTgt spid="26"/>
                                        </p:tgtEl>
                                      </p:cBhvr>
                                    </p:animEffect>
                                  </p:childTnLst>
                                </p:cTn>
                              </p:par>
                              <p:par>
                                <p:cTn id="32" presetID="2" presetClass="entr" presetSubtype="4" decel="100000" fill="hold" grpId="0" nodeType="withEffect">
                                  <p:stCondLst>
                                    <p:cond delay="1250"/>
                                  </p:stCondLst>
                                  <p:childTnLst>
                                    <p:set>
                                      <p:cBhvr>
                                        <p:cTn id="33" dur="1" fill="hold">
                                          <p:stCondLst>
                                            <p:cond delay="0"/>
                                          </p:stCondLst>
                                        </p:cTn>
                                        <p:tgtEl>
                                          <p:spTgt spid="27"/>
                                        </p:tgtEl>
                                        <p:attrNameLst>
                                          <p:attrName>style.visibility</p:attrName>
                                        </p:attrNameLst>
                                      </p:cBhvr>
                                      <p:to>
                                        <p:strVal val="visible"/>
                                      </p:to>
                                    </p:set>
                                    <p:anim calcmode="lin" valueType="num">
                                      <p:cBhvr additive="base">
                                        <p:cTn id="34" dur="1500" fill="hold"/>
                                        <p:tgtEl>
                                          <p:spTgt spid="27"/>
                                        </p:tgtEl>
                                        <p:attrNameLst>
                                          <p:attrName>ppt_x</p:attrName>
                                        </p:attrNameLst>
                                      </p:cBhvr>
                                      <p:tavLst>
                                        <p:tav tm="0">
                                          <p:val>
                                            <p:strVal val="#ppt_x"/>
                                          </p:val>
                                        </p:tav>
                                        <p:tav tm="100000">
                                          <p:val>
                                            <p:strVal val="#ppt_x"/>
                                          </p:val>
                                        </p:tav>
                                      </p:tavLst>
                                    </p:anim>
                                    <p:anim calcmode="lin" valueType="num">
                                      <p:cBhvr additive="base">
                                        <p:cTn id="35" dur="1500" fill="hold"/>
                                        <p:tgtEl>
                                          <p:spTgt spid="27"/>
                                        </p:tgtEl>
                                        <p:attrNameLst>
                                          <p:attrName>ppt_y</p:attrName>
                                        </p:attrNameLst>
                                      </p:cBhvr>
                                      <p:tavLst>
                                        <p:tav tm="0">
                                          <p:val>
                                            <p:strVal val="1+#ppt_h/2"/>
                                          </p:val>
                                        </p:tav>
                                        <p:tav tm="100000">
                                          <p:val>
                                            <p:strVal val="#ppt_y"/>
                                          </p:val>
                                        </p:tav>
                                      </p:tavLst>
                                    </p:anim>
                                  </p:childTnLst>
                                </p:cTn>
                              </p:par>
                              <p:par>
                                <p:cTn id="36" presetID="2" presetClass="entr" presetSubtype="4" decel="100000" fill="hold" grpId="0" nodeType="withEffect">
                                  <p:stCondLst>
                                    <p:cond delay="1500"/>
                                  </p:stCondLst>
                                  <p:childTnLst>
                                    <p:set>
                                      <p:cBhvr>
                                        <p:cTn id="37" dur="1" fill="hold">
                                          <p:stCondLst>
                                            <p:cond delay="0"/>
                                          </p:stCondLst>
                                        </p:cTn>
                                        <p:tgtEl>
                                          <p:spTgt spid="28"/>
                                        </p:tgtEl>
                                        <p:attrNameLst>
                                          <p:attrName>style.visibility</p:attrName>
                                        </p:attrNameLst>
                                      </p:cBhvr>
                                      <p:to>
                                        <p:strVal val="visible"/>
                                      </p:to>
                                    </p:set>
                                    <p:anim calcmode="lin" valueType="num">
                                      <p:cBhvr additive="base">
                                        <p:cTn id="38" dur="1500" fill="hold"/>
                                        <p:tgtEl>
                                          <p:spTgt spid="28"/>
                                        </p:tgtEl>
                                        <p:attrNameLst>
                                          <p:attrName>ppt_x</p:attrName>
                                        </p:attrNameLst>
                                      </p:cBhvr>
                                      <p:tavLst>
                                        <p:tav tm="0">
                                          <p:val>
                                            <p:strVal val="#ppt_x"/>
                                          </p:val>
                                        </p:tav>
                                        <p:tav tm="100000">
                                          <p:val>
                                            <p:strVal val="#ppt_x"/>
                                          </p:val>
                                        </p:tav>
                                      </p:tavLst>
                                    </p:anim>
                                    <p:anim calcmode="lin" valueType="num">
                                      <p:cBhvr additive="base">
                                        <p:cTn id="39" dur="1500" fill="hold"/>
                                        <p:tgtEl>
                                          <p:spTgt spid="28"/>
                                        </p:tgtEl>
                                        <p:attrNameLst>
                                          <p:attrName>ppt_y</p:attrName>
                                        </p:attrNameLst>
                                      </p:cBhvr>
                                      <p:tavLst>
                                        <p:tav tm="0">
                                          <p:val>
                                            <p:strVal val="1+#ppt_h/2"/>
                                          </p:val>
                                        </p:tav>
                                        <p:tav tm="100000">
                                          <p:val>
                                            <p:strVal val="#ppt_y"/>
                                          </p:val>
                                        </p:tav>
                                      </p:tavLst>
                                    </p:anim>
                                  </p:childTnLst>
                                </p:cTn>
                              </p:par>
                              <p:par>
                                <p:cTn id="40" presetID="2" presetClass="entr" presetSubtype="4" decel="100000" fill="hold" grpId="0" nodeType="withEffect">
                                  <p:stCondLst>
                                    <p:cond delay="1750"/>
                                  </p:stCondLst>
                                  <p:childTnLst>
                                    <p:set>
                                      <p:cBhvr>
                                        <p:cTn id="41" dur="1" fill="hold">
                                          <p:stCondLst>
                                            <p:cond delay="0"/>
                                          </p:stCondLst>
                                        </p:cTn>
                                        <p:tgtEl>
                                          <p:spTgt spid="23"/>
                                        </p:tgtEl>
                                        <p:attrNameLst>
                                          <p:attrName>style.visibility</p:attrName>
                                        </p:attrNameLst>
                                      </p:cBhvr>
                                      <p:to>
                                        <p:strVal val="visible"/>
                                      </p:to>
                                    </p:set>
                                    <p:anim calcmode="lin" valueType="num">
                                      <p:cBhvr additive="base">
                                        <p:cTn id="42" dur="1500" fill="hold"/>
                                        <p:tgtEl>
                                          <p:spTgt spid="23"/>
                                        </p:tgtEl>
                                        <p:attrNameLst>
                                          <p:attrName>ppt_x</p:attrName>
                                        </p:attrNameLst>
                                      </p:cBhvr>
                                      <p:tavLst>
                                        <p:tav tm="0">
                                          <p:val>
                                            <p:strVal val="#ppt_x"/>
                                          </p:val>
                                        </p:tav>
                                        <p:tav tm="100000">
                                          <p:val>
                                            <p:strVal val="#ppt_x"/>
                                          </p:val>
                                        </p:tav>
                                      </p:tavLst>
                                    </p:anim>
                                    <p:anim calcmode="lin" valueType="num">
                                      <p:cBhvr additive="base">
                                        <p:cTn id="43" dur="1500" fill="hold"/>
                                        <p:tgtEl>
                                          <p:spTgt spid="23"/>
                                        </p:tgtEl>
                                        <p:attrNameLst>
                                          <p:attrName>ppt_y</p:attrName>
                                        </p:attrNameLst>
                                      </p:cBhvr>
                                      <p:tavLst>
                                        <p:tav tm="0">
                                          <p:val>
                                            <p:strVal val="1+#ppt_h/2"/>
                                          </p:val>
                                        </p:tav>
                                        <p:tav tm="100000">
                                          <p:val>
                                            <p:strVal val="#ppt_y"/>
                                          </p:val>
                                        </p:tav>
                                      </p:tavLst>
                                    </p:anim>
                                  </p:childTnLst>
                                </p:cTn>
                              </p:par>
                              <p:par>
                                <p:cTn id="44" presetID="2" presetClass="entr" presetSubtype="4" decel="100000" fill="hold" grpId="0" nodeType="withEffect">
                                  <p:stCondLst>
                                    <p:cond delay="2000"/>
                                  </p:stCondLst>
                                  <p:childTnLst>
                                    <p:set>
                                      <p:cBhvr>
                                        <p:cTn id="45" dur="1" fill="hold">
                                          <p:stCondLst>
                                            <p:cond delay="0"/>
                                          </p:stCondLst>
                                        </p:cTn>
                                        <p:tgtEl>
                                          <p:spTgt spid="25"/>
                                        </p:tgtEl>
                                        <p:attrNameLst>
                                          <p:attrName>style.visibility</p:attrName>
                                        </p:attrNameLst>
                                      </p:cBhvr>
                                      <p:to>
                                        <p:strVal val="visible"/>
                                      </p:to>
                                    </p:set>
                                    <p:anim calcmode="lin" valueType="num">
                                      <p:cBhvr additive="base">
                                        <p:cTn id="46" dur="1500" fill="hold"/>
                                        <p:tgtEl>
                                          <p:spTgt spid="25"/>
                                        </p:tgtEl>
                                        <p:attrNameLst>
                                          <p:attrName>ppt_x</p:attrName>
                                        </p:attrNameLst>
                                      </p:cBhvr>
                                      <p:tavLst>
                                        <p:tav tm="0">
                                          <p:val>
                                            <p:strVal val="#ppt_x"/>
                                          </p:val>
                                        </p:tav>
                                        <p:tav tm="100000">
                                          <p:val>
                                            <p:strVal val="#ppt_x"/>
                                          </p:val>
                                        </p:tav>
                                      </p:tavLst>
                                    </p:anim>
                                    <p:anim calcmode="lin" valueType="num">
                                      <p:cBhvr additive="base">
                                        <p:cTn id="47" dur="1500" fill="hold"/>
                                        <p:tgtEl>
                                          <p:spTgt spid="25"/>
                                        </p:tgtEl>
                                        <p:attrNameLst>
                                          <p:attrName>ppt_y</p:attrName>
                                        </p:attrNameLst>
                                      </p:cBhvr>
                                      <p:tavLst>
                                        <p:tav tm="0">
                                          <p:val>
                                            <p:strVal val="1+#ppt_h/2"/>
                                          </p:val>
                                        </p:tav>
                                        <p:tav tm="100000">
                                          <p:val>
                                            <p:strVal val="#ppt_y"/>
                                          </p:val>
                                        </p:tav>
                                      </p:tavLst>
                                    </p:anim>
                                  </p:childTnLst>
                                </p:cTn>
                              </p:par>
                              <p:par>
                                <p:cTn id="48" presetID="2" presetClass="entr" presetSubtype="4" decel="100000" fill="hold" grpId="0" nodeType="withEffect">
                                  <p:stCondLst>
                                    <p:cond delay="2250"/>
                                  </p:stCondLst>
                                  <p:childTnLst>
                                    <p:set>
                                      <p:cBhvr>
                                        <p:cTn id="49" dur="1" fill="hold">
                                          <p:stCondLst>
                                            <p:cond delay="0"/>
                                          </p:stCondLst>
                                        </p:cTn>
                                        <p:tgtEl>
                                          <p:spTgt spid="29"/>
                                        </p:tgtEl>
                                        <p:attrNameLst>
                                          <p:attrName>style.visibility</p:attrName>
                                        </p:attrNameLst>
                                      </p:cBhvr>
                                      <p:to>
                                        <p:strVal val="visible"/>
                                      </p:to>
                                    </p:set>
                                    <p:anim calcmode="lin" valueType="num">
                                      <p:cBhvr additive="base">
                                        <p:cTn id="50" dur="1500" fill="hold"/>
                                        <p:tgtEl>
                                          <p:spTgt spid="29"/>
                                        </p:tgtEl>
                                        <p:attrNameLst>
                                          <p:attrName>ppt_x</p:attrName>
                                        </p:attrNameLst>
                                      </p:cBhvr>
                                      <p:tavLst>
                                        <p:tav tm="0">
                                          <p:val>
                                            <p:strVal val="#ppt_x"/>
                                          </p:val>
                                        </p:tav>
                                        <p:tav tm="100000">
                                          <p:val>
                                            <p:strVal val="#ppt_x"/>
                                          </p:val>
                                        </p:tav>
                                      </p:tavLst>
                                    </p:anim>
                                    <p:anim calcmode="lin" valueType="num">
                                      <p:cBhvr additive="base">
                                        <p:cTn id="51" dur="1500" fill="hold"/>
                                        <p:tgtEl>
                                          <p:spTgt spid="2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6" grpId="0" animBg="1"/>
      <p:bldP spid="27" grpId="0"/>
      <p:bldP spid="28" grpId="0"/>
      <p:bldP spid="23" grpId="0"/>
      <p:bldP spid="25" grpId="0"/>
      <p:bldP spid="29"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文本占位符 1"/>
              <p:cNvSpPr>
                <a:spLocks noGrp="1"/>
              </p:cNvSpPr>
              <p:nvPr>
                <p:ph type="body" sz="quarter" idx="1"/>
              </p:nvPr>
            </p:nvSpPr>
            <p:spPr>
              <a:xfrm>
                <a:off x="516000" y="1008000"/>
                <a:ext cx="11160000" cy="3693319"/>
              </a:xfrm>
            </p:spPr>
            <p:txBody>
              <a:bodyPr/>
              <a:lstStyle/>
              <a:p>
                <a:r>
                  <a:rPr lang="zh-CN" altLang="en-US" dirty="0"/>
                  <a:t>定义</a:t>
                </a:r>
                <a:r>
                  <a:rPr lang="en-US" altLang="zh-CN" dirty="0"/>
                  <a:t>14.12 </a:t>
                </a:r>
                <a:r>
                  <a:rPr lang="zh-CN" altLang="en-US" dirty="0">
                    <a:solidFill>
                      <a:srgbClr val="FF0000"/>
                    </a:solidFill>
                  </a:rPr>
                  <a:t>连通</a:t>
                </a:r>
                <a:r>
                  <a:rPr lang="en-US" altLang="zh-CN" dirty="0"/>
                  <a:t>: </a:t>
                </a:r>
                <a:r>
                  <a:rPr lang="zh-CN" altLang="en-US" dirty="0"/>
                  <a:t>设无向图</a:t>
                </a:r>
                <a:r>
                  <a:rPr lang="en-US" altLang="zh-CN" dirty="0"/>
                  <a:t>G=&lt;V,E&gt;</a:t>
                </a:r>
                <a:endParaRPr lang="zh-CN" altLang="en-US" dirty="0"/>
              </a:p>
              <a:p>
                <a:pPr lvl="1">
                  <a:spcBef>
                    <a:spcPts val="1200"/>
                  </a:spcBef>
                </a:pPr>
                <a:r>
                  <a:rPr lang="en-US" altLang="zh-CN" dirty="0"/>
                  <a:t>(1)</a:t>
                </a:r>
                <a:r>
                  <a:rPr lang="zh-CN" altLang="en-US" dirty="0"/>
                  <a:t>顶点间的连通关系</a:t>
                </a:r>
                <a:r>
                  <a:rPr lang="en-US" altLang="zh-CN" dirty="0"/>
                  <a:t>: </a:t>
                </a:r>
                <a:r>
                  <a:rPr lang="zh-CN" altLang="en-US" dirty="0"/>
                  <a:t>若顶点</a:t>
                </a:r>
                <a14:m>
                  <m:oMath xmlns:m="http://schemas.openxmlformats.org/officeDocument/2006/math">
                    <m:r>
                      <a:rPr lang="en-US" altLang="zh-CN" b="1" i="1" smtClean="0">
                        <a:latin typeface="Cambria Math" panose="02040503050406030204" pitchFamily="18" charset="0"/>
                      </a:rPr>
                      <m:t>𝒖</m:t>
                    </m:r>
                    <m:r>
                      <a:rPr lang="en-US" altLang="zh-CN" b="1" i="1" smtClean="0">
                        <a:latin typeface="Cambria Math" panose="02040503050406030204" pitchFamily="18" charset="0"/>
                      </a:rPr>
                      <m:t>, </m:t>
                    </m:r>
                    <m:r>
                      <a:rPr lang="en-US" altLang="zh-CN" b="1" i="1" smtClean="0">
                        <a:latin typeface="Cambria Math" panose="02040503050406030204" pitchFamily="18" charset="0"/>
                      </a:rPr>
                      <m:t>𝒗</m:t>
                    </m:r>
                  </m:oMath>
                </a14:m>
                <a:r>
                  <a:rPr lang="zh-CN" altLang="en-US" dirty="0"/>
                  <a:t>之间存在通路</a:t>
                </a:r>
                <a:r>
                  <a:rPr lang="en-US" altLang="zh-CN" dirty="0"/>
                  <a:t>, </a:t>
                </a:r>
                <a:r>
                  <a:rPr lang="zh-CN" altLang="en-US" dirty="0"/>
                  <a:t>则称</a:t>
                </a:r>
                <a14:m>
                  <m:oMath xmlns:m="http://schemas.openxmlformats.org/officeDocument/2006/math">
                    <m:r>
                      <a:rPr lang="en-US" altLang="zh-CN" i="1">
                        <a:latin typeface="Cambria Math" panose="02040503050406030204" pitchFamily="18" charset="0"/>
                      </a:rPr>
                      <m:t>𝒖</m:t>
                    </m:r>
                    <m:r>
                      <a:rPr lang="en-US" altLang="zh-CN" i="1">
                        <a:latin typeface="Cambria Math" panose="02040503050406030204" pitchFamily="18" charset="0"/>
                      </a:rPr>
                      <m:t>, </m:t>
                    </m:r>
                    <m:r>
                      <a:rPr lang="en-US" altLang="zh-CN" i="1">
                        <a:latin typeface="Cambria Math" panose="02040503050406030204" pitchFamily="18" charset="0"/>
                      </a:rPr>
                      <m:t>𝒗</m:t>
                    </m:r>
                  </m:oMath>
                </a14:m>
                <a:r>
                  <a:rPr lang="zh-CN" altLang="en-US" dirty="0"/>
                  <a:t>是连通的</a:t>
                </a:r>
                <a:r>
                  <a:rPr lang="en-US" altLang="zh-CN" dirty="0"/>
                  <a:t>, </a:t>
                </a:r>
                <a:r>
                  <a:rPr lang="zh-CN" altLang="en-US" dirty="0"/>
                  <a:t>记作</a:t>
                </a:r>
                <a14:m>
                  <m:oMath xmlns:m="http://schemas.openxmlformats.org/officeDocument/2006/math">
                    <m:r>
                      <a:rPr lang="en-US" altLang="zh-CN" i="1">
                        <a:latin typeface="Cambria Math" panose="02040503050406030204" pitchFamily="18" charset="0"/>
                      </a:rPr>
                      <m:t>𝒖</m:t>
                    </m:r>
                    <m:r>
                      <a:rPr lang="en-US" altLang="zh-CN"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𝒗</m:t>
                    </m:r>
                  </m:oMath>
                </a14:m>
                <a:r>
                  <a:rPr lang="en-US" altLang="zh-CN" dirty="0"/>
                  <a:t> ; </a:t>
                </a:r>
                <a:r>
                  <a:rPr lang="zh-CN" altLang="en-US" dirty="0"/>
                  <a:t>规定 </a:t>
                </a:r>
                <a14:m>
                  <m:oMath xmlns:m="http://schemas.openxmlformats.org/officeDocument/2006/math">
                    <m:r>
                      <a:rPr lang="zh-CN" altLang="en-US" i="1" smtClean="0">
                        <a:latin typeface="Cambria Math" panose="02040503050406030204" pitchFamily="18" charset="0"/>
                      </a:rPr>
                      <m:t>∀</m:t>
                    </m:r>
                    <m:r>
                      <a:rPr lang="en-US" altLang="zh-CN" b="1" i="1" smtClean="0">
                        <a:latin typeface="Cambria Math" panose="02040503050406030204" pitchFamily="18" charset="0"/>
                      </a:rPr>
                      <m:t>𝒗</m:t>
                    </m:r>
                    <m:r>
                      <a:rPr lang="en-US" altLang="zh-CN" b="1" i="1" smtClean="0">
                        <a:latin typeface="Cambria Math" panose="02040503050406030204" pitchFamily="18" charset="0"/>
                        <a:ea typeface="Cambria Math" panose="02040503050406030204" pitchFamily="18" charset="0"/>
                      </a:rPr>
                      <m:t>∈</m:t>
                    </m:r>
                    <m:r>
                      <a:rPr lang="en-US" altLang="zh-CN" b="1" i="1" smtClean="0">
                        <a:latin typeface="Cambria Math" panose="02040503050406030204" pitchFamily="18" charset="0"/>
                        <a:ea typeface="Cambria Math" panose="02040503050406030204" pitchFamily="18" charset="0"/>
                      </a:rPr>
                      <m:t>𝑽</m:t>
                    </m:r>
                  </m:oMath>
                </a14:m>
                <a:r>
                  <a:rPr lang="en-US" altLang="zh-CN" dirty="0"/>
                  <a:t>, </a:t>
                </a:r>
                <a14:m>
                  <m:oMath xmlns:m="http://schemas.openxmlformats.org/officeDocument/2006/math">
                    <m:r>
                      <a:rPr lang="en-US" altLang="zh-CN" b="1" i="1" smtClean="0">
                        <a:latin typeface="Cambria Math" panose="02040503050406030204" pitchFamily="18" charset="0"/>
                      </a:rPr>
                      <m:t>𝒗</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𝒗</m:t>
                    </m:r>
                  </m:oMath>
                </a14:m>
                <a:r>
                  <a:rPr lang="en-US" altLang="zh-CN" dirty="0"/>
                  <a:t> .</a:t>
                </a:r>
              </a:p>
              <a:p>
                <a:pPr lvl="2">
                  <a:spcBef>
                    <a:spcPts val="1200"/>
                  </a:spcBef>
                </a:pPr>
                <a:r>
                  <a:rPr lang="zh-CN" altLang="en-US" dirty="0"/>
                  <a:t>显然</a:t>
                </a:r>
                <a:r>
                  <a:rPr lang="en-US" altLang="zh-CN" b="1" dirty="0"/>
                  <a:t>, </a:t>
                </a:r>
                <a:r>
                  <a:rPr lang="en-US" altLang="zh-CN" b="1" dirty="0">
                    <a:sym typeface="Symbol" panose="05050102010706020507" pitchFamily="18" charset="2"/>
                  </a:rPr>
                  <a:t></a:t>
                </a:r>
                <a:r>
                  <a:rPr lang="en-US" altLang="zh-CN" dirty="0">
                    <a:sym typeface="Symbol" panose="05050102010706020507" pitchFamily="18" charset="2"/>
                  </a:rPr>
                  <a:t> </a:t>
                </a:r>
                <a:r>
                  <a:rPr lang="zh-CN" altLang="en-US" dirty="0"/>
                  <a:t>是</a:t>
                </a:r>
                <a:r>
                  <a:rPr lang="en-US" altLang="zh-CN" dirty="0"/>
                  <a:t>V</a:t>
                </a:r>
                <a:r>
                  <a:rPr lang="zh-CN" altLang="en-US" dirty="0"/>
                  <a:t>上的等价关系 </a:t>
                </a:r>
                <a:r>
                  <a:rPr lang="en-US" altLang="zh-CN" b="1" dirty="0"/>
                  <a:t>R={&lt;</a:t>
                </a:r>
                <a:r>
                  <a:rPr lang="en-US" altLang="zh-CN" b="1" dirty="0" err="1"/>
                  <a:t>u,v</a:t>
                </a:r>
                <a:r>
                  <a:rPr lang="en-US" altLang="zh-CN" b="1" dirty="0"/>
                  <a:t>&gt;|u, </a:t>
                </a:r>
                <a:r>
                  <a:rPr lang="en-US" altLang="zh-CN" b="1" dirty="0" err="1"/>
                  <a:t>v</a:t>
                </a:r>
                <a:r>
                  <a:rPr lang="en-US" altLang="zh-CN" b="1" dirty="0" err="1">
                    <a:sym typeface="Symbol" panose="05050102010706020507" pitchFamily="18" charset="2"/>
                  </a:rPr>
                  <a:t></a:t>
                </a:r>
                <a:r>
                  <a:rPr lang="en-US" altLang="zh-CN" b="1" dirty="0" err="1"/>
                  <a:t>V</a:t>
                </a:r>
                <a:r>
                  <a:rPr lang="en-US" altLang="zh-CN" b="1" dirty="0"/>
                  <a:t> </a:t>
                </a:r>
                <a:r>
                  <a:rPr lang="en-US" altLang="zh-CN" b="1" dirty="0">
                    <a:latin typeface="Times New Roman" panose="02020603050405020304" pitchFamily="18" charset="0"/>
                    <a:cs typeface="Times New Roman" panose="02020603050405020304" pitchFamily="18" charset="0"/>
                  </a:rPr>
                  <a:t>˄ </a:t>
                </a:r>
                <a:r>
                  <a:rPr lang="en-US" altLang="zh-CN" b="1" dirty="0" err="1"/>
                  <a:t>u</a:t>
                </a:r>
                <a:r>
                  <a:rPr lang="en-US" altLang="zh-CN" b="1" dirty="0" err="1">
                    <a:sym typeface="Symbol" panose="05050102010706020507" pitchFamily="18" charset="2"/>
                  </a:rPr>
                  <a:t></a:t>
                </a:r>
                <a:r>
                  <a:rPr lang="en-US" altLang="zh-CN" b="1" dirty="0" err="1"/>
                  <a:t>v</a:t>
                </a:r>
                <a:r>
                  <a:rPr lang="en-US" altLang="zh-CN" b="1" dirty="0"/>
                  <a:t>} .</a:t>
                </a:r>
              </a:p>
              <a:p>
                <a:pPr lvl="1">
                  <a:spcBef>
                    <a:spcPts val="1200"/>
                  </a:spcBef>
                </a:pPr>
                <a:r>
                  <a:rPr lang="en-US" altLang="zh-CN" dirty="0"/>
                  <a:t>(2)</a:t>
                </a:r>
                <a:r>
                  <a:rPr lang="zh-CN" altLang="en-US" dirty="0"/>
                  <a:t>图的连通性</a:t>
                </a:r>
                <a:r>
                  <a:rPr lang="en-US" altLang="zh-CN" dirty="0"/>
                  <a:t>: </a:t>
                </a:r>
                <a:r>
                  <a:rPr lang="zh-CN" altLang="en-US" dirty="0"/>
                  <a:t>若图</a:t>
                </a:r>
                <a:r>
                  <a:rPr lang="en-US" altLang="zh-CN" dirty="0"/>
                  <a:t>G</a:t>
                </a:r>
                <a:r>
                  <a:rPr lang="zh-CN" altLang="en-US" dirty="0"/>
                  <a:t>是平凡图或</a:t>
                </a:r>
                <a:r>
                  <a:rPr lang="en-US" altLang="zh-CN" dirty="0"/>
                  <a:t>G</a:t>
                </a:r>
                <a:r>
                  <a:rPr lang="zh-CN" altLang="en-US" dirty="0"/>
                  <a:t>中任何两个顶点都是连通的</a:t>
                </a:r>
                <a:r>
                  <a:rPr lang="en-US" altLang="zh-CN" dirty="0"/>
                  <a:t>, </a:t>
                </a:r>
                <a:r>
                  <a:rPr lang="zh-CN" altLang="en-US" dirty="0"/>
                  <a:t>则称</a:t>
                </a:r>
                <a:r>
                  <a:rPr lang="en-US" altLang="zh-CN" dirty="0"/>
                  <a:t>G</a:t>
                </a:r>
                <a:r>
                  <a:rPr lang="zh-CN" altLang="en-US" dirty="0"/>
                  <a:t>是连通图</a:t>
                </a:r>
                <a:r>
                  <a:rPr lang="en-US" altLang="zh-CN" dirty="0"/>
                  <a:t>, </a:t>
                </a:r>
                <a:r>
                  <a:rPr lang="zh-CN" altLang="en-US" dirty="0"/>
                  <a:t>否则称</a:t>
                </a:r>
                <a:r>
                  <a:rPr lang="en-US" altLang="zh-CN" dirty="0"/>
                  <a:t>G</a:t>
                </a:r>
                <a:r>
                  <a:rPr lang="zh-CN" altLang="en-US" dirty="0"/>
                  <a:t>是非连通图 </a:t>
                </a:r>
                <a:r>
                  <a:rPr lang="en-US" altLang="zh-CN" dirty="0"/>
                  <a:t>.</a:t>
                </a:r>
              </a:p>
              <a:p>
                <a:pPr lvl="2">
                  <a:spcBef>
                    <a:spcPts val="1200"/>
                  </a:spcBef>
                </a:pPr>
                <a:r>
                  <a:rPr lang="zh-CN" altLang="en-US" dirty="0"/>
                  <a:t>显然</a:t>
                </a:r>
                <a:r>
                  <a:rPr lang="en-US" altLang="zh-CN" dirty="0"/>
                  <a:t>, </a:t>
                </a:r>
                <a:r>
                  <a:rPr lang="zh-CN" altLang="en-US" dirty="0"/>
                  <a:t>完全图</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𝐾</m:t>
                        </m:r>
                      </m:e>
                      <m:sub>
                        <m:r>
                          <a:rPr lang="en-US" altLang="zh-CN" b="0" i="1" smtClean="0">
                            <a:latin typeface="Cambria Math" panose="02040503050406030204" pitchFamily="18" charset="0"/>
                          </a:rPr>
                          <m:t>𝑛</m:t>
                        </m:r>
                      </m:sub>
                    </m:sSub>
                  </m:oMath>
                </a14:m>
                <a:r>
                  <a:rPr lang="zh-CN" altLang="en-US" dirty="0"/>
                  <a:t>都是连通图</a:t>
                </a:r>
                <a:r>
                  <a:rPr lang="en-US" altLang="zh-CN" dirty="0"/>
                  <a:t>, </a:t>
                </a:r>
                <a:r>
                  <a:rPr lang="zh-CN" altLang="en-US" dirty="0"/>
                  <a:t>零图</a:t>
                </a:r>
                <a14:m>
                  <m:oMath xmlns:m="http://schemas.openxmlformats.org/officeDocument/2006/math">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𝑁</m:t>
                        </m:r>
                      </m:e>
                      <m:sub>
                        <m:r>
                          <a:rPr lang="en-US" altLang="zh-CN" i="1">
                            <a:latin typeface="Cambria Math" panose="02040503050406030204" pitchFamily="18" charset="0"/>
                          </a:rPr>
                          <m:t>𝑛</m:t>
                        </m:r>
                      </m:sub>
                    </m:sSub>
                    <m:r>
                      <a:rPr lang="en-US" altLang="zh-CN" b="0" i="1" smtClean="0">
                        <a:latin typeface="Cambria Math" panose="02040503050406030204" pitchFamily="18" charset="0"/>
                      </a:rPr>
                      <m:t> (</m:t>
                    </m:r>
                    <m:r>
                      <a:rPr lang="en-US" altLang="zh-CN" b="0" i="1" smtClean="0">
                        <a:latin typeface="Cambria Math" panose="02040503050406030204" pitchFamily="18" charset="0"/>
                      </a:rPr>
                      <m:t>𝑛</m:t>
                    </m:r>
                    <m:r>
                      <a:rPr lang="en-US" altLang="zh-CN" b="0" i="1" smtClean="0">
                        <a:latin typeface="Cambria Math" panose="02040503050406030204" pitchFamily="18" charset="0"/>
                        <a:ea typeface="Cambria Math" panose="02040503050406030204" pitchFamily="18" charset="0"/>
                      </a:rPr>
                      <m:t>≥2</m:t>
                    </m:r>
                    <m:r>
                      <a:rPr lang="en-US" altLang="zh-CN" b="0" i="1" smtClean="0">
                        <a:latin typeface="Cambria Math" panose="02040503050406030204" pitchFamily="18" charset="0"/>
                      </a:rPr>
                      <m:t>)</m:t>
                    </m:r>
                  </m:oMath>
                </a14:m>
                <a:r>
                  <a:rPr lang="zh-CN" altLang="en-US" dirty="0"/>
                  <a:t>都是非连通图 </a:t>
                </a:r>
                <a:r>
                  <a:rPr lang="en-US" altLang="zh-CN" dirty="0"/>
                  <a:t>.</a:t>
                </a:r>
              </a:p>
            </p:txBody>
          </p:sp>
        </mc:Choice>
        <mc:Fallback xmlns="">
          <p:sp>
            <p:nvSpPr>
              <p:cNvPr id="2" name="文本占位符 1"/>
              <p:cNvSpPr>
                <a:spLocks noGrp="1" noRot="1" noChangeAspect="1" noMove="1" noResize="1" noEditPoints="1" noAdjustHandles="1" noChangeArrowheads="1" noChangeShapeType="1" noTextEdit="1"/>
              </p:cNvSpPr>
              <p:nvPr>
                <p:ph type="body" sz="quarter" idx="1"/>
              </p:nvPr>
            </p:nvSpPr>
            <p:spPr>
              <a:xfrm>
                <a:off x="516000" y="1008000"/>
                <a:ext cx="11160000" cy="3693319"/>
              </a:xfrm>
              <a:blipFill>
                <a:blip r:embed="rId2"/>
                <a:stretch>
                  <a:fillRect l="-1148" t="-2475" r="-1148" b="-3300"/>
                </a:stretch>
              </a:blipFill>
            </p:spPr>
            <p:txBody>
              <a:bodyPr/>
              <a:lstStyle/>
              <a:p>
                <a:r>
                  <a:rPr lang="zh-CN" altLang="en-US">
                    <a:noFill/>
                  </a:rPr>
                  <a:t> </a:t>
                </a:r>
              </a:p>
            </p:txBody>
          </p:sp>
        </mc:Fallback>
      </mc:AlternateContent>
      <p:sp>
        <p:nvSpPr>
          <p:cNvPr id="6146" name="Rectangle 2"/>
          <p:cNvSpPr>
            <a:spLocks noGrp="1" noChangeArrowheads="1"/>
          </p:cNvSpPr>
          <p:nvPr>
            <p:ph type="title"/>
          </p:nvPr>
        </p:nvSpPr>
        <p:spPr/>
        <p:txBody>
          <a:bodyPr/>
          <a:lstStyle/>
          <a:p>
            <a:r>
              <a:rPr lang="zh-CN" altLang="en-US" dirty="0"/>
              <a:t>一、无向图的连通性</a:t>
            </a:r>
            <a:endParaRPr lang="en-US" altLang="zh-CN" dirty="0"/>
          </a:p>
        </p:txBody>
      </p:sp>
      <p:sp>
        <p:nvSpPr>
          <p:cNvPr id="9" name="文本占位符 8"/>
          <p:cNvSpPr>
            <a:spLocks noGrp="1"/>
          </p:cNvSpPr>
          <p:nvPr>
            <p:ph type="body" sz="quarter" idx="11"/>
          </p:nvPr>
        </p:nvSpPr>
        <p:spPr/>
        <p:txBody>
          <a:bodyPr/>
          <a:lstStyle/>
          <a:p>
            <a:r>
              <a:rPr lang="en-US" altLang="zh-CN" dirty="0"/>
              <a:t>8.3 </a:t>
            </a:r>
            <a:r>
              <a:rPr lang="zh-CN" altLang="en-US" dirty="0"/>
              <a:t>图的连通性</a:t>
            </a:r>
          </a:p>
        </p:txBody>
      </p:sp>
      <p:sp>
        <p:nvSpPr>
          <p:cNvPr id="4" name="灯片编号占位符 3">
            <a:extLst>
              <a:ext uri="{FF2B5EF4-FFF2-40B4-BE49-F238E27FC236}">
                <a16:creationId xmlns:a16="http://schemas.microsoft.com/office/drawing/2014/main" id="{233F1EBE-4A20-48C0-91D6-A09CE3552BD3}"/>
              </a:ext>
            </a:extLst>
          </p:cNvPr>
          <p:cNvSpPr>
            <a:spLocks noGrp="1"/>
          </p:cNvSpPr>
          <p:nvPr>
            <p:ph type="sldNum" sz="quarter" idx="10"/>
          </p:nvPr>
        </p:nvSpPr>
        <p:spPr/>
        <p:txBody>
          <a:bodyPr/>
          <a:lstStyle/>
          <a:p>
            <a:fld id="{ADDBA8A9-FE90-4847-B2BB-91D9864F4629}" type="slidenum">
              <a:rPr lang="zh-CN" altLang="en-US" smtClean="0"/>
              <a:pPr/>
              <a:t>32</a:t>
            </a:fld>
            <a:r>
              <a:rPr lang="en-US" altLang="zh-CN"/>
              <a:t>|73</a:t>
            </a:r>
            <a:endParaRPr lang="zh-CN" altLang="en-US" dirty="0"/>
          </a:p>
        </p:txBody>
      </p:sp>
    </p:spTree>
    <p:extLst>
      <p:ext uri="{BB962C8B-B14F-4D97-AF65-F5344CB8AC3E}">
        <p14:creationId xmlns:p14="http://schemas.microsoft.com/office/powerpoint/2010/main" val="110823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500"/>
                                        <p:tgtEl>
                                          <p:spTgt spid="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Effect transition="in" filter="fade">
                                      <p:cBhvr>
                                        <p:cTn id="27" dur="500"/>
                                        <p:tgtEl>
                                          <p:spTgt spid="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文本占位符 1"/>
              <p:cNvSpPr>
                <a:spLocks noGrp="1"/>
              </p:cNvSpPr>
              <p:nvPr>
                <p:ph type="body" sz="quarter" idx="1"/>
              </p:nvPr>
            </p:nvSpPr>
            <p:spPr>
              <a:xfrm>
                <a:off x="516000" y="1008000"/>
                <a:ext cx="11160000" cy="2492990"/>
              </a:xfrm>
            </p:spPr>
            <p:txBody>
              <a:bodyPr/>
              <a:lstStyle/>
              <a:p>
                <a:r>
                  <a:rPr lang="zh-CN" altLang="en-US" dirty="0"/>
                  <a:t>定义</a:t>
                </a:r>
                <a:r>
                  <a:rPr lang="en-US" altLang="zh-CN" dirty="0"/>
                  <a:t>14.13 </a:t>
                </a:r>
                <a:r>
                  <a:rPr lang="zh-CN" altLang="en-US" dirty="0">
                    <a:solidFill>
                      <a:srgbClr val="FF0000"/>
                    </a:solidFill>
                  </a:rPr>
                  <a:t>连通分支</a:t>
                </a:r>
                <a:r>
                  <a:rPr lang="en-US" altLang="zh-CN" dirty="0"/>
                  <a:t>: </a:t>
                </a:r>
                <a:r>
                  <a:rPr lang="zh-CN" altLang="en-US" dirty="0"/>
                  <a:t>设无向图</a:t>
                </a:r>
                <a:r>
                  <a:rPr lang="en-US" altLang="zh-CN" dirty="0"/>
                  <a:t>G=&lt;V,E&gt;</a:t>
                </a:r>
                <a:endParaRPr lang="zh-CN" altLang="en-US" dirty="0"/>
              </a:p>
              <a:p>
                <a:pPr lvl="1"/>
                <a14:m>
                  <m:oMath xmlns:m="http://schemas.openxmlformats.org/officeDocument/2006/math">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𝑽</m:t>
                        </m:r>
                      </m:e>
                      <m:sub>
                        <m:r>
                          <a:rPr lang="en-US" altLang="zh-CN" b="1" i="1" smtClean="0">
                            <a:latin typeface="Cambria Math" panose="02040503050406030204" pitchFamily="18" charset="0"/>
                          </a:rPr>
                          <m:t>𝒊</m:t>
                        </m:r>
                      </m:sub>
                    </m:sSub>
                  </m:oMath>
                </a14:m>
                <a:r>
                  <a:rPr lang="zh-CN" altLang="en-US" dirty="0"/>
                  <a:t>是</a:t>
                </a:r>
                <a:r>
                  <a:rPr lang="en-US" altLang="zh-CN" dirty="0"/>
                  <a:t>V</a:t>
                </a:r>
                <a:r>
                  <a:rPr lang="zh-CN" altLang="en-US" dirty="0"/>
                  <a:t>关于顶点间连通关系的一个等价类</a:t>
                </a:r>
                <a:r>
                  <a:rPr lang="en-US" altLang="zh-CN" dirty="0"/>
                  <a:t>, </a:t>
                </a:r>
                <a:r>
                  <a:rPr lang="zh-CN" altLang="en-US" dirty="0"/>
                  <a:t>称</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𝑽</m:t>
                        </m:r>
                      </m:e>
                      <m:sub>
                        <m:r>
                          <a:rPr lang="en-US" altLang="zh-CN" i="1">
                            <a:latin typeface="Cambria Math" panose="02040503050406030204" pitchFamily="18" charset="0"/>
                          </a:rPr>
                          <m:t>𝒊</m:t>
                        </m:r>
                      </m:sub>
                    </m:sSub>
                  </m:oMath>
                </a14:m>
                <a:r>
                  <a:rPr lang="zh-CN" altLang="en-US" dirty="0"/>
                  <a:t>的导出子图</a:t>
                </a:r>
                <a14:m>
                  <m:oMath xmlns:m="http://schemas.openxmlformats.org/officeDocument/2006/math">
                    <m:r>
                      <a:rPr lang="en-US" altLang="zh-CN" b="1" i="1" smtClean="0">
                        <a:latin typeface="Cambria Math" panose="02040503050406030204" pitchFamily="18" charset="0"/>
                      </a:rPr>
                      <m:t>𝑮</m:t>
                    </m:r>
                    <m:r>
                      <a:rPr lang="en-US" altLang="zh-CN" b="1" i="1" smtClean="0">
                        <a:latin typeface="Cambria Math" panose="02040503050406030204" pitchFamily="18" charset="0"/>
                      </a:rPr>
                      <m:t>[</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𝑽</m:t>
                        </m:r>
                      </m:e>
                      <m:sub>
                        <m:r>
                          <a:rPr lang="en-US" altLang="zh-CN" b="1" i="1" smtClean="0">
                            <a:latin typeface="Cambria Math" panose="02040503050406030204" pitchFamily="18" charset="0"/>
                          </a:rPr>
                          <m:t>𝒊</m:t>
                        </m:r>
                      </m:sub>
                    </m:sSub>
                    <m:r>
                      <a:rPr lang="en-US" altLang="zh-CN" b="1" i="1" smtClean="0">
                        <a:latin typeface="Cambria Math" panose="02040503050406030204" pitchFamily="18" charset="0"/>
                      </a:rPr>
                      <m:t>]</m:t>
                    </m:r>
                  </m:oMath>
                </a14:m>
                <a:r>
                  <a:rPr lang="zh-CN" altLang="en-US" dirty="0"/>
                  <a:t>为</a:t>
                </a:r>
                <a:r>
                  <a:rPr lang="en-US" altLang="zh-CN" dirty="0"/>
                  <a:t>G</a:t>
                </a:r>
                <a:r>
                  <a:rPr lang="zh-CN" altLang="en-US" dirty="0"/>
                  <a:t>的一个连通分支</a:t>
                </a:r>
                <a:r>
                  <a:rPr lang="en-US" altLang="zh-CN" dirty="0"/>
                  <a:t>. G</a:t>
                </a:r>
                <a:r>
                  <a:rPr lang="zh-CN" altLang="en-US" dirty="0"/>
                  <a:t>的连通分支数记为</a:t>
                </a:r>
                <a14:m>
                  <m:oMath xmlns:m="http://schemas.openxmlformats.org/officeDocument/2006/math">
                    <m:r>
                      <a:rPr lang="en-US" altLang="zh-CN" b="1" i="1" smtClean="0">
                        <a:latin typeface="Cambria Math" panose="02040503050406030204" pitchFamily="18" charset="0"/>
                      </a:rPr>
                      <m:t>𝒑</m:t>
                    </m:r>
                    <m:r>
                      <a:rPr lang="en-US" altLang="zh-CN" b="1" i="1" smtClean="0">
                        <a:latin typeface="Cambria Math" panose="02040503050406030204" pitchFamily="18" charset="0"/>
                      </a:rPr>
                      <m:t>(</m:t>
                    </m:r>
                    <m:r>
                      <a:rPr lang="en-US" altLang="zh-CN" b="1" i="1" smtClean="0">
                        <a:latin typeface="Cambria Math" panose="02040503050406030204" pitchFamily="18" charset="0"/>
                      </a:rPr>
                      <m:t>𝑮</m:t>
                    </m:r>
                    <m:r>
                      <a:rPr lang="en-US" altLang="zh-CN" b="1" i="1" smtClean="0">
                        <a:latin typeface="Cambria Math" panose="02040503050406030204" pitchFamily="18" charset="0"/>
                      </a:rPr>
                      <m:t>)</m:t>
                    </m:r>
                  </m:oMath>
                </a14:m>
                <a:r>
                  <a:rPr lang="en-US" altLang="zh-CN" dirty="0"/>
                  <a:t>.</a:t>
                </a:r>
              </a:p>
              <a:p>
                <a:r>
                  <a:rPr lang="zh-CN" altLang="en-US" dirty="0"/>
                  <a:t>显然</a:t>
                </a:r>
                <a:r>
                  <a:rPr lang="en-US" altLang="zh-CN" dirty="0"/>
                  <a:t>, </a:t>
                </a:r>
                <a:r>
                  <a:rPr lang="zh-CN" altLang="en-US" dirty="0"/>
                  <a:t>若</a:t>
                </a:r>
                <a:r>
                  <a:rPr lang="en-US" altLang="zh-CN" dirty="0"/>
                  <a:t>G</a:t>
                </a:r>
                <a:r>
                  <a:rPr lang="zh-CN" altLang="en-US" dirty="0"/>
                  <a:t>是连通图</a:t>
                </a:r>
                <a:r>
                  <a:rPr lang="en-US" altLang="zh-CN" dirty="0"/>
                  <a:t>, </a:t>
                </a:r>
                <a:r>
                  <a:rPr lang="zh-CN" altLang="en-US" dirty="0"/>
                  <a:t>则</a:t>
                </a:r>
                <a14:m>
                  <m:oMath xmlns:m="http://schemas.openxmlformats.org/officeDocument/2006/math">
                    <m:r>
                      <a:rPr lang="en-US" altLang="zh-CN" b="1" i="1">
                        <a:latin typeface="Cambria Math" panose="02040503050406030204" pitchFamily="18" charset="0"/>
                      </a:rPr>
                      <m:t>𝒑</m:t>
                    </m:r>
                    <m:r>
                      <a:rPr lang="en-US" altLang="zh-CN" b="1" i="1">
                        <a:latin typeface="Cambria Math" panose="02040503050406030204" pitchFamily="18" charset="0"/>
                      </a:rPr>
                      <m:t>(</m:t>
                    </m:r>
                    <m:r>
                      <a:rPr lang="en-US" altLang="zh-CN" b="1" i="1">
                        <a:latin typeface="Cambria Math" panose="02040503050406030204" pitchFamily="18" charset="0"/>
                      </a:rPr>
                      <m:t>𝑮</m:t>
                    </m:r>
                    <m:r>
                      <a:rPr lang="en-US" altLang="zh-CN" b="1" i="1">
                        <a:latin typeface="Cambria Math" panose="02040503050406030204" pitchFamily="18" charset="0"/>
                      </a:rPr>
                      <m:t>)</m:t>
                    </m:r>
                  </m:oMath>
                </a14:m>
                <a:r>
                  <a:rPr lang="en-US" altLang="zh-CN" dirty="0"/>
                  <a:t>=1; </a:t>
                </a:r>
                <a:r>
                  <a:rPr lang="zh-CN" altLang="en-US" dirty="0"/>
                  <a:t>若</a:t>
                </a:r>
                <a:r>
                  <a:rPr lang="en-US" altLang="zh-CN" dirty="0"/>
                  <a:t>G</a:t>
                </a:r>
                <a:r>
                  <a:rPr lang="zh-CN" altLang="en-US" dirty="0"/>
                  <a:t>是非连通图</a:t>
                </a:r>
                <a:r>
                  <a:rPr lang="en-US" altLang="zh-CN" dirty="0"/>
                  <a:t>, </a:t>
                </a:r>
                <a:r>
                  <a:rPr lang="zh-CN" altLang="en-US" dirty="0"/>
                  <a:t>则</a:t>
                </a:r>
                <a14:m>
                  <m:oMath xmlns:m="http://schemas.openxmlformats.org/officeDocument/2006/math">
                    <m:r>
                      <a:rPr lang="en-US" altLang="zh-CN" b="1" i="1">
                        <a:latin typeface="Cambria Math" panose="02040503050406030204" pitchFamily="18" charset="0"/>
                      </a:rPr>
                      <m:t>𝒑</m:t>
                    </m:r>
                    <m:r>
                      <a:rPr lang="en-US" altLang="zh-CN" b="1" i="1">
                        <a:latin typeface="Cambria Math" panose="02040503050406030204" pitchFamily="18" charset="0"/>
                      </a:rPr>
                      <m:t>(</m:t>
                    </m:r>
                    <m:r>
                      <a:rPr lang="en-US" altLang="zh-CN" b="1" i="1">
                        <a:latin typeface="Cambria Math" panose="02040503050406030204" pitchFamily="18" charset="0"/>
                      </a:rPr>
                      <m:t>𝑮</m:t>
                    </m:r>
                    <m:r>
                      <a:rPr lang="en-US" altLang="zh-CN" b="1" i="1" smtClean="0">
                        <a:latin typeface="Cambria Math" panose="02040503050406030204" pitchFamily="18" charset="0"/>
                      </a:rPr>
                      <m:t>)</m:t>
                    </m:r>
                    <m:r>
                      <a:rPr lang="en-US" altLang="zh-CN" b="1" i="1">
                        <a:latin typeface="Cambria Math" panose="02040503050406030204" pitchFamily="18" charset="0"/>
                      </a:rPr>
                      <m:t>≥</m:t>
                    </m:r>
                  </m:oMath>
                </a14:m>
                <a:r>
                  <a:rPr lang="en-US" altLang="zh-CN" dirty="0"/>
                  <a:t>2; </a:t>
                </a:r>
                <a14:m>
                  <m:oMath xmlns:m="http://schemas.openxmlformats.org/officeDocument/2006/math">
                    <m:r>
                      <a:rPr lang="en-US" altLang="zh-CN" b="1" i="1">
                        <a:latin typeface="Cambria Math" panose="02040503050406030204" pitchFamily="18" charset="0"/>
                      </a:rPr>
                      <m:t>𝒑</m:t>
                    </m:r>
                    <m:d>
                      <m:dPr>
                        <m:ctrlPr>
                          <a:rPr lang="en-US" altLang="zh-CN" b="1" i="1">
                            <a:latin typeface="Cambria Math" panose="02040503050406030204" pitchFamily="18" charset="0"/>
                          </a:rPr>
                        </m:ctrlPr>
                      </m:dPr>
                      <m:e>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𝑵</m:t>
                            </m:r>
                          </m:e>
                          <m:sub>
                            <m:r>
                              <a:rPr lang="en-US" altLang="zh-CN" b="1" i="1" smtClean="0">
                                <a:latin typeface="Cambria Math" panose="02040503050406030204" pitchFamily="18" charset="0"/>
                              </a:rPr>
                              <m:t>𝒏</m:t>
                            </m:r>
                          </m:sub>
                        </m:sSub>
                      </m:e>
                    </m:d>
                    <m:r>
                      <a:rPr lang="en-US" altLang="zh-CN" b="1" i="1" smtClean="0">
                        <a:latin typeface="Cambria Math" panose="02040503050406030204" pitchFamily="18" charset="0"/>
                      </a:rPr>
                      <m:t>=</m:t>
                    </m:r>
                    <m:r>
                      <a:rPr lang="en-US" altLang="zh-CN" b="1" i="1" smtClean="0">
                        <a:latin typeface="Cambria Math" panose="02040503050406030204" pitchFamily="18" charset="0"/>
                      </a:rPr>
                      <m:t>𝒏</m:t>
                    </m:r>
                  </m:oMath>
                </a14:m>
                <a:r>
                  <a:rPr lang="en-US" altLang="zh-CN" dirty="0"/>
                  <a:t> .</a:t>
                </a:r>
              </a:p>
            </p:txBody>
          </p:sp>
        </mc:Choice>
        <mc:Fallback xmlns="">
          <p:sp>
            <p:nvSpPr>
              <p:cNvPr id="2" name="文本占位符 1"/>
              <p:cNvSpPr>
                <a:spLocks noGrp="1" noRot="1" noChangeAspect="1" noMove="1" noResize="1" noEditPoints="1" noAdjustHandles="1" noChangeArrowheads="1" noChangeShapeType="1" noTextEdit="1"/>
              </p:cNvSpPr>
              <p:nvPr>
                <p:ph type="body" sz="quarter" idx="1"/>
              </p:nvPr>
            </p:nvSpPr>
            <p:spPr>
              <a:xfrm>
                <a:off x="516000" y="1008000"/>
                <a:ext cx="11160000" cy="2492990"/>
              </a:xfrm>
              <a:blipFill>
                <a:blip r:embed="rId2"/>
                <a:stretch>
                  <a:fillRect l="-1148" t="-3667" r="-1311" b="-6601"/>
                </a:stretch>
              </a:blipFill>
            </p:spPr>
            <p:txBody>
              <a:bodyPr/>
              <a:lstStyle/>
              <a:p>
                <a:r>
                  <a:rPr lang="zh-CN" altLang="en-US">
                    <a:noFill/>
                  </a:rPr>
                  <a:t> </a:t>
                </a:r>
              </a:p>
            </p:txBody>
          </p:sp>
        </mc:Fallback>
      </mc:AlternateContent>
      <p:sp>
        <p:nvSpPr>
          <p:cNvPr id="6146" name="Rectangle 2"/>
          <p:cNvSpPr>
            <a:spLocks noGrp="1" noChangeArrowheads="1"/>
          </p:cNvSpPr>
          <p:nvPr>
            <p:ph type="title"/>
          </p:nvPr>
        </p:nvSpPr>
        <p:spPr/>
        <p:txBody>
          <a:bodyPr/>
          <a:lstStyle/>
          <a:p>
            <a:r>
              <a:rPr lang="zh-CN" altLang="en-US" dirty="0"/>
              <a:t>一、无向图的连通性</a:t>
            </a:r>
            <a:endParaRPr lang="en-US" altLang="zh-CN" dirty="0"/>
          </a:p>
        </p:txBody>
      </p:sp>
      <p:sp>
        <p:nvSpPr>
          <p:cNvPr id="9" name="文本占位符 8"/>
          <p:cNvSpPr>
            <a:spLocks noGrp="1"/>
          </p:cNvSpPr>
          <p:nvPr>
            <p:ph type="body" sz="quarter" idx="11"/>
          </p:nvPr>
        </p:nvSpPr>
        <p:spPr/>
        <p:txBody>
          <a:bodyPr/>
          <a:lstStyle/>
          <a:p>
            <a:r>
              <a:rPr lang="en-US" altLang="zh-CN" dirty="0"/>
              <a:t>8.3 </a:t>
            </a:r>
            <a:r>
              <a:rPr lang="zh-CN" altLang="en-US" dirty="0"/>
              <a:t>图的连通性</a:t>
            </a:r>
          </a:p>
        </p:txBody>
      </p:sp>
      <p:sp>
        <p:nvSpPr>
          <p:cNvPr id="4" name="灯片编号占位符 3">
            <a:extLst>
              <a:ext uri="{FF2B5EF4-FFF2-40B4-BE49-F238E27FC236}">
                <a16:creationId xmlns:a16="http://schemas.microsoft.com/office/drawing/2014/main" id="{8954A26B-1243-401D-8ABA-286DC2553259}"/>
              </a:ext>
            </a:extLst>
          </p:cNvPr>
          <p:cNvSpPr>
            <a:spLocks noGrp="1"/>
          </p:cNvSpPr>
          <p:nvPr>
            <p:ph type="sldNum" sz="quarter" idx="10"/>
          </p:nvPr>
        </p:nvSpPr>
        <p:spPr/>
        <p:txBody>
          <a:bodyPr/>
          <a:lstStyle/>
          <a:p>
            <a:fld id="{ADDBA8A9-FE90-4847-B2BB-91D9864F4629}" type="slidenum">
              <a:rPr lang="zh-CN" altLang="en-US" smtClean="0"/>
              <a:pPr/>
              <a:t>33</a:t>
            </a:fld>
            <a:r>
              <a:rPr lang="en-US" altLang="zh-CN"/>
              <a:t>|73</a:t>
            </a:r>
            <a:endParaRPr lang="zh-CN" altLang="en-US" dirty="0"/>
          </a:p>
        </p:txBody>
      </p:sp>
    </p:spTree>
    <p:extLst>
      <p:ext uri="{BB962C8B-B14F-4D97-AF65-F5344CB8AC3E}">
        <p14:creationId xmlns:p14="http://schemas.microsoft.com/office/powerpoint/2010/main" val="3050159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文本占位符 1"/>
              <p:cNvSpPr>
                <a:spLocks noGrp="1"/>
              </p:cNvSpPr>
              <p:nvPr>
                <p:ph type="body" sz="quarter" idx="1"/>
              </p:nvPr>
            </p:nvSpPr>
            <p:spPr>
              <a:xfrm>
                <a:off x="516000" y="1008000"/>
                <a:ext cx="11160000" cy="4970591"/>
              </a:xfrm>
            </p:spPr>
            <p:txBody>
              <a:bodyPr/>
              <a:lstStyle/>
              <a:p>
                <a:r>
                  <a:rPr lang="zh-CN" altLang="en-US" dirty="0"/>
                  <a:t>连通性的判定方法</a:t>
                </a:r>
                <a:endParaRPr lang="en-US" altLang="zh-CN" dirty="0"/>
              </a:p>
              <a:p>
                <a:pPr lvl="1"/>
                <a:r>
                  <a:rPr lang="zh-CN" altLang="en-US" dirty="0"/>
                  <a:t>设</a:t>
                </a:r>
                <a:r>
                  <a:rPr lang="en-US" altLang="zh-CN" dirty="0"/>
                  <a:t>G=&lt;V,E&gt;</a:t>
                </a:r>
                <a:r>
                  <a:rPr lang="zh-CN" altLang="en-US" dirty="0"/>
                  <a:t>是</a:t>
                </a:r>
                <a:r>
                  <a:rPr lang="en-US" altLang="zh-CN" dirty="0"/>
                  <a:t>n</a:t>
                </a:r>
                <a:r>
                  <a:rPr lang="zh-CN" altLang="en-US" dirty="0"/>
                  <a:t>阶无向简单图</a:t>
                </a:r>
                <a:r>
                  <a:rPr lang="en-US" altLang="zh-CN" dirty="0"/>
                  <a:t>, </a:t>
                </a:r>
                <a:r>
                  <a:rPr lang="zh-CN" altLang="en-US" dirty="0"/>
                  <a:t>若对</a:t>
                </a:r>
                <a14:m>
                  <m:oMath xmlns:m="http://schemas.openxmlformats.org/officeDocument/2006/math">
                    <m:r>
                      <a:rPr lang="zh-CN" altLang="en-US" smtClean="0">
                        <a:latin typeface="Cambria Math" panose="02040503050406030204" pitchFamily="18" charset="0"/>
                      </a:rPr>
                      <m:t>∀</m:t>
                    </m:r>
                    <m:r>
                      <a:rPr lang="en-US" altLang="zh-CN" smtClean="0">
                        <a:latin typeface="Cambria Math" panose="02040503050406030204" pitchFamily="18" charset="0"/>
                      </a:rPr>
                      <m:t>𝒖</m:t>
                    </m:r>
                    <m:r>
                      <a:rPr lang="en-US" altLang="zh-CN" smtClean="0">
                        <a:latin typeface="Cambria Math" panose="02040503050406030204" pitchFamily="18" charset="0"/>
                      </a:rPr>
                      <m:t>,</m:t>
                    </m:r>
                    <m:r>
                      <a:rPr lang="en-US" altLang="zh-CN" smtClean="0">
                        <a:latin typeface="Cambria Math" panose="02040503050406030204" pitchFamily="18" charset="0"/>
                      </a:rPr>
                      <m:t>𝒗</m:t>
                    </m:r>
                    <m:r>
                      <a:rPr lang="en-US" altLang="zh-CN" smtClean="0">
                        <a:latin typeface="Cambria Math" panose="02040503050406030204" pitchFamily="18" charset="0"/>
                      </a:rPr>
                      <m:t>∈</m:t>
                    </m:r>
                    <m:r>
                      <a:rPr lang="en-US" altLang="zh-CN" smtClean="0">
                        <a:latin typeface="Cambria Math" panose="02040503050406030204" pitchFamily="18" charset="0"/>
                      </a:rPr>
                      <m:t>𝑽</m:t>
                    </m:r>
                  </m:oMath>
                </a14:m>
                <a:r>
                  <a:rPr lang="en-US" altLang="zh-CN" dirty="0"/>
                  <a:t>, </a:t>
                </a:r>
                <a:r>
                  <a:rPr lang="zh-CN" altLang="en-US" dirty="0"/>
                  <a:t>都有</a:t>
                </a:r>
                <a:endParaRPr lang="en-US" altLang="zh-CN" dirty="0"/>
              </a:p>
              <a:p>
                <a:pPr marL="216000" lvl="1" indent="0" algn="ctr">
                  <a:buNone/>
                </a:pPr>
                <a:r>
                  <a:rPr lang="en-US" altLang="zh-CN" dirty="0"/>
                  <a:t>d(u)+d(v) ≥ n–1</a:t>
                </a:r>
              </a:p>
              <a:p>
                <a:pPr marL="468000" lvl="1" indent="0">
                  <a:buNone/>
                </a:pPr>
                <a:r>
                  <a:rPr lang="en-US" altLang="zh-CN" dirty="0"/>
                  <a:t> </a:t>
                </a:r>
                <a:r>
                  <a:rPr lang="zh-CN" altLang="en-US" dirty="0"/>
                  <a:t>则</a:t>
                </a:r>
                <a:r>
                  <a:rPr lang="en-US" altLang="zh-CN" dirty="0"/>
                  <a:t>G</a:t>
                </a:r>
                <a:r>
                  <a:rPr lang="zh-CN" altLang="en-US" dirty="0"/>
                  <a:t>是连通图</a:t>
                </a:r>
                <a:r>
                  <a:rPr lang="en-US" altLang="zh-CN" dirty="0"/>
                  <a:t>.</a:t>
                </a:r>
              </a:p>
              <a:p>
                <a:pPr lvl="1"/>
                <a:r>
                  <a:rPr lang="zh-CN" altLang="en-US" dirty="0"/>
                  <a:t>证明：反证法</a:t>
                </a:r>
              </a:p>
              <a:p>
                <a:pPr lvl="2"/>
                <a:r>
                  <a:rPr lang="zh-CN" altLang="en-US" dirty="0"/>
                  <a:t>假设</a:t>
                </a:r>
                <a:r>
                  <a:rPr lang="zh-CN" altLang="zh-CN" dirty="0"/>
                  <a:t>G</a:t>
                </a:r>
                <a:r>
                  <a:rPr lang="zh-CN" altLang="en-US" dirty="0"/>
                  <a:t>不连通</a:t>
                </a:r>
                <a:r>
                  <a:rPr lang="en-US" altLang="zh-CN" dirty="0"/>
                  <a:t>, </a:t>
                </a:r>
                <a:r>
                  <a:rPr lang="zh-CN" altLang="en-US" dirty="0"/>
                  <a:t>则</a:t>
                </a:r>
                <a:r>
                  <a:rPr lang="zh-CN" altLang="zh-CN" dirty="0"/>
                  <a:t>G</a:t>
                </a:r>
                <a:r>
                  <a:rPr lang="zh-CN" altLang="en-US" dirty="0"/>
                  <a:t>至少有两个分支</a:t>
                </a:r>
                <a:r>
                  <a:rPr lang="en-US" altLang="zh-CN" dirty="0"/>
                  <a:t>.</a:t>
                </a:r>
                <a:endParaRPr lang="zh-CN" altLang="en-US" dirty="0"/>
              </a:p>
              <a:p>
                <a:pPr lvl="2"/>
                <a:r>
                  <a:rPr lang="zh-CN" altLang="en-US" dirty="0"/>
                  <a:t>设其中一个分支含有</a:t>
                </a:r>
                <a:r>
                  <a:rPr lang="zh-CN" altLang="zh-CN" dirty="0"/>
                  <a:t>q</a:t>
                </a:r>
                <a:r>
                  <a:rPr lang="zh-CN" altLang="en-US" dirty="0"/>
                  <a:t>个结点</a:t>
                </a:r>
                <a:r>
                  <a:rPr lang="en-US" altLang="zh-CN" dirty="0"/>
                  <a:t>, </a:t>
                </a:r>
                <a:r>
                  <a:rPr lang="zh-CN" altLang="en-US" dirty="0"/>
                  <a:t>而其余各分支共含有</a:t>
                </a:r>
                <a:r>
                  <a:rPr lang="zh-CN" altLang="zh-CN" dirty="0"/>
                  <a:t>n–q</a:t>
                </a:r>
                <a:r>
                  <a:rPr lang="zh-CN" altLang="en-US" dirty="0"/>
                  <a:t>个结点</a:t>
                </a:r>
                <a:r>
                  <a:rPr lang="en-US" altLang="zh-CN" dirty="0"/>
                  <a:t>.</a:t>
                </a:r>
                <a:endParaRPr lang="zh-CN" altLang="en-US" dirty="0"/>
              </a:p>
              <a:p>
                <a:pPr lvl="2"/>
                <a:r>
                  <a:rPr lang="zh-CN" altLang="en-US" dirty="0"/>
                  <a:t>在两个分支中各取一个结点</a:t>
                </a:r>
                <a:r>
                  <a:rPr lang="zh-CN" altLang="zh-CN" dirty="0"/>
                  <a:t>u</a:t>
                </a:r>
                <a:r>
                  <a:rPr lang="zh-CN" altLang="en-US" dirty="0"/>
                  <a:t>和</a:t>
                </a:r>
                <a:r>
                  <a:rPr lang="zh-CN" altLang="zh-CN" dirty="0"/>
                  <a:t>v</a:t>
                </a:r>
                <a:r>
                  <a:rPr lang="en-US" altLang="zh-CN" dirty="0"/>
                  <a:t>, </a:t>
                </a:r>
                <a:r>
                  <a:rPr lang="zh-CN" altLang="en-US" dirty="0"/>
                  <a:t>则有</a:t>
                </a:r>
                <a:r>
                  <a:rPr lang="en-US" altLang="zh-CN" b="1" dirty="0"/>
                  <a:t>0≤</a:t>
                </a:r>
                <a:r>
                  <a:rPr lang="zh-CN" altLang="zh-CN" b="1" dirty="0"/>
                  <a:t>d(u)≤q–1</a:t>
                </a:r>
                <a:r>
                  <a:rPr lang="en-US" altLang="zh-CN" b="1" dirty="0"/>
                  <a:t>, </a:t>
                </a:r>
                <a:r>
                  <a:rPr lang="zh-CN" altLang="zh-CN" b="1" dirty="0"/>
                  <a:t>0≤d(v)≤n–q–1</a:t>
                </a:r>
                <a:r>
                  <a:rPr lang="en-US" altLang="zh-CN" b="1" dirty="0"/>
                  <a:t>.</a:t>
                </a:r>
                <a:endParaRPr lang="zh-CN" altLang="en-US" b="1" dirty="0"/>
              </a:p>
              <a:p>
                <a:pPr lvl="2"/>
                <a:r>
                  <a:rPr lang="zh-CN" altLang="en-US" dirty="0"/>
                  <a:t>因此</a:t>
                </a:r>
                <a:r>
                  <a:rPr lang="en-US" altLang="zh-CN" dirty="0"/>
                  <a:t>, </a:t>
                </a:r>
                <a:r>
                  <a:rPr lang="zh-CN" altLang="zh-CN" b="1" dirty="0"/>
                  <a:t>d(u) + d(v)</a:t>
                </a:r>
                <a:r>
                  <a:rPr lang="en-US" altLang="zh-CN" b="1" dirty="0"/>
                  <a:t> </a:t>
                </a:r>
                <a:r>
                  <a:rPr lang="zh-CN" altLang="zh-CN" b="1" dirty="0"/>
                  <a:t>≤</a:t>
                </a:r>
                <a:r>
                  <a:rPr lang="en-US" altLang="zh-CN" b="1" dirty="0"/>
                  <a:t> </a:t>
                </a:r>
                <a:r>
                  <a:rPr lang="zh-CN" altLang="zh-CN" b="1" dirty="0"/>
                  <a:t>n–2</a:t>
                </a:r>
                <a:r>
                  <a:rPr lang="en-US" altLang="zh-CN" dirty="0"/>
                  <a:t>. </a:t>
                </a:r>
                <a:r>
                  <a:rPr lang="zh-CN" altLang="en-US" dirty="0"/>
                  <a:t>这与题设</a:t>
                </a:r>
                <a:r>
                  <a:rPr lang="zh-CN" altLang="zh-CN" b="1" dirty="0"/>
                  <a:t>d(u) + d(v)</a:t>
                </a:r>
                <a:r>
                  <a:rPr lang="en-US" altLang="zh-CN" b="1" dirty="0"/>
                  <a:t> </a:t>
                </a:r>
                <a:r>
                  <a:rPr lang="zh-CN" altLang="zh-CN" b="1" dirty="0"/>
                  <a:t>≥</a:t>
                </a:r>
                <a:r>
                  <a:rPr lang="en-US" altLang="zh-CN" b="1" dirty="0"/>
                  <a:t> </a:t>
                </a:r>
                <a:r>
                  <a:rPr lang="zh-CN" altLang="zh-CN" b="1" dirty="0"/>
                  <a:t>n–</a:t>
                </a:r>
                <a:r>
                  <a:rPr lang="zh-CN" altLang="zh-CN" dirty="0"/>
                  <a:t>1</a:t>
                </a:r>
                <a:r>
                  <a:rPr lang="zh-CN" altLang="en-US" dirty="0"/>
                  <a:t>矛盾</a:t>
                </a:r>
                <a:r>
                  <a:rPr lang="en-US" altLang="zh-CN" dirty="0"/>
                  <a:t>.</a:t>
                </a:r>
                <a:endParaRPr lang="zh-CN" altLang="en-US" dirty="0"/>
              </a:p>
              <a:p>
                <a:pPr lvl="2"/>
                <a:r>
                  <a:rPr lang="zh-CN" altLang="en-US" dirty="0"/>
                  <a:t>所以</a:t>
                </a:r>
                <a:r>
                  <a:rPr lang="en-US" altLang="zh-CN" b="1" dirty="0"/>
                  <a:t>d(u) + d(v) </a:t>
                </a:r>
                <a:r>
                  <a:rPr lang="zh-CN" altLang="zh-CN" b="1" dirty="0"/>
                  <a:t>≥ </a:t>
                </a:r>
                <a:r>
                  <a:rPr lang="en-US" altLang="zh-CN" b="1" dirty="0"/>
                  <a:t>n</a:t>
                </a:r>
                <a:r>
                  <a:rPr lang="zh-CN" altLang="zh-CN" b="1" dirty="0"/>
                  <a:t>–</a:t>
                </a:r>
                <a:r>
                  <a:rPr lang="en-US" altLang="zh-CN" b="1" dirty="0"/>
                  <a:t>1</a:t>
                </a:r>
                <a:r>
                  <a:rPr lang="zh-CN" altLang="en-US" b="1" dirty="0"/>
                  <a:t> </a:t>
                </a:r>
                <a:r>
                  <a:rPr lang="zh-CN" altLang="en-US" dirty="0"/>
                  <a:t>时</a:t>
                </a:r>
                <a:r>
                  <a:rPr lang="en-US" altLang="zh-CN" dirty="0"/>
                  <a:t>, G</a:t>
                </a:r>
                <a:r>
                  <a:rPr lang="zh-CN" altLang="en-US" dirty="0"/>
                  <a:t>连通</a:t>
                </a:r>
                <a:r>
                  <a:rPr lang="en-US" altLang="zh-CN" dirty="0"/>
                  <a:t>.</a:t>
                </a:r>
              </a:p>
            </p:txBody>
          </p:sp>
        </mc:Choice>
        <mc:Fallback xmlns="">
          <p:sp>
            <p:nvSpPr>
              <p:cNvPr id="2" name="文本占位符 1"/>
              <p:cNvSpPr>
                <a:spLocks noGrp="1" noRot="1" noChangeAspect="1" noMove="1" noResize="1" noEditPoints="1" noAdjustHandles="1" noChangeArrowheads="1" noChangeShapeType="1" noTextEdit="1"/>
              </p:cNvSpPr>
              <p:nvPr>
                <p:ph type="body" sz="quarter" idx="1"/>
              </p:nvPr>
            </p:nvSpPr>
            <p:spPr>
              <a:xfrm>
                <a:off x="516000" y="1008000"/>
                <a:ext cx="11160000" cy="4970591"/>
              </a:xfrm>
              <a:blipFill>
                <a:blip r:embed="rId2"/>
                <a:stretch>
                  <a:fillRect l="-1148" t="-1838" b="-2206"/>
                </a:stretch>
              </a:blipFill>
            </p:spPr>
            <p:txBody>
              <a:bodyPr/>
              <a:lstStyle/>
              <a:p>
                <a:r>
                  <a:rPr lang="zh-CN" altLang="en-US">
                    <a:noFill/>
                  </a:rPr>
                  <a:t> </a:t>
                </a:r>
              </a:p>
            </p:txBody>
          </p:sp>
        </mc:Fallback>
      </mc:AlternateContent>
      <p:sp>
        <p:nvSpPr>
          <p:cNvPr id="6146" name="Rectangle 2"/>
          <p:cNvSpPr>
            <a:spLocks noGrp="1" noChangeArrowheads="1"/>
          </p:cNvSpPr>
          <p:nvPr>
            <p:ph type="title"/>
          </p:nvPr>
        </p:nvSpPr>
        <p:spPr/>
        <p:txBody>
          <a:bodyPr/>
          <a:lstStyle/>
          <a:p>
            <a:r>
              <a:rPr lang="zh-CN" altLang="en-US" dirty="0"/>
              <a:t>一、无向图的连通性</a:t>
            </a:r>
            <a:endParaRPr lang="en-US" altLang="zh-CN" dirty="0"/>
          </a:p>
        </p:txBody>
      </p:sp>
      <p:sp>
        <p:nvSpPr>
          <p:cNvPr id="9" name="文本占位符 8"/>
          <p:cNvSpPr>
            <a:spLocks noGrp="1"/>
          </p:cNvSpPr>
          <p:nvPr>
            <p:ph type="body" sz="quarter" idx="11"/>
          </p:nvPr>
        </p:nvSpPr>
        <p:spPr/>
        <p:txBody>
          <a:bodyPr/>
          <a:lstStyle/>
          <a:p>
            <a:r>
              <a:rPr lang="en-US" altLang="zh-CN" dirty="0"/>
              <a:t>8.3 </a:t>
            </a:r>
            <a:r>
              <a:rPr lang="zh-CN" altLang="en-US" dirty="0"/>
              <a:t>图的连通性</a:t>
            </a:r>
          </a:p>
        </p:txBody>
      </p:sp>
      <p:sp>
        <p:nvSpPr>
          <p:cNvPr id="4" name="灯片编号占位符 3">
            <a:extLst>
              <a:ext uri="{FF2B5EF4-FFF2-40B4-BE49-F238E27FC236}">
                <a16:creationId xmlns:a16="http://schemas.microsoft.com/office/drawing/2014/main" id="{B6F42AE5-6514-462E-8916-8CE79580350F}"/>
              </a:ext>
            </a:extLst>
          </p:cNvPr>
          <p:cNvSpPr>
            <a:spLocks noGrp="1"/>
          </p:cNvSpPr>
          <p:nvPr>
            <p:ph type="sldNum" sz="quarter" idx="10"/>
          </p:nvPr>
        </p:nvSpPr>
        <p:spPr/>
        <p:txBody>
          <a:bodyPr/>
          <a:lstStyle/>
          <a:p>
            <a:fld id="{ADDBA8A9-FE90-4847-B2BB-91D9864F4629}" type="slidenum">
              <a:rPr lang="zh-CN" altLang="en-US" smtClean="0"/>
              <a:pPr/>
              <a:t>34</a:t>
            </a:fld>
            <a:r>
              <a:rPr lang="en-US" altLang="zh-CN"/>
              <a:t>|73</a:t>
            </a:r>
            <a:endParaRPr lang="zh-CN" altLang="en-US" dirty="0"/>
          </a:p>
        </p:txBody>
      </p:sp>
    </p:spTree>
    <p:extLst>
      <p:ext uri="{BB962C8B-B14F-4D97-AF65-F5344CB8AC3E}">
        <p14:creationId xmlns:p14="http://schemas.microsoft.com/office/powerpoint/2010/main" val="25452644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500"/>
                                        <p:tgtEl>
                                          <p:spTgt spid="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Effect transition="in" filter="fade">
                                      <p:cBhvr>
                                        <p:cTn id="27" dur="500"/>
                                        <p:tgtEl>
                                          <p:spTgt spid="2">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
                                            <p:txEl>
                                              <p:pRg st="5" end="5"/>
                                            </p:txEl>
                                          </p:spTgt>
                                        </p:tgtEl>
                                        <p:attrNameLst>
                                          <p:attrName>style.visibility</p:attrName>
                                        </p:attrNameLst>
                                      </p:cBhvr>
                                      <p:to>
                                        <p:strVal val="visible"/>
                                      </p:to>
                                    </p:set>
                                    <p:animEffect transition="in" filter="fade">
                                      <p:cBhvr>
                                        <p:cTn id="32" dur="500"/>
                                        <p:tgtEl>
                                          <p:spTgt spid="2">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
                                            <p:txEl>
                                              <p:pRg st="6" end="6"/>
                                            </p:txEl>
                                          </p:spTgt>
                                        </p:tgtEl>
                                        <p:attrNameLst>
                                          <p:attrName>style.visibility</p:attrName>
                                        </p:attrNameLst>
                                      </p:cBhvr>
                                      <p:to>
                                        <p:strVal val="visible"/>
                                      </p:to>
                                    </p:set>
                                    <p:animEffect transition="in" filter="fade">
                                      <p:cBhvr>
                                        <p:cTn id="37" dur="500"/>
                                        <p:tgtEl>
                                          <p:spTgt spid="2">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
                                            <p:txEl>
                                              <p:pRg st="7" end="7"/>
                                            </p:txEl>
                                          </p:spTgt>
                                        </p:tgtEl>
                                        <p:attrNameLst>
                                          <p:attrName>style.visibility</p:attrName>
                                        </p:attrNameLst>
                                      </p:cBhvr>
                                      <p:to>
                                        <p:strVal val="visible"/>
                                      </p:to>
                                    </p:set>
                                    <p:animEffect transition="in" filter="fade">
                                      <p:cBhvr>
                                        <p:cTn id="42" dur="500"/>
                                        <p:tgtEl>
                                          <p:spTgt spid="2">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
                                            <p:txEl>
                                              <p:pRg st="8" end="8"/>
                                            </p:txEl>
                                          </p:spTgt>
                                        </p:tgtEl>
                                        <p:attrNameLst>
                                          <p:attrName>style.visibility</p:attrName>
                                        </p:attrNameLst>
                                      </p:cBhvr>
                                      <p:to>
                                        <p:strVal val="visible"/>
                                      </p:to>
                                    </p:set>
                                    <p:animEffect transition="in" filter="fade">
                                      <p:cBhvr>
                                        <p:cTn id="47" dur="500"/>
                                        <p:tgtEl>
                                          <p:spTgt spid="2">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2">
                                            <p:txEl>
                                              <p:pRg st="9" end="9"/>
                                            </p:txEl>
                                          </p:spTgt>
                                        </p:tgtEl>
                                        <p:attrNameLst>
                                          <p:attrName>style.visibility</p:attrName>
                                        </p:attrNameLst>
                                      </p:cBhvr>
                                      <p:to>
                                        <p:strVal val="visible"/>
                                      </p:to>
                                    </p:set>
                                    <p:animEffect transition="in" filter="fade">
                                      <p:cBhvr>
                                        <p:cTn id="52" dur="500"/>
                                        <p:tgtEl>
                                          <p:spTgt spid="2">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文本占位符 1"/>
              <p:cNvSpPr>
                <a:spLocks noGrp="1"/>
              </p:cNvSpPr>
              <p:nvPr>
                <p:ph type="body" sz="quarter" idx="1"/>
              </p:nvPr>
            </p:nvSpPr>
            <p:spPr>
              <a:xfrm>
                <a:off x="516000" y="1008000"/>
                <a:ext cx="11160000" cy="4493538"/>
              </a:xfrm>
            </p:spPr>
            <p:txBody>
              <a:bodyPr/>
              <a:lstStyle/>
              <a:p>
                <a:r>
                  <a:rPr lang="zh-CN" altLang="en-US" dirty="0"/>
                  <a:t>定义</a:t>
                </a:r>
                <a:r>
                  <a:rPr lang="en-US" altLang="zh-CN" dirty="0"/>
                  <a:t>14.14 </a:t>
                </a:r>
                <a:r>
                  <a:rPr lang="zh-CN" altLang="en-US" dirty="0">
                    <a:solidFill>
                      <a:srgbClr val="FF0000"/>
                    </a:solidFill>
                  </a:rPr>
                  <a:t>短程线</a:t>
                </a:r>
                <a:r>
                  <a:rPr lang="zh-CN" altLang="en-US" dirty="0"/>
                  <a:t>和</a:t>
                </a:r>
                <a:r>
                  <a:rPr lang="zh-CN" altLang="en-US" dirty="0">
                    <a:solidFill>
                      <a:srgbClr val="FF0000"/>
                    </a:solidFill>
                  </a:rPr>
                  <a:t>距离</a:t>
                </a:r>
                <a:r>
                  <a:rPr lang="en-US" altLang="zh-CN" dirty="0"/>
                  <a:t>: </a:t>
                </a:r>
                <a:r>
                  <a:rPr lang="zh-CN" altLang="en-US" dirty="0"/>
                  <a:t>设无向图</a:t>
                </a:r>
                <a:r>
                  <a:rPr lang="en-US" altLang="zh-CN" dirty="0"/>
                  <a:t>G=&lt;V,E&gt;</a:t>
                </a:r>
                <a:endParaRPr lang="zh-CN" altLang="en-US" dirty="0"/>
              </a:p>
              <a:p>
                <a:pPr lvl="1"/>
                <a:r>
                  <a:rPr lang="zh-CN" altLang="en-US" dirty="0"/>
                  <a:t>设</a:t>
                </a:r>
                <a:r>
                  <a:rPr lang="en-US" altLang="zh-CN" dirty="0"/>
                  <a:t>u, v</a:t>
                </a:r>
                <a:r>
                  <a:rPr lang="zh-CN" altLang="en-US" dirty="0"/>
                  <a:t>是</a:t>
                </a:r>
                <a:r>
                  <a:rPr lang="en-US" altLang="zh-CN" dirty="0"/>
                  <a:t>G</a:t>
                </a:r>
                <a:r>
                  <a:rPr lang="zh-CN" altLang="en-US" dirty="0"/>
                  <a:t>上的任意两个顶点</a:t>
                </a:r>
                <a:r>
                  <a:rPr lang="en-US" altLang="zh-CN" dirty="0"/>
                  <a:t>, </a:t>
                </a:r>
                <a:r>
                  <a:rPr lang="zh-CN" altLang="en-US" dirty="0"/>
                  <a:t>若</a:t>
                </a:r>
                <a:r>
                  <a:rPr lang="en-US" altLang="zh-CN" dirty="0" err="1"/>
                  <a:t>u</a:t>
                </a:r>
                <a:r>
                  <a:rPr lang="en-US" altLang="zh-CN" dirty="0" err="1">
                    <a:sym typeface="Symbol" panose="05050102010706020507" pitchFamily="18" charset="2"/>
                  </a:rPr>
                  <a:t></a:t>
                </a:r>
                <a:r>
                  <a:rPr lang="en-US" altLang="zh-CN" dirty="0" err="1"/>
                  <a:t>v</a:t>
                </a:r>
                <a:r>
                  <a:rPr lang="en-US" altLang="zh-CN" dirty="0"/>
                  <a:t>, </a:t>
                </a:r>
                <a:r>
                  <a:rPr lang="zh-CN" altLang="en-US" dirty="0"/>
                  <a:t>则称</a:t>
                </a:r>
                <a:r>
                  <a:rPr lang="en-US" altLang="zh-CN" dirty="0"/>
                  <a:t>u</a:t>
                </a:r>
                <a:r>
                  <a:rPr lang="zh-CN" altLang="en-US" dirty="0"/>
                  <a:t>与</a:t>
                </a:r>
                <a:r>
                  <a:rPr lang="en-US" altLang="zh-CN" dirty="0"/>
                  <a:t>v</a:t>
                </a:r>
                <a:r>
                  <a:rPr lang="zh-CN" altLang="en-US" dirty="0"/>
                  <a:t>之间长度最短的通路是</a:t>
                </a:r>
                <a:r>
                  <a:rPr lang="en-US" altLang="zh-CN" dirty="0"/>
                  <a:t>u</a:t>
                </a:r>
                <a:r>
                  <a:rPr lang="zh-CN" altLang="en-US" dirty="0"/>
                  <a:t>与</a:t>
                </a:r>
                <a:r>
                  <a:rPr lang="en-US" altLang="zh-CN" dirty="0"/>
                  <a:t>v</a:t>
                </a:r>
                <a:r>
                  <a:rPr lang="zh-CN" altLang="en-US" dirty="0"/>
                  <a:t>之间的短程线</a:t>
                </a:r>
                <a:r>
                  <a:rPr lang="en-US" altLang="zh-CN" dirty="0"/>
                  <a:t>.</a:t>
                </a:r>
                <a:endParaRPr lang="zh-CN" altLang="en-US" dirty="0"/>
              </a:p>
              <a:p>
                <a:pPr lvl="1"/>
                <a:r>
                  <a:rPr lang="zh-CN" altLang="en-US" dirty="0"/>
                  <a:t>顶点</a:t>
                </a:r>
                <a:r>
                  <a:rPr lang="en-US" altLang="zh-CN" dirty="0"/>
                  <a:t>u</a:t>
                </a:r>
                <a:r>
                  <a:rPr lang="zh-CN" altLang="en-US" dirty="0"/>
                  <a:t>和</a:t>
                </a:r>
                <a:r>
                  <a:rPr lang="en-US" altLang="zh-CN" dirty="0"/>
                  <a:t>v</a:t>
                </a:r>
                <a:r>
                  <a:rPr lang="zh-CN" altLang="en-US" dirty="0"/>
                  <a:t>之间短程线的长度称为</a:t>
                </a:r>
                <a:r>
                  <a:rPr lang="en-US" altLang="zh-CN" dirty="0"/>
                  <a:t>u</a:t>
                </a:r>
                <a:r>
                  <a:rPr lang="zh-CN" altLang="en-US" dirty="0"/>
                  <a:t>与</a:t>
                </a:r>
                <a:r>
                  <a:rPr lang="en-US" altLang="zh-CN" dirty="0"/>
                  <a:t>v</a:t>
                </a:r>
                <a:r>
                  <a:rPr lang="zh-CN" altLang="en-US" dirty="0"/>
                  <a:t>的距离</a:t>
                </a:r>
                <a:r>
                  <a:rPr lang="en-US" altLang="zh-CN" dirty="0"/>
                  <a:t>, </a:t>
                </a:r>
                <a:r>
                  <a:rPr lang="zh-CN" altLang="en-US" dirty="0"/>
                  <a:t>记作</a:t>
                </a:r>
                <a:r>
                  <a:rPr lang="en-US" altLang="zh-CN" dirty="0"/>
                  <a:t>d(</a:t>
                </a:r>
                <a:r>
                  <a:rPr lang="en-US" altLang="zh-CN" dirty="0" err="1"/>
                  <a:t>u,v</a:t>
                </a:r>
                <a:r>
                  <a:rPr lang="en-US" altLang="zh-CN" dirty="0"/>
                  <a:t>). </a:t>
                </a:r>
                <a:r>
                  <a:rPr lang="zh-CN" altLang="en-US" dirty="0"/>
                  <a:t>当</a:t>
                </a:r>
                <a:r>
                  <a:rPr lang="en-US" altLang="zh-CN" dirty="0"/>
                  <a:t>u</a:t>
                </a:r>
                <a:r>
                  <a:rPr lang="zh-CN" altLang="en-US" dirty="0"/>
                  <a:t>与</a:t>
                </a:r>
                <a:r>
                  <a:rPr lang="en-US" altLang="zh-CN" dirty="0"/>
                  <a:t>v</a:t>
                </a:r>
                <a:r>
                  <a:rPr lang="zh-CN" altLang="en-US" dirty="0"/>
                  <a:t>不连通时，规定</a:t>
                </a:r>
                <a:r>
                  <a:rPr lang="en-US" altLang="zh-CN" dirty="0"/>
                  <a:t>d(</a:t>
                </a:r>
                <a:r>
                  <a:rPr lang="en-US" altLang="zh-CN" dirty="0" err="1"/>
                  <a:t>u,v</a:t>
                </a:r>
                <a:r>
                  <a:rPr lang="en-US" altLang="zh-CN" dirty="0"/>
                  <a:t>)=∞ .</a:t>
                </a:r>
                <a:endParaRPr lang="zh-CN" altLang="en-US" dirty="0"/>
              </a:p>
              <a:p>
                <a:r>
                  <a:rPr lang="zh-CN" altLang="en-US" dirty="0"/>
                  <a:t>距离的性质</a:t>
                </a:r>
                <a:r>
                  <a:rPr lang="en-US" altLang="zh-CN" dirty="0"/>
                  <a:t>: </a:t>
                </a:r>
                <a14:m>
                  <m:oMath xmlns:m="http://schemas.openxmlformats.org/officeDocument/2006/math">
                    <m:r>
                      <a:rPr lang="en-US" altLang="zh-CN"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𝑢</m:t>
                    </m:r>
                    <m:r>
                      <a:rPr lang="en-US" altLang="zh-CN" b="0" i="1" smtClean="0">
                        <a:latin typeface="Cambria Math" panose="02040503050406030204" pitchFamily="18" charset="0"/>
                        <a:ea typeface="Cambria Math" panose="02040503050406030204" pitchFamily="18" charset="0"/>
                      </a:rPr>
                      <m:t>, </m:t>
                    </m:r>
                    <m:r>
                      <a:rPr lang="en-US" altLang="zh-CN" b="0" i="1" smtClean="0">
                        <a:latin typeface="Cambria Math" panose="02040503050406030204" pitchFamily="18" charset="0"/>
                        <a:ea typeface="Cambria Math" panose="02040503050406030204" pitchFamily="18" charset="0"/>
                      </a:rPr>
                      <m:t>𝑣</m:t>
                    </m:r>
                    <m:r>
                      <a:rPr lang="en-US" altLang="zh-CN" b="0" i="1" smtClean="0">
                        <a:latin typeface="Cambria Math" panose="02040503050406030204" pitchFamily="18" charset="0"/>
                        <a:ea typeface="Cambria Math" panose="02040503050406030204" pitchFamily="18" charset="0"/>
                      </a:rPr>
                      <m:t>, </m:t>
                    </m:r>
                    <m:r>
                      <a:rPr lang="en-US" altLang="zh-CN" b="0" i="1" smtClean="0">
                        <a:latin typeface="Cambria Math" panose="02040503050406030204" pitchFamily="18" charset="0"/>
                        <a:ea typeface="Cambria Math" panose="02040503050406030204" pitchFamily="18" charset="0"/>
                      </a:rPr>
                      <m:t>𝑤</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𝑉</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𝐺</m:t>
                    </m:r>
                    <m:r>
                      <a:rPr lang="en-US" altLang="zh-CN" b="0" i="1" smtClean="0">
                        <a:latin typeface="Cambria Math" panose="02040503050406030204" pitchFamily="18" charset="0"/>
                        <a:ea typeface="Cambria Math" panose="02040503050406030204" pitchFamily="18" charset="0"/>
                      </a:rPr>
                      <m:t>)</m:t>
                    </m:r>
                  </m:oMath>
                </a14:m>
                <a:endParaRPr lang="en-US" altLang="zh-CN" dirty="0"/>
              </a:p>
              <a:p>
                <a:pPr lvl="1"/>
                <a:r>
                  <a:rPr lang="en-US" altLang="zh-CN" dirty="0"/>
                  <a:t>(1)</a:t>
                </a:r>
                <a:r>
                  <a:rPr lang="zh-CN" altLang="en-US" dirty="0"/>
                  <a:t>非负性</a:t>
                </a:r>
                <a:r>
                  <a:rPr lang="en-US" altLang="zh-CN" dirty="0"/>
                  <a:t>: d(</a:t>
                </a:r>
                <a:r>
                  <a:rPr lang="en-US" altLang="zh-CN" dirty="0" err="1"/>
                  <a:t>u,v</a:t>
                </a:r>
                <a:r>
                  <a:rPr lang="en-US" altLang="zh-CN" dirty="0"/>
                  <a:t>)</a:t>
                </a:r>
                <a:r>
                  <a:rPr lang="en-US" altLang="zh-CN" dirty="0">
                    <a:sym typeface="Symbol" panose="05050102010706020507" pitchFamily="18" charset="2"/>
                  </a:rPr>
                  <a:t></a:t>
                </a:r>
                <a:r>
                  <a:rPr lang="en-US" altLang="zh-CN" dirty="0"/>
                  <a:t>0, </a:t>
                </a:r>
                <a:r>
                  <a:rPr lang="zh-CN" altLang="en-US" dirty="0"/>
                  <a:t>当且仅当</a:t>
                </a:r>
                <a:r>
                  <a:rPr lang="en-US" altLang="zh-CN" dirty="0"/>
                  <a:t>u=v</a:t>
                </a:r>
                <a:r>
                  <a:rPr lang="zh-CN" altLang="en-US" dirty="0"/>
                  <a:t>时等号成立</a:t>
                </a:r>
                <a:r>
                  <a:rPr lang="en-US" altLang="zh-CN" dirty="0"/>
                  <a:t>; </a:t>
                </a:r>
                <a:r>
                  <a:rPr lang="en-US" altLang="zh-CN" dirty="0" err="1"/>
                  <a:t>u≁v</a:t>
                </a:r>
                <a:r>
                  <a:rPr lang="zh-CN" altLang="en-US" dirty="0"/>
                  <a:t>时</a:t>
                </a:r>
                <a:r>
                  <a:rPr lang="en-US" altLang="zh-CN" dirty="0"/>
                  <a:t>d(</a:t>
                </a:r>
                <a:r>
                  <a:rPr lang="en-US" altLang="zh-CN" dirty="0" err="1"/>
                  <a:t>u,v</a:t>
                </a:r>
                <a:r>
                  <a:rPr lang="en-US" altLang="zh-CN" dirty="0"/>
                  <a:t>)=</a:t>
                </a:r>
                <a:r>
                  <a:rPr lang="en-US" altLang="zh-CN" dirty="0">
                    <a:sym typeface="Symbol" panose="05050102010706020507" pitchFamily="18" charset="2"/>
                  </a:rPr>
                  <a:t> .</a:t>
                </a:r>
                <a:endParaRPr lang="en-US" altLang="zh-CN" dirty="0"/>
              </a:p>
              <a:p>
                <a:pPr lvl="1"/>
                <a:r>
                  <a:rPr lang="en-US" altLang="zh-CN" dirty="0"/>
                  <a:t>(2)</a:t>
                </a:r>
                <a:r>
                  <a:rPr lang="zh-CN" altLang="en-US" dirty="0"/>
                  <a:t>对称性</a:t>
                </a:r>
                <a:r>
                  <a:rPr lang="en-US" altLang="zh-CN" dirty="0"/>
                  <a:t>: d(</a:t>
                </a:r>
                <a:r>
                  <a:rPr lang="en-US" altLang="zh-CN" dirty="0" err="1"/>
                  <a:t>u,v</a:t>
                </a:r>
                <a:r>
                  <a:rPr lang="en-US" altLang="zh-CN" dirty="0"/>
                  <a:t>)=d(</a:t>
                </a:r>
                <a:r>
                  <a:rPr lang="en-US" altLang="zh-CN" dirty="0" err="1"/>
                  <a:t>v,u</a:t>
                </a:r>
                <a:r>
                  <a:rPr lang="en-US" altLang="zh-CN" dirty="0"/>
                  <a:t>).</a:t>
                </a:r>
              </a:p>
              <a:p>
                <a:pPr lvl="1"/>
                <a:r>
                  <a:rPr lang="en-US" altLang="zh-CN" dirty="0"/>
                  <a:t>(3)</a:t>
                </a:r>
                <a:r>
                  <a:rPr lang="zh-CN" altLang="en-US" dirty="0"/>
                  <a:t>距离三角不等式</a:t>
                </a:r>
                <a:r>
                  <a:rPr lang="en-US" altLang="zh-CN" dirty="0"/>
                  <a:t>: d(</a:t>
                </a:r>
                <a:r>
                  <a:rPr lang="en-US" altLang="zh-CN" dirty="0" err="1"/>
                  <a:t>u,v</a:t>
                </a:r>
                <a:r>
                  <a:rPr lang="en-US" altLang="zh-CN" dirty="0"/>
                  <a:t>)+d(</a:t>
                </a:r>
                <a:r>
                  <a:rPr lang="en-US" altLang="zh-CN" dirty="0" err="1"/>
                  <a:t>v,w</a:t>
                </a:r>
                <a:r>
                  <a:rPr lang="en-US" altLang="zh-CN" dirty="0"/>
                  <a:t>) </a:t>
                </a:r>
                <a:r>
                  <a:rPr lang="en-US" altLang="zh-CN" dirty="0">
                    <a:sym typeface="Symbol" panose="05050102010706020507" pitchFamily="18" charset="2"/>
                  </a:rPr>
                  <a:t> </a:t>
                </a:r>
                <a:r>
                  <a:rPr lang="en-US" altLang="zh-CN" dirty="0"/>
                  <a:t>d(</a:t>
                </a:r>
                <a:r>
                  <a:rPr lang="en-US" altLang="zh-CN" dirty="0" err="1"/>
                  <a:t>u,w</a:t>
                </a:r>
                <a:r>
                  <a:rPr lang="en-US" altLang="zh-CN" dirty="0"/>
                  <a:t>).</a:t>
                </a:r>
              </a:p>
            </p:txBody>
          </p:sp>
        </mc:Choice>
        <mc:Fallback xmlns="">
          <p:sp>
            <p:nvSpPr>
              <p:cNvPr id="2" name="文本占位符 1"/>
              <p:cNvSpPr>
                <a:spLocks noGrp="1" noRot="1" noChangeAspect="1" noMove="1" noResize="1" noEditPoints="1" noAdjustHandles="1" noChangeArrowheads="1" noChangeShapeType="1" noTextEdit="1"/>
              </p:cNvSpPr>
              <p:nvPr>
                <p:ph type="body" sz="quarter" idx="1"/>
              </p:nvPr>
            </p:nvSpPr>
            <p:spPr>
              <a:xfrm>
                <a:off x="516000" y="1008000"/>
                <a:ext cx="11160000" cy="4493538"/>
              </a:xfrm>
              <a:blipFill>
                <a:blip r:embed="rId2"/>
                <a:stretch>
                  <a:fillRect l="-1148" t="-2035" r="-1148" b="-2985"/>
                </a:stretch>
              </a:blipFill>
            </p:spPr>
            <p:txBody>
              <a:bodyPr/>
              <a:lstStyle/>
              <a:p>
                <a:r>
                  <a:rPr lang="zh-CN" altLang="en-US">
                    <a:noFill/>
                  </a:rPr>
                  <a:t> </a:t>
                </a:r>
              </a:p>
            </p:txBody>
          </p:sp>
        </mc:Fallback>
      </mc:AlternateContent>
      <p:sp>
        <p:nvSpPr>
          <p:cNvPr id="6146" name="Rectangle 2"/>
          <p:cNvSpPr>
            <a:spLocks noGrp="1" noChangeArrowheads="1"/>
          </p:cNvSpPr>
          <p:nvPr>
            <p:ph type="title"/>
          </p:nvPr>
        </p:nvSpPr>
        <p:spPr/>
        <p:txBody>
          <a:bodyPr/>
          <a:lstStyle/>
          <a:p>
            <a:r>
              <a:rPr lang="zh-CN" altLang="en-US" dirty="0"/>
              <a:t>二、距离</a:t>
            </a:r>
            <a:endParaRPr lang="en-US" altLang="zh-CN" dirty="0"/>
          </a:p>
        </p:txBody>
      </p:sp>
      <p:sp>
        <p:nvSpPr>
          <p:cNvPr id="9" name="文本占位符 8"/>
          <p:cNvSpPr>
            <a:spLocks noGrp="1"/>
          </p:cNvSpPr>
          <p:nvPr>
            <p:ph type="body" sz="quarter" idx="11"/>
          </p:nvPr>
        </p:nvSpPr>
        <p:spPr/>
        <p:txBody>
          <a:bodyPr/>
          <a:lstStyle/>
          <a:p>
            <a:r>
              <a:rPr lang="en-US" altLang="zh-CN" dirty="0"/>
              <a:t>8.3 </a:t>
            </a:r>
            <a:r>
              <a:rPr lang="zh-CN" altLang="en-US" dirty="0"/>
              <a:t>图的连通性</a:t>
            </a:r>
          </a:p>
        </p:txBody>
      </p:sp>
      <p:sp>
        <p:nvSpPr>
          <p:cNvPr id="4" name="灯片编号占位符 3">
            <a:extLst>
              <a:ext uri="{FF2B5EF4-FFF2-40B4-BE49-F238E27FC236}">
                <a16:creationId xmlns:a16="http://schemas.microsoft.com/office/drawing/2014/main" id="{18350A84-63D0-457F-ABD9-DFD7BC537338}"/>
              </a:ext>
            </a:extLst>
          </p:cNvPr>
          <p:cNvSpPr>
            <a:spLocks noGrp="1"/>
          </p:cNvSpPr>
          <p:nvPr>
            <p:ph type="sldNum" sz="quarter" idx="10"/>
          </p:nvPr>
        </p:nvSpPr>
        <p:spPr/>
        <p:txBody>
          <a:bodyPr/>
          <a:lstStyle/>
          <a:p>
            <a:fld id="{ADDBA8A9-FE90-4847-B2BB-91D9864F4629}" type="slidenum">
              <a:rPr lang="zh-CN" altLang="en-US" smtClean="0"/>
              <a:pPr/>
              <a:t>35</a:t>
            </a:fld>
            <a:r>
              <a:rPr lang="en-US" altLang="zh-CN"/>
              <a:t>|73</a:t>
            </a:r>
            <a:endParaRPr lang="zh-CN" altLang="en-US" dirty="0"/>
          </a:p>
        </p:txBody>
      </p:sp>
    </p:spTree>
    <p:extLst>
      <p:ext uri="{BB962C8B-B14F-4D97-AF65-F5344CB8AC3E}">
        <p14:creationId xmlns:p14="http://schemas.microsoft.com/office/powerpoint/2010/main" val="3309136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500"/>
                                        <p:tgtEl>
                                          <p:spTgt spid="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Effect transition="in" filter="fade">
                                      <p:cBhvr>
                                        <p:cTn id="27" dur="500"/>
                                        <p:tgtEl>
                                          <p:spTgt spid="2">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
                                            <p:txEl>
                                              <p:pRg st="5" end="5"/>
                                            </p:txEl>
                                          </p:spTgt>
                                        </p:tgtEl>
                                        <p:attrNameLst>
                                          <p:attrName>style.visibility</p:attrName>
                                        </p:attrNameLst>
                                      </p:cBhvr>
                                      <p:to>
                                        <p:strVal val="visible"/>
                                      </p:to>
                                    </p:set>
                                    <p:animEffect transition="in" filter="fade">
                                      <p:cBhvr>
                                        <p:cTn id="32" dur="500"/>
                                        <p:tgtEl>
                                          <p:spTgt spid="2">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
                                            <p:txEl>
                                              <p:pRg st="6" end="6"/>
                                            </p:txEl>
                                          </p:spTgt>
                                        </p:tgtEl>
                                        <p:attrNameLst>
                                          <p:attrName>style.visibility</p:attrName>
                                        </p:attrNameLst>
                                      </p:cBhvr>
                                      <p:to>
                                        <p:strVal val="visible"/>
                                      </p:to>
                                    </p:set>
                                    <p:animEffect transition="in" filter="fade">
                                      <p:cBhvr>
                                        <p:cTn id="37" dur="500"/>
                                        <p:tgtEl>
                                          <p:spTgt spid="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文本占位符 1"/>
              <p:cNvSpPr>
                <a:spLocks noGrp="1"/>
              </p:cNvSpPr>
              <p:nvPr>
                <p:ph type="body" sz="quarter" idx="1"/>
              </p:nvPr>
            </p:nvSpPr>
            <p:spPr>
              <a:xfrm>
                <a:off x="516000" y="1008000"/>
                <a:ext cx="11160000" cy="5463034"/>
              </a:xfrm>
            </p:spPr>
            <p:txBody>
              <a:bodyPr/>
              <a:lstStyle/>
              <a:p>
                <a:r>
                  <a:rPr lang="zh-CN" altLang="en-US" dirty="0"/>
                  <a:t>定义</a:t>
                </a:r>
                <a:r>
                  <a:rPr lang="en-US" altLang="zh-CN" dirty="0"/>
                  <a:t>14.15 </a:t>
                </a:r>
                <a:r>
                  <a:rPr lang="zh-CN" altLang="en-US" dirty="0">
                    <a:solidFill>
                      <a:srgbClr val="FF0000"/>
                    </a:solidFill>
                  </a:rPr>
                  <a:t>点割集</a:t>
                </a:r>
                <a:r>
                  <a:rPr lang="zh-CN" altLang="en-US" dirty="0"/>
                  <a:t>与</a:t>
                </a:r>
                <a:r>
                  <a:rPr lang="zh-CN" altLang="en-US" dirty="0">
                    <a:solidFill>
                      <a:srgbClr val="FF0000"/>
                    </a:solidFill>
                  </a:rPr>
                  <a:t>割点</a:t>
                </a:r>
                <a:r>
                  <a:rPr lang="en-US" altLang="zh-CN" dirty="0"/>
                  <a:t>: </a:t>
                </a:r>
                <a:r>
                  <a:rPr lang="zh-CN" altLang="en-US" dirty="0"/>
                  <a:t>设无向图</a:t>
                </a:r>
                <a:r>
                  <a:rPr lang="en-US" altLang="zh-CN" dirty="0"/>
                  <a:t>G=&lt;V,E&gt;</a:t>
                </a:r>
                <a:endParaRPr lang="zh-CN" altLang="en-US" dirty="0"/>
              </a:p>
              <a:p>
                <a:pPr lvl="1"/>
                <a:r>
                  <a:rPr lang="zh-CN" altLang="en-US" dirty="0"/>
                  <a:t>若存在</a:t>
                </a:r>
                <a:r>
                  <a:rPr lang="en-US" altLang="zh-CN" dirty="0"/>
                  <a:t>V</a:t>
                </a:r>
                <a:r>
                  <a:rPr lang="en-US" altLang="zh-CN" dirty="0">
                    <a:sym typeface="Symbol" panose="05050102010706020507" pitchFamily="18" charset="2"/>
                  </a:rPr>
                  <a:t>V</a:t>
                </a:r>
                <a:r>
                  <a:rPr lang="zh-CN" altLang="en-US" dirty="0">
                    <a:sym typeface="Symbol" panose="05050102010706020507" pitchFamily="18" charset="2"/>
                  </a:rPr>
                  <a:t>使得</a:t>
                </a:r>
                <a14:m>
                  <m:oMath xmlns:m="http://schemas.openxmlformats.org/officeDocument/2006/math">
                    <m:r>
                      <a:rPr lang="en-US" altLang="zh-CN" b="1" i="1" smtClean="0">
                        <a:latin typeface="Cambria Math" panose="02040503050406030204" pitchFamily="18" charset="0"/>
                        <a:sym typeface="Symbol" panose="05050102010706020507" pitchFamily="18" charset="2"/>
                      </a:rPr>
                      <m:t>𝒑</m:t>
                    </m:r>
                    <m:d>
                      <m:dPr>
                        <m:ctrlPr>
                          <a:rPr lang="en-US" altLang="zh-CN" b="1" i="1" smtClean="0">
                            <a:latin typeface="Cambria Math" panose="02040503050406030204" pitchFamily="18" charset="0"/>
                            <a:sym typeface="Symbol" panose="05050102010706020507" pitchFamily="18" charset="2"/>
                          </a:rPr>
                        </m:ctrlPr>
                      </m:dPr>
                      <m:e>
                        <m:r>
                          <a:rPr lang="en-US" altLang="zh-CN" b="1" i="1" smtClean="0">
                            <a:latin typeface="Cambria Math" panose="02040503050406030204" pitchFamily="18" charset="0"/>
                            <a:sym typeface="Symbol" panose="05050102010706020507" pitchFamily="18" charset="2"/>
                          </a:rPr>
                          <m:t>𝑮</m:t>
                        </m:r>
                        <m:r>
                          <a:rPr lang="en-US" altLang="zh-CN" b="1" i="1" smtClean="0">
                            <a:latin typeface="Cambria Math" panose="02040503050406030204" pitchFamily="18" charset="0"/>
                            <a:sym typeface="Symbol" panose="05050102010706020507" pitchFamily="18" charset="2"/>
                          </a:rPr>
                          <m:t>−</m:t>
                        </m:r>
                        <m:sSup>
                          <m:sSupPr>
                            <m:ctrlPr>
                              <a:rPr lang="en-US" altLang="zh-CN" b="1" i="1" smtClean="0">
                                <a:latin typeface="Cambria Math" panose="02040503050406030204" pitchFamily="18" charset="0"/>
                                <a:sym typeface="Symbol" panose="05050102010706020507" pitchFamily="18" charset="2"/>
                              </a:rPr>
                            </m:ctrlPr>
                          </m:sSupPr>
                          <m:e>
                            <m:r>
                              <a:rPr lang="en-US" altLang="zh-CN" b="1" i="1" smtClean="0">
                                <a:latin typeface="Cambria Math" panose="02040503050406030204" pitchFamily="18" charset="0"/>
                                <a:sym typeface="Symbol" panose="05050102010706020507" pitchFamily="18" charset="2"/>
                              </a:rPr>
                              <m:t>𝑽</m:t>
                            </m:r>
                          </m:e>
                          <m:sup>
                            <m:r>
                              <a:rPr lang="en-US" altLang="zh-CN" b="1" i="1" smtClean="0">
                                <a:latin typeface="Cambria Math" panose="02040503050406030204" pitchFamily="18" charset="0"/>
                                <a:sym typeface="Symbol" panose="05050102010706020507" pitchFamily="18" charset="2"/>
                              </a:rPr>
                              <m:t>′</m:t>
                            </m:r>
                          </m:sup>
                        </m:sSup>
                      </m:e>
                    </m:d>
                    <m:r>
                      <a:rPr lang="en-US" altLang="zh-CN" b="1" i="1" smtClean="0">
                        <a:latin typeface="Cambria Math" panose="02040503050406030204" pitchFamily="18" charset="0"/>
                        <a:sym typeface="Symbol" panose="05050102010706020507" pitchFamily="18" charset="2"/>
                      </a:rPr>
                      <m:t>&gt;</m:t>
                    </m:r>
                    <m:r>
                      <a:rPr lang="en-US" altLang="zh-CN" b="1" i="1" smtClean="0">
                        <a:latin typeface="Cambria Math" panose="02040503050406030204" pitchFamily="18" charset="0"/>
                        <a:sym typeface="Symbol" panose="05050102010706020507" pitchFamily="18" charset="2"/>
                      </a:rPr>
                      <m:t>𝑷</m:t>
                    </m:r>
                    <m:r>
                      <a:rPr lang="en-US" altLang="zh-CN" b="1" i="1" smtClean="0">
                        <a:latin typeface="Cambria Math" panose="02040503050406030204" pitchFamily="18" charset="0"/>
                        <a:sym typeface="Symbol" panose="05050102010706020507" pitchFamily="18" charset="2"/>
                      </a:rPr>
                      <m:t>(</m:t>
                    </m:r>
                    <m:r>
                      <a:rPr lang="en-US" altLang="zh-CN" b="1" i="1" smtClean="0">
                        <a:latin typeface="Cambria Math" panose="02040503050406030204" pitchFamily="18" charset="0"/>
                        <a:sym typeface="Symbol" panose="05050102010706020507" pitchFamily="18" charset="2"/>
                      </a:rPr>
                      <m:t>𝑮</m:t>
                    </m:r>
                    <m:r>
                      <a:rPr lang="en-US" altLang="zh-CN" b="1" i="1" smtClean="0">
                        <a:latin typeface="Cambria Math" panose="02040503050406030204" pitchFamily="18" charset="0"/>
                        <a:sym typeface="Symbol" panose="05050102010706020507" pitchFamily="18" charset="2"/>
                      </a:rPr>
                      <m:t>)</m:t>
                    </m:r>
                  </m:oMath>
                </a14:m>
                <a:r>
                  <a:rPr lang="en-US" altLang="zh-CN" dirty="0"/>
                  <a:t>, </a:t>
                </a:r>
                <a:r>
                  <a:rPr lang="zh-CN" altLang="en-US" dirty="0"/>
                  <a:t>且对任意的</a:t>
                </a:r>
                <a14:m>
                  <m:oMath xmlns:m="http://schemas.openxmlformats.org/officeDocument/2006/math">
                    <m:sSup>
                      <m:sSupPr>
                        <m:ctrlPr>
                          <a:rPr lang="en-US" altLang="zh-CN" i="1" smtClean="0">
                            <a:latin typeface="Cambria Math" panose="02040503050406030204" pitchFamily="18" charset="0"/>
                          </a:rPr>
                        </m:ctrlPr>
                      </m:sSupPr>
                      <m:e>
                        <m:r>
                          <a:rPr lang="en-US" altLang="zh-CN" b="1" i="1" smtClean="0">
                            <a:latin typeface="Cambria Math" panose="02040503050406030204" pitchFamily="18" charset="0"/>
                          </a:rPr>
                          <m:t>𝑽</m:t>
                        </m:r>
                      </m:e>
                      <m:sup>
                        <m:r>
                          <a:rPr lang="en-US" altLang="zh-CN" b="1" i="1" smtClean="0">
                            <a:latin typeface="Cambria Math" panose="02040503050406030204" pitchFamily="18" charset="0"/>
                          </a:rPr>
                          <m:t>′′</m:t>
                        </m:r>
                      </m:sup>
                    </m:sSup>
                    <m:r>
                      <a:rPr lang="en-US" altLang="zh-CN" i="1" smtClean="0">
                        <a:latin typeface="Cambria Math" panose="02040503050406030204" pitchFamily="18" charset="0"/>
                        <a:ea typeface="Cambria Math" panose="02040503050406030204" pitchFamily="18" charset="0"/>
                      </a:rPr>
                      <m:t>⊂</m:t>
                    </m:r>
                    <m:r>
                      <a:rPr lang="en-US" altLang="zh-CN" b="1" i="1" smtClean="0">
                        <a:latin typeface="Cambria Math" panose="02040503050406030204" pitchFamily="18" charset="0"/>
                        <a:ea typeface="Cambria Math" panose="02040503050406030204" pitchFamily="18" charset="0"/>
                      </a:rPr>
                      <m:t>𝑽</m:t>
                    </m:r>
                    <m:r>
                      <a:rPr lang="en-US" altLang="zh-CN" b="1" i="1" smtClean="0">
                        <a:latin typeface="Cambria Math" panose="02040503050406030204" pitchFamily="18" charset="0"/>
                        <a:ea typeface="Cambria Math" panose="02040503050406030204" pitchFamily="18" charset="0"/>
                      </a:rPr>
                      <m:t>′</m:t>
                    </m:r>
                  </m:oMath>
                </a14:m>
                <a:r>
                  <a:rPr lang="zh-CN" altLang="en-US" dirty="0"/>
                  <a:t>均有</a:t>
                </a:r>
                <a14:m>
                  <m:oMath xmlns:m="http://schemas.openxmlformats.org/officeDocument/2006/math">
                    <m:r>
                      <a:rPr lang="en-US" altLang="zh-CN" i="1">
                        <a:latin typeface="Cambria Math" panose="02040503050406030204" pitchFamily="18" charset="0"/>
                        <a:sym typeface="Symbol" panose="05050102010706020507" pitchFamily="18" charset="2"/>
                      </a:rPr>
                      <m:t>𝒑</m:t>
                    </m:r>
                    <m:d>
                      <m:dPr>
                        <m:ctrlPr>
                          <a:rPr lang="en-US" altLang="zh-CN" i="1">
                            <a:latin typeface="Cambria Math" panose="02040503050406030204" pitchFamily="18" charset="0"/>
                            <a:sym typeface="Symbol" panose="05050102010706020507" pitchFamily="18" charset="2"/>
                          </a:rPr>
                        </m:ctrlPr>
                      </m:dPr>
                      <m:e>
                        <m:r>
                          <a:rPr lang="en-US" altLang="zh-CN" i="1">
                            <a:latin typeface="Cambria Math" panose="02040503050406030204" pitchFamily="18" charset="0"/>
                            <a:sym typeface="Symbol" panose="05050102010706020507" pitchFamily="18" charset="2"/>
                          </a:rPr>
                          <m:t>𝑮</m:t>
                        </m:r>
                        <m:r>
                          <a:rPr lang="en-US" altLang="zh-CN" i="1">
                            <a:latin typeface="Cambria Math" panose="02040503050406030204" pitchFamily="18" charset="0"/>
                            <a:sym typeface="Symbol" panose="05050102010706020507" pitchFamily="18" charset="2"/>
                          </a:rPr>
                          <m:t>−</m:t>
                        </m:r>
                        <m:sSup>
                          <m:sSupPr>
                            <m:ctrlPr>
                              <a:rPr lang="en-US" altLang="zh-CN" i="1">
                                <a:latin typeface="Cambria Math" panose="02040503050406030204" pitchFamily="18" charset="0"/>
                                <a:sym typeface="Symbol" panose="05050102010706020507" pitchFamily="18" charset="2"/>
                              </a:rPr>
                            </m:ctrlPr>
                          </m:sSupPr>
                          <m:e>
                            <m:r>
                              <a:rPr lang="en-US" altLang="zh-CN" i="1">
                                <a:latin typeface="Cambria Math" panose="02040503050406030204" pitchFamily="18" charset="0"/>
                                <a:sym typeface="Symbol" panose="05050102010706020507" pitchFamily="18" charset="2"/>
                              </a:rPr>
                              <m:t>𝑽</m:t>
                            </m:r>
                            <m:r>
                              <a:rPr lang="en-US" altLang="zh-CN" b="1" i="1" smtClean="0">
                                <a:latin typeface="Cambria Math" panose="02040503050406030204" pitchFamily="18" charset="0"/>
                                <a:sym typeface="Symbol" panose="05050102010706020507" pitchFamily="18" charset="2"/>
                              </a:rPr>
                              <m:t>′</m:t>
                            </m:r>
                          </m:e>
                          <m:sup>
                            <m:r>
                              <a:rPr lang="en-US" altLang="zh-CN" i="1">
                                <a:latin typeface="Cambria Math" panose="02040503050406030204" pitchFamily="18" charset="0"/>
                                <a:sym typeface="Symbol" panose="05050102010706020507" pitchFamily="18" charset="2"/>
                              </a:rPr>
                              <m:t>′</m:t>
                            </m:r>
                          </m:sup>
                        </m:sSup>
                      </m:e>
                    </m:d>
                    <m:r>
                      <a:rPr lang="en-US" altLang="zh-CN" b="1" i="1" smtClean="0">
                        <a:latin typeface="Cambria Math" panose="02040503050406030204" pitchFamily="18" charset="0"/>
                        <a:sym typeface="Symbol" panose="05050102010706020507" pitchFamily="18" charset="2"/>
                      </a:rPr>
                      <m:t>=</m:t>
                    </m:r>
                    <m:r>
                      <a:rPr lang="en-US" altLang="zh-CN" i="1">
                        <a:latin typeface="Cambria Math" panose="02040503050406030204" pitchFamily="18" charset="0"/>
                        <a:sym typeface="Symbol" panose="05050102010706020507" pitchFamily="18" charset="2"/>
                      </a:rPr>
                      <m:t>𝑷</m:t>
                    </m:r>
                    <m:r>
                      <a:rPr lang="en-US" altLang="zh-CN" i="1">
                        <a:latin typeface="Cambria Math" panose="02040503050406030204" pitchFamily="18" charset="0"/>
                        <a:sym typeface="Symbol" panose="05050102010706020507" pitchFamily="18" charset="2"/>
                      </a:rPr>
                      <m:t>(</m:t>
                    </m:r>
                    <m:r>
                      <a:rPr lang="en-US" altLang="zh-CN" i="1">
                        <a:latin typeface="Cambria Math" panose="02040503050406030204" pitchFamily="18" charset="0"/>
                        <a:sym typeface="Symbol" panose="05050102010706020507" pitchFamily="18" charset="2"/>
                      </a:rPr>
                      <m:t>𝑮</m:t>
                    </m:r>
                    <m:r>
                      <a:rPr lang="en-US" altLang="zh-CN" i="1">
                        <a:latin typeface="Cambria Math" panose="02040503050406030204" pitchFamily="18" charset="0"/>
                        <a:sym typeface="Symbol" panose="05050102010706020507" pitchFamily="18" charset="2"/>
                      </a:rPr>
                      <m:t>)</m:t>
                    </m:r>
                  </m:oMath>
                </a14:m>
                <a:r>
                  <a:rPr lang="en-US" altLang="zh-CN" dirty="0"/>
                  <a:t>, </a:t>
                </a:r>
                <a:r>
                  <a:rPr lang="zh-CN" altLang="en-US" dirty="0"/>
                  <a:t>则称</a:t>
                </a:r>
                <a:r>
                  <a:rPr lang="en-US" altLang="zh-CN" dirty="0"/>
                  <a:t>V</a:t>
                </a:r>
                <a:r>
                  <a:rPr lang="en-US" altLang="zh-CN" dirty="0">
                    <a:sym typeface="Symbol" panose="05050102010706020507" pitchFamily="18" charset="2"/>
                  </a:rPr>
                  <a:t></a:t>
                </a:r>
                <a:r>
                  <a:rPr lang="zh-CN" altLang="en-US" dirty="0"/>
                  <a:t>是</a:t>
                </a:r>
                <a:r>
                  <a:rPr lang="en-US" altLang="zh-CN" dirty="0"/>
                  <a:t>G</a:t>
                </a:r>
                <a:r>
                  <a:rPr lang="zh-CN" altLang="en-US" dirty="0"/>
                  <a:t>的点割集</a:t>
                </a:r>
                <a:r>
                  <a:rPr lang="en-US" altLang="zh-CN" dirty="0"/>
                  <a:t>. </a:t>
                </a:r>
                <a:r>
                  <a:rPr lang="zh-CN" altLang="en-US" dirty="0"/>
                  <a:t>若</a:t>
                </a:r>
                <a:r>
                  <a:rPr lang="en-US" altLang="zh-CN" dirty="0"/>
                  <a:t>V</a:t>
                </a:r>
                <a:r>
                  <a:rPr lang="en-US" altLang="zh-CN" dirty="0">
                    <a:sym typeface="Symbol" panose="05050102010706020507" pitchFamily="18" charset="2"/>
                  </a:rPr>
                  <a:t>={v}, </a:t>
                </a:r>
                <a:r>
                  <a:rPr lang="zh-CN" altLang="en-US" dirty="0">
                    <a:sym typeface="Symbol" panose="05050102010706020507" pitchFamily="18" charset="2"/>
                  </a:rPr>
                  <a:t>则称</a:t>
                </a:r>
                <a:r>
                  <a:rPr lang="en-US" altLang="zh-CN" dirty="0">
                    <a:sym typeface="Symbol" panose="05050102010706020507" pitchFamily="18" charset="2"/>
                  </a:rPr>
                  <a:t>v</a:t>
                </a:r>
                <a:r>
                  <a:rPr lang="zh-CN" altLang="en-US" dirty="0">
                    <a:sym typeface="Symbol" panose="05050102010706020507" pitchFamily="18" charset="2"/>
                  </a:rPr>
                  <a:t>是割点</a:t>
                </a:r>
                <a:r>
                  <a:rPr lang="en-US" altLang="zh-CN" dirty="0">
                    <a:sym typeface="Symbol" panose="05050102010706020507" pitchFamily="18" charset="2"/>
                  </a:rPr>
                  <a:t>.</a:t>
                </a:r>
              </a:p>
              <a:p>
                <a:r>
                  <a:rPr lang="zh-CN" altLang="en-US" dirty="0"/>
                  <a:t>定义</a:t>
                </a:r>
                <a:r>
                  <a:rPr lang="en-US" altLang="zh-CN" dirty="0"/>
                  <a:t>14.16  </a:t>
                </a:r>
                <a:r>
                  <a:rPr lang="zh-CN" altLang="en-US" dirty="0">
                    <a:solidFill>
                      <a:srgbClr val="FF0000"/>
                    </a:solidFill>
                  </a:rPr>
                  <a:t>边割集</a:t>
                </a:r>
                <a:r>
                  <a:rPr lang="zh-CN" altLang="en-US" dirty="0"/>
                  <a:t>与</a:t>
                </a:r>
                <a:r>
                  <a:rPr lang="zh-CN" altLang="en-US" dirty="0">
                    <a:solidFill>
                      <a:srgbClr val="FF0000"/>
                    </a:solidFill>
                  </a:rPr>
                  <a:t>割边</a:t>
                </a:r>
                <a:r>
                  <a:rPr lang="en-US" altLang="zh-CN" dirty="0"/>
                  <a:t>: </a:t>
                </a:r>
                <a:r>
                  <a:rPr lang="zh-CN" altLang="en-US" dirty="0"/>
                  <a:t>设无向图</a:t>
                </a:r>
                <a:r>
                  <a:rPr lang="en-US" altLang="zh-CN" dirty="0"/>
                  <a:t>G=&lt;V,E&gt;</a:t>
                </a:r>
              </a:p>
              <a:p>
                <a:pPr lvl="1"/>
                <a:r>
                  <a:rPr lang="zh-CN" altLang="en-US" dirty="0"/>
                  <a:t>若存在</a:t>
                </a:r>
                <a:r>
                  <a:rPr lang="en-US" altLang="zh-CN" dirty="0"/>
                  <a:t>E</a:t>
                </a:r>
                <a:r>
                  <a:rPr lang="en-US" altLang="zh-CN" dirty="0">
                    <a:sym typeface="Symbol" panose="05050102010706020507" pitchFamily="18" charset="2"/>
                  </a:rPr>
                  <a:t>E</a:t>
                </a:r>
                <a:r>
                  <a:rPr lang="zh-CN" altLang="en-US" dirty="0">
                    <a:sym typeface="Symbol" panose="05050102010706020507" pitchFamily="18" charset="2"/>
                  </a:rPr>
                  <a:t>使得</a:t>
                </a:r>
                <a14:m>
                  <m:oMath xmlns:m="http://schemas.openxmlformats.org/officeDocument/2006/math">
                    <m:r>
                      <a:rPr lang="en-US" altLang="zh-CN" i="1">
                        <a:latin typeface="Cambria Math" panose="02040503050406030204" pitchFamily="18" charset="0"/>
                        <a:sym typeface="Symbol" panose="05050102010706020507" pitchFamily="18" charset="2"/>
                      </a:rPr>
                      <m:t>𝒑</m:t>
                    </m:r>
                    <m:d>
                      <m:dPr>
                        <m:ctrlPr>
                          <a:rPr lang="en-US" altLang="zh-CN" i="1">
                            <a:latin typeface="Cambria Math" panose="02040503050406030204" pitchFamily="18" charset="0"/>
                            <a:sym typeface="Symbol" panose="05050102010706020507" pitchFamily="18" charset="2"/>
                          </a:rPr>
                        </m:ctrlPr>
                      </m:dPr>
                      <m:e>
                        <m:r>
                          <a:rPr lang="en-US" altLang="zh-CN" i="1">
                            <a:latin typeface="Cambria Math" panose="02040503050406030204" pitchFamily="18" charset="0"/>
                            <a:sym typeface="Symbol" panose="05050102010706020507" pitchFamily="18" charset="2"/>
                          </a:rPr>
                          <m:t>𝑮</m:t>
                        </m:r>
                        <m:r>
                          <a:rPr lang="en-US" altLang="zh-CN" i="1">
                            <a:latin typeface="Cambria Math" panose="02040503050406030204" pitchFamily="18" charset="0"/>
                            <a:sym typeface="Symbol" panose="05050102010706020507" pitchFamily="18" charset="2"/>
                          </a:rPr>
                          <m:t>−</m:t>
                        </m:r>
                        <m:sSup>
                          <m:sSupPr>
                            <m:ctrlPr>
                              <a:rPr lang="en-US" altLang="zh-CN" i="1">
                                <a:latin typeface="Cambria Math" panose="02040503050406030204" pitchFamily="18" charset="0"/>
                                <a:sym typeface="Symbol" panose="05050102010706020507" pitchFamily="18" charset="2"/>
                              </a:rPr>
                            </m:ctrlPr>
                          </m:sSupPr>
                          <m:e>
                            <m:r>
                              <a:rPr lang="en-US" altLang="zh-CN" b="1" i="1" smtClean="0">
                                <a:latin typeface="Cambria Math" panose="02040503050406030204" pitchFamily="18" charset="0"/>
                                <a:sym typeface="Symbol" panose="05050102010706020507" pitchFamily="18" charset="2"/>
                              </a:rPr>
                              <m:t>𝑬</m:t>
                            </m:r>
                          </m:e>
                          <m:sup>
                            <m:r>
                              <a:rPr lang="en-US" altLang="zh-CN" i="1">
                                <a:latin typeface="Cambria Math" panose="02040503050406030204" pitchFamily="18" charset="0"/>
                                <a:sym typeface="Symbol" panose="05050102010706020507" pitchFamily="18" charset="2"/>
                              </a:rPr>
                              <m:t>′</m:t>
                            </m:r>
                          </m:sup>
                        </m:sSup>
                      </m:e>
                    </m:d>
                    <m:r>
                      <a:rPr lang="en-US" altLang="zh-CN" i="1">
                        <a:latin typeface="Cambria Math" panose="02040503050406030204" pitchFamily="18" charset="0"/>
                        <a:sym typeface="Symbol" panose="05050102010706020507" pitchFamily="18" charset="2"/>
                      </a:rPr>
                      <m:t>&gt;</m:t>
                    </m:r>
                    <m:r>
                      <a:rPr lang="en-US" altLang="zh-CN" i="1">
                        <a:latin typeface="Cambria Math" panose="02040503050406030204" pitchFamily="18" charset="0"/>
                        <a:sym typeface="Symbol" panose="05050102010706020507" pitchFamily="18" charset="2"/>
                      </a:rPr>
                      <m:t>𝑷</m:t>
                    </m:r>
                    <m:r>
                      <a:rPr lang="en-US" altLang="zh-CN" i="1">
                        <a:latin typeface="Cambria Math" panose="02040503050406030204" pitchFamily="18" charset="0"/>
                        <a:sym typeface="Symbol" panose="05050102010706020507" pitchFamily="18" charset="2"/>
                      </a:rPr>
                      <m:t>(</m:t>
                    </m:r>
                    <m:r>
                      <a:rPr lang="en-US" altLang="zh-CN" i="1">
                        <a:latin typeface="Cambria Math" panose="02040503050406030204" pitchFamily="18" charset="0"/>
                        <a:sym typeface="Symbol" panose="05050102010706020507" pitchFamily="18" charset="2"/>
                      </a:rPr>
                      <m:t>𝑮</m:t>
                    </m:r>
                    <m:r>
                      <a:rPr lang="en-US" altLang="zh-CN" i="1">
                        <a:latin typeface="Cambria Math" panose="02040503050406030204" pitchFamily="18" charset="0"/>
                        <a:sym typeface="Symbol" panose="05050102010706020507" pitchFamily="18" charset="2"/>
                      </a:rPr>
                      <m:t>)</m:t>
                    </m:r>
                  </m:oMath>
                </a14:m>
                <a:r>
                  <a:rPr lang="en-US" altLang="zh-CN" dirty="0"/>
                  <a:t>, </a:t>
                </a:r>
                <a:r>
                  <a:rPr lang="zh-CN" altLang="en-US" dirty="0"/>
                  <a:t>且对任意的</a:t>
                </a:r>
                <a14:m>
                  <m:oMath xmlns:m="http://schemas.openxmlformats.org/officeDocument/2006/math">
                    <m:sSup>
                      <m:sSupPr>
                        <m:ctrlPr>
                          <a:rPr lang="en-US" altLang="zh-CN" i="1">
                            <a:latin typeface="Cambria Math" panose="02040503050406030204" pitchFamily="18" charset="0"/>
                          </a:rPr>
                        </m:ctrlPr>
                      </m:sSupPr>
                      <m:e>
                        <m:r>
                          <a:rPr lang="en-US" altLang="zh-CN" b="1" i="1" smtClean="0">
                            <a:latin typeface="Cambria Math" panose="02040503050406030204" pitchFamily="18" charset="0"/>
                          </a:rPr>
                          <m:t>𝑬</m:t>
                        </m:r>
                      </m:e>
                      <m:sup>
                        <m:r>
                          <a:rPr lang="en-US" altLang="zh-CN" i="1">
                            <a:latin typeface="Cambria Math" panose="02040503050406030204" pitchFamily="18" charset="0"/>
                          </a:rPr>
                          <m:t>′′</m:t>
                        </m:r>
                      </m:sup>
                    </m:sSup>
                    <m:r>
                      <a:rPr lang="en-US" altLang="zh-CN" i="1">
                        <a:latin typeface="Cambria Math" panose="02040503050406030204" pitchFamily="18" charset="0"/>
                        <a:ea typeface="Cambria Math" panose="02040503050406030204" pitchFamily="18" charset="0"/>
                      </a:rPr>
                      <m:t>⊂</m:t>
                    </m:r>
                    <m:r>
                      <a:rPr lang="en-US" altLang="zh-CN" b="1" i="1" smtClean="0">
                        <a:latin typeface="Cambria Math" panose="02040503050406030204" pitchFamily="18" charset="0"/>
                        <a:ea typeface="Cambria Math" panose="02040503050406030204" pitchFamily="18" charset="0"/>
                      </a:rPr>
                      <m:t>𝑬</m:t>
                    </m:r>
                    <m:r>
                      <a:rPr lang="en-US" altLang="zh-CN" i="1">
                        <a:latin typeface="Cambria Math" panose="02040503050406030204" pitchFamily="18" charset="0"/>
                        <a:ea typeface="Cambria Math" panose="02040503050406030204" pitchFamily="18" charset="0"/>
                      </a:rPr>
                      <m:t>′</m:t>
                    </m:r>
                  </m:oMath>
                </a14:m>
                <a:r>
                  <a:rPr lang="zh-CN" altLang="en-US" dirty="0"/>
                  <a:t>均有</a:t>
                </a:r>
                <a:r>
                  <a:rPr lang="en-US" altLang="zh-CN" dirty="0"/>
                  <a:t> </a:t>
                </a:r>
                <a14:m>
                  <m:oMath xmlns:m="http://schemas.openxmlformats.org/officeDocument/2006/math">
                    <m:r>
                      <a:rPr lang="en-US" altLang="zh-CN" i="1">
                        <a:latin typeface="Cambria Math" panose="02040503050406030204" pitchFamily="18" charset="0"/>
                        <a:sym typeface="Symbol" panose="05050102010706020507" pitchFamily="18" charset="2"/>
                      </a:rPr>
                      <m:t>𝒑</m:t>
                    </m:r>
                    <m:d>
                      <m:dPr>
                        <m:ctrlPr>
                          <a:rPr lang="en-US" altLang="zh-CN" i="1">
                            <a:latin typeface="Cambria Math" panose="02040503050406030204" pitchFamily="18" charset="0"/>
                            <a:sym typeface="Symbol" panose="05050102010706020507" pitchFamily="18" charset="2"/>
                          </a:rPr>
                        </m:ctrlPr>
                      </m:dPr>
                      <m:e>
                        <m:r>
                          <a:rPr lang="en-US" altLang="zh-CN" i="1">
                            <a:latin typeface="Cambria Math" panose="02040503050406030204" pitchFamily="18" charset="0"/>
                            <a:sym typeface="Symbol" panose="05050102010706020507" pitchFamily="18" charset="2"/>
                          </a:rPr>
                          <m:t>𝑮</m:t>
                        </m:r>
                        <m:r>
                          <a:rPr lang="en-US" altLang="zh-CN" i="1">
                            <a:latin typeface="Cambria Math" panose="02040503050406030204" pitchFamily="18" charset="0"/>
                            <a:sym typeface="Symbol" panose="05050102010706020507" pitchFamily="18" charset="2"/>
                          </a:rPr>
                          <m:t>−</m:t>
                        </m:r>
                        <m:sSup>
                          <m:sSupPr>
                            <m:ctrlPr>
                              <a:rPr lang="en-US" altLang="zh-CN" i="1">
                                <a:latin typeface="Cambria Math" panose="02040503050406030204" pitchFamily="18" charset="0"/>
                                <a:sym typeface="Symbol" panose="05050102010706020507" pitchFamily="18" charset="2"/>
                              </a:rPr>
                            </m:ctrlPr>
                          </m:sSupPr>
                          <m:e>
                            <m:r>
                              <a:rPr lang="en-US" altLang="zh-CN" b="1" i="1" smtClean="0">
                                <a:latin typeface="Cambria Math" panose="02040503050406030204" pitchFamily="18" charset="0"/>
                                <a:sym typeface="Symbol" panose="05050102010706020507" pitchFamily="18" charset="2"/>
                              </a:rPr>
                              <m:t>𝑬</m:t>
                            </m:r>
                            <m:r>
                              <a:rPr lang="en-US" altLang="zh-CN" b="1" i="1" smtClean="0">
                                <a:latin typeface="Cambria Math" panose="02040503050406030204" pitchFamily="18" charset="0"/>
                                <a:sym typeface="Symbol" panose="05050102010706020507" pitchFamily="18" charset="2"/>
                              </a:rPr>
                              <m:t>′</m:t>
                            </m:r>
                          </m:e>
                          <m:sup>
                            <m:r>
                              <a:rPr lang="en-US" altLang="zh-CN" i="1">
                                <a:latin typeface="Cambria Math" panose="02040503050406030204" pitchFamily="18" charset="0"/>
                                <a:sym typeface="Symbol" panose="05050102010706020507" pitchFamily="18" charset="2"/>
                              </a:rPr>
                              <m:t>′</m:t>
                            </m:r>
                          </m:sup>
                        </m:sSup>
                      </m:e>
                    </m:d>
                    <m:r>
                      <a:rPr lang="en-US" altLang="zh-CN" b="1" i="1" smtClean="0">
                        <a:latin typeface="Cambria Math" panose="02040503050406030204" pitchFamily="18" charset="0"/>
                        <a:sym typeface="Symbol" panose="05050102010706020507" pitchFamily="18" charset="2"/>
                      </a:rPr>
                      <m:t>=</m:t>
                    </m:r>
                    <m:r>
                      <a:rPr lang="en-US" altLang="zh-CN" i="1">
                        <a:latin typeface="Cambria Math" panose="02040503050406030204" pitchFamily="18" charset="0"/>
                        <a:sym typeface="Symbol" panose="05050102010706020507" pitchFamily="18" charset="2"/>
                      </a:rPr>
                      <m:t>𝑷</m:t>
                    </m:r>
                    <m:r>
                      <a:rPr lang="en-US" altLang="zh-CN" i="1">
                        <a:latin typeface="Cambria Math" panose="02040503050406030204" pitchFamily="18" charset="0"/>
                        <a:sym typeface="Symbol" panose="05050102010706020507" pitchFamily="18" charset="2"/>
                      </a:rPr>
                      <m:t>(</m:t>
                    </m:r>
                    <m:r>
                      <a:rPr lang="en-US" altLang="zh-CN" i="1">
                        <a:latin typeface="Cambria Math" panose="02040503050406030204" pitchFamily="18" charset="0"/>
                        <a:sym typeface="Symbol" panose="05050102010706020507" pitchFamily="18" charset="2"/>
                      </a:rPr>
                      <m:t>𝑮</m:t>
                    </m:r>
                    <m:r>
                      <a:rPr lang="en-US" altLang="zh-CN" i="1">
                        <a:latin typeface="Cambria Math" panose="02040503050406030204" pitchFamily="18" charset="0"/>
                        <a:sym typeface="Symbol" panose="05050102010706020507" pitchFamily="18" charset="2"/>
                      </a:rPr>
                      <m:t>)</m:t>
                    </m:r>
                  </m:oMath>
                </a14:m>
                <a:r>
                  <a:rPr lang="en-US" altLang="zh-CN" dirty="0"/>
                  <a:t>, </a:t>
                </a:r>
                <a:r>
                  <a:rPr lang="zh-CN" altLang="en-US" dirty="0"/>
                  <a:t>则称</a:t>
                </a:r>
                <a:r>
                  <a:rPr lang="en-US" altLang="zh-CN" dirty="0"/>
                  <a:t>E</a:t>
                </a:r>
                <a:r>
                  <a:rPr lang="en-US" altLang="zh-CN" dirty="0">
                    <a:sym typeface="Symbol" panose="05050102010706020507" pitchFamily="18" charset="2"/>
                  </a:rPr>
                  <a:t></a:t>
                </a:r>
                <a:r>
                  <a:rPr lang="zh-CN" altLang="en-US" dirty="0"/>
                  <a:t>是</a:t>
                </a:r>
                <a:r>
                  <a:rPr lang="en-US" altLang="zh-CN" dirty="0"/>
                  <a:t>G</a:t>
                </a:r>
                <a:r>
                  <a:rPr lang="zh-CN" altLang="en-US" dirty="0"/>
                  <a:t>的边割集</a:t>
                </a:r>
                <a:r>
                  <a:rPr lang="en-US" altLang="zh-CN" dirty="0"/>
                  <a:t>. </a:t>
                </a:r>
                <a:r>
                  <a:rPr lang="zh-CN" altLang="en-US" dirty="0"/>
                  <a:t>若</a:t>
                </a:r>
                <a:r>
                  <a:rPr lang="en-US" altLang="zh-CN" dirty="0"/>
                  <a:t>E</a:t>
                </a:r>
                <a:r>
                  <a:rPr lang="en-US" altLang="zh-CN" dirty="0">
                    <a:sym typeface="Symbol" panose="05050102010706020507" pitchFamily="18" charset="2"/>
                  </a:rPr>
                  <a:t>={e}, </a:t>
                </a:r>
                <a:r>
                  <a:rPr lang="zh-CN" altLang="en-US" dirty="0">
                    <a:sym typeface="Symbol" panose="05050102010706020507" pitchFamily="18" charset="2"/>
                  </a:rPr>
                  <a:t>则称</a:t>
                </a:r>
                <a:r>
                  <a:rPr lang="en-US" altLang="zh-CN" dirty="0"/>
                  <a:t>e</a:t>
                </a:r>
                <a:r>
                  <a:rPr lang="zh-CN" altLang="en-US" dirty="0"/>
                  <a:t>是割边或桥</a:t>
                </a:r>
                <a:r>
                  <a:rPr lang="en-US" altLang="zh-CN" dirty="0"/>
                  <a:t>.</a:t>
                </a:r>
              </a:p>
              <a:p>
                <a:r>
                  <a:rPr lang="zh-CN" altLang="en-US" dirty="0"/>
                  <a:t>如右图</a:t>
                </a:r>
                <a:endParaRPr lang="en-US" altLang="zh-CN" dirty="0"/>
              </a:p>
              <a:p>
                <a:pPr lvl="1"/>
                <a:r>
                  <a:rPr lang="zh-CN" altLang="en-US" dirty="0"/>
                  <a:t>点割集</a:t>
                </a:r>
                <a:r>
                  <a:rPr lang="en-US" altLang="zh-CN" dirty="0"/>
                  <a:t>: {v2,v4}, {v3}, {v5}</a:t>
                </a:r>
              </a:p>
              <a:p>
                <a:pPr lvl="1"/>
                <a:r>
                  <a:rPr lang="zh-CN" altLang="en-US" dirty="0"/>
                  <a:t>边割集</a:t>
                </a:r>
                <a:r>
                  <a:rPr lang="en-US" altLang="zh-CN" dirty="0"/>
                  <a:t>: {e1,e4}, {e1,e2}, {e1,e3}, {e2,e3}, </a:t>
                </a:r>
              </a:p>
              <a:p>
                <a:pPr marL="1790700" lvl="1" indent="0">
                  <a:buNone/>
                </a:pPr>
                <a:r>
                  <a:rPr lang="en-US" altLang="zh-CN" dirty="0"/>
                  <a:t>{e3,e4}, {e2,e4}, {e5}, {e6}</a:t>
                </a:r>
              </a:p>
            </p:txBody>
          </p:sp>
        </mc:Choice>
        <mc:Fallback xmlns="">
          <p:sp>
            <p:nvSpPr>
              <p:cNvPr id="2" name="文本占位符 1"/>
              <p:cNvSpPr>
                <a:spLocks noGrp="1" noRot="1" noChangeAspect="1" noMove="1" noResize="1" noEditPoints="1" noAdjustHandles="1" noChangeArrowheads="1" noChangeShapeType="1" noTextEdit="1"/>
              </p:cNvSpPr>
              <p:nvPr>
                <p:ph type="body" sz="quarter" idx="1"/>
              </p:nvPr>
            </p:nvSpPr>
            <p:spPr>
              <a:xfrm>
                <a:off x="516000" y="1008000"/>
                <a:ext cx="11160000" cy="5463034"/>
              </a:xfrm>
              <a:blipFill>
                <a:blip r:embed="rId2"/>
                <a:stretch>
                  <a:fillRect l="-1148" t="-1672" r="-1148" b="-2007"/>
                </a:stretch>
              </a:blipFill>
            </p:spPr>
            <p:txBody>
              <a:bodyPr/>
              <a:lstStyle/>
              <a:p>
                <a:r>
                  <a:rPr lang="zh-CN" altLang="en-US">
                    <a:noFill/>
                  </a:rPr>
                  <a:t> </a:t>
                </a:r>
              </a:p>
            </p:txBody>
          </p:sp>
        </mc:Fallback>
      </mc:AlternateContent>
      <p:sp>
        <p:nvSpPr>
          <p:cNvPr id="6146" name="Rectangle 2"/>
          <p:cNvSpPr>
            <a:spLocks noGrp="1" noChangeArrowheads="1"/>
          </p:cNvSpPr>
          <p:nvPr>
            <p:ph type="title"/>
          </p:nvPr>
        </p:nvSpPr>
        <p:spPr/>
        <p:txBody>
          <a:bodyPr/>
          <a:lstStyle/>
          <a:p>
            <a:r>
              <a:rPr lang="zh-CN" altLang="en-US" dirty="0"/>
              <a:t>三、无向图的连通度</a:t>
            </a:r>
            <a:endParaRPr lang="en-US" altLang="zh-CN" dirty="0"/>
          </a:p>
        </p:txBody>
      </p:sp>
      <p:sp>
        <p:nvSpPr>
          <p:cNvPr id="9" name="文本占位符 8"/>
          <p:cNvSpPr>
            <a:spLocks noGrp="1"/>
          </p:cNvSpPr>
          <p:nvPr>
            <p:ph type="body" sz="quarter" idx="11"/>
          </p:nvPr>
        </p:nvSpPr>
        <p:spPr/>
        <p:txBody>
          <a:bodyPr/>
          <a:lstStyle/>
          <a:p>
            <a:r>
              <a:rPr lang="en-US" altLang="zh-CN" dirty="0"/>
              <a:t>8.3 </a:t>
            </a:r>
            <a:r>
              <a:rPr lang="zh-CN" altLang="en-US" dirty="0"/>
              <a:t>图的连通性</a:t>
            </a:r>
          </a:p>
        </p:txBody>
      </p:sp>
      <p:pic>
        <p:nvPicPr>
          <p:cNvPr id="4" name="图片 3">
            <a:extLst>
              <a:ext uri="{FF2B5EF4-FFF2-40B4-BE49-F238E27FC236}">
                <a16:creationId xmlns:a16="http://schemas.microsoft.com/office/drawing/2014/main" id="{983D2C72-5956-4CE8-AA6D-B89B6D794799}"/>
              </a:ext>
            </a:extLst>
          </p:cNvPr>
          <p:cNvPicPr>
            <a:picLocks noChangeAspect="1"/>
          </p:cNvPicPr>
          <p:nvPr/>
        </p:nvPicPr>
        <p:blipFill>
          <a:blip r:embed="rId3"/>
          <a:stretch>
            <a:fillRect/>
          </a:stretch>
        </p:blipFill>
        <p:spPr>
          <a:xfrm>
            <a:off x="8154955" y="4301258"/>
            <a:ext cx="3104275" cy="1642342"/>
          </a:xfrm>
          <a:prstGeom prst="rect">
            <a:avLst/>
          </a:prstGeom>
        </p:spPr>
      </p:pic>
      <p:sp>
        <p:nvSpPr>
          <p:cNvPr id="5" name="灯片编号占位符 4">
            <a:extLst>
              <a:ext uri="{FF2B5EF4-FFF2-40B4-BE49-F238E27FC236}">
                <a16:creationId xmlns:a16="http://schemas.microsoft.com/office/drawing/2014/main" id="{7EFF3FFD-D4B9-493D-B217-5C9ED8E570CC}"/>
              </a:ext>
            </a:extLst>
          </p:cNvPr>
          <p:cNvSpPr>
            <a:spLocks noGrp="1"/>
          </p:cNvSpPr>
          <p:nvPr>
            <p:ph type="sldNum" sz="quarter" idx="10"/>
          </p:nvPr>
        </p:nvSpPr>
        <p:spPr/>
        <p:txBody>
          <a:bodyPr/>
          <a:lstStyle/>
          <a:p>
            <a:fld id="{ADDBA8A9-FE90-4847-B2BB-91D9864F4629}" type="slidenum">
              <a:rPr lang="zh-CN" altLang="en-US" smtClean="0"/>
              <a:pPr/>
              <a:t>36</a:t>
            </a:fld>
            <a:r>
              <a:rPr lang="en-US" altLang="zh-CN"/>
              <a:t>|73</a:t>
            </a:r>
            <a:endParaRPr lang="zh-CN" altLang="en-US" dirty="0"/>
          </a:p>
        </p:txBody>
      </p:sp>
    </p:spTree>
    <p:extLst>
      <p:ext uri="{BB962C8B-B14F-4D97-AF65-F5344CB8AC3E}">
        <p14:creationId xmlns:p14="http://schemas.microsoft.com/office/powerpoint/2010/main" val="2907059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500"/>
                                        <p:tgtEl>
                                          <p:spTgt spid="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Effect transition="in" filter="fade">
                                      <p:cBhvr>
                                        <p:cTn id="27" dur="500"/>
                                        <p:tgtEl>
                                          <p:spTgt spid="2">
                                            <p:txEl>
                                              <p:pRg st="4" end="4"/>
                                            </p:txEl>
                                          </p:spTgt>
                                        </p:tgtEl>
                                      </p:cBhvr>
                                    </p:animEffect>
                                  </p:childTnLst>
                                </p:cTn>
                              </p:par>
                            </p:childTnLst>
                          </p:cTn>
                        </p:par>
                        <p:par>
                          <p:cTn id="28" fill="hold">
                            <p:stCondLst>
                              <p:cond delay="500"/>
                            </p:stCondLst>
                            <p:childTnLst>
                              <p:par>
                                <p:cTn id="29" presetID="31" presetClass="entr" presetSubtype="0" fill="hold" nodeType="afterEffect">
                                  <p:stCondLst>
                                    <p:cond delay="0"/>
                                  </p:stCondLst>
                                  <p:childTnLst>
                                    <p:set>
                                      <p:cBhvr>
                                        <p:cTn id="30" dur="1" fill="hold">
                                          <p:stCondLst>
                                            <p:cond delay="0"/>
                                          </p:stCondLst>
                                        </p:cTn>
                                        <p:tgtEl>
                                          <p:spTgt spid="4"/>
                                        </p:tgtEl>
                                        <p:attrNameLst>
                                          <p:attrName>style.visibility</p:attrName>
                                        </p:attrNameLst>
                                      </p:cBhvr>
                                      <p:to>
                                        <p:strVal val="visible"/>
                                      </p:to>
                                    </p:set>
                                    <p:anim calcmode="lin" valueType="num">
                                      <p:cBhvr>
                                        <p:cTn id="31" dur="1000" fill="hold"/>
                                        <p:tgtEl>
                                          <p:spTgt spid="4"/>
                                        </p:tgtEl>
                                        <p:attrNameLst>
                                          <p:attrName>ppt_w</p:attrName>
                                        </p:attrNameLst>
                                      </p:cBhvr>
                                      <p:tavLst>
                                        <p:tav tm="0">
                                          <p:val>
                                            <p:fltVal val="0"/>
                                          </p:val>
                                        </p:tav>
                                        <p:tav tm="100000">
                                          <p:val>
                                            <p:strVal val="#ppt_w"/>
                                          </p:val>
                                        </p:tav>
                                      </p:tavLst>
                                    </p:anim>
                                    <p:anim calcmode="lin" valueType="num">
                                      <p:cBhvr>
                                        <p:cTn id="32" dur="1000" fill="hold"/>
                                        <p:tgtEl>
                                          <p:spTgt spid="4"/>
                                        </p:tgtEl>
                                        <p:attrNameLst>
                                          <p:attrName>ppt_h</p:attrName>
                                        </p:attrNameLst>
                                      </p:cBhvr>
                                      <p:tavLst>
                                        <p:tav tm="0">
                                          <p:val>
                                            <p:fltVal val="0"/>
                                          </p:val>
                                        </p:tav>
                                        <p:tav tm="100000">
                                          <p:val>
                                            <p:strVal val="#ppt_h"/>
                                          </p:val>
                                        </p:tav>
                                      </p:tavLst>
                                    </p:anim>
                                    <p:anim calcmode="lin" valueType="num">
                                      <p:cBhvr>
                                        <p:cTn id="33" dur="1000" fill="hold"/>
                                        <p:tgtEl>
                                          <p:spTgt spid="4"/>
                                        </p:tgtEl>
                                        <p:attrNameLst>
                                          <p:attrName>style.rotation</p:attrName>
                                        </p:attrNameLst>
                                      </p:cBhvr>
                                      <p:tavLst>
                                        <p:tav tm="0">
                                          <p:val>
                                            <p:fltVal val="90"/>
                                          </p:val>
                                        </p:tav>
                                        <p:tav tm="100000">
                                          <p:val>
                                            <p:fltVal val="0"/>
                                          </p:val>
                                        </p:tav>
                                      </p:tavLst>
                                    </p:anim>
                                    <p:animEffect transition="in" filter="fade">
                                      <p:cBhvr>
                                        <p:cTn id="34" dur="1000"/>
                                        <p:tgtEl>
                                          <p:spTgt spid="4"/>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2">
                                            <p:txEl>
                                              <p:pRg st="5" end="5"/>
                                            </p:txEl>
                                          </p:spTgt>
                                        </p:tgtEl>
                                        <p:attrNameLst>
                                          <p:attrName>style.visibility</p:attrName>
                                        </p:attrNameLst>
                                      </p:cBhvr>
                                      <p:to>
                                        <p:strVal val="visible"/>
                                      </p:to>
                                    </p:set>
                                    <p:animEffect transition="in" filter="fade">
                                      <p:cBhvr>
                                        <p:cTn id="39" dur="500"/>
                                        <p:tgtEl>
                                          <p:spTgt spid="2">
                                            <p:txEl>
                                              <p:pRg st="5" end="5"/>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2">
                                            <p:txEl>
                                              <p:pRg st="6" end="6"/>
                                            </p:txEl>
                                          </p:spTgt>
                                        </p:tgtEl>
                                        <p:attrNameLst>
                                          <p:attrName>style.visibility</p:attrName>
                                        </p:attrNameLst>
                                      </p:cBhvr>
                                      <p:to>
                                        <p:strVal val="visible"/>
                                      </p:to>
                                    </p:set>
                                    <p:animEffect transition="in" filter="fade">
                                      <p:cBhvr>
                                        <p:cTn id="44" dur="500"/>
                                        <p:tgtEl>
                                          <p:spTgt spid="2">
                                            <p:txEl>
                                              <p:pRg st="6" end="6"/>
                                            </p:txEl>
                                          </p:spTgt>
                                        </p:tgtEl>
                                      </p:cBhvr>
                                    </p:animEffect>
                                  </p:childTnLst>
                                </p:cTn>
                              </p:par>
                            </p:childTnLst>
                          </p:cTn>
                        </p:par>
                        <p:par>
                          <p:cTn id="45" fill="hold">
                            <p:stCondLst>
                              <p:cond delay="500"/>
                            </p:stCondLst>
                            <p:childTnLst>
                              <p:par>
                                <p:cTn id="46" presetID="10" presetClass="entr" presetSubtype="0" fill="hold" nodeType="afterEffect">
                                  <p:stCondLst>
                                    <p:cond delay="0"/>
                                  </p:stCondLst>
                                  <p:childTnLst>
                                    <p:set>
                                      <p:cBhvr>
                                        <p:cTn id="47" dur="1" fill="hold">
                                          <p:stCondLst>
                                            <p:cond delay="0"/>
                                          </p:stCondLst>
                                        </p:cTn>
                                        <p:tgtEl>
                                          <p:spTgt spid="2">
                                            <p:txEl>
                                              <p:pRg st="7" end="7"/>
                                            </p:txEl>
                                          </p:spTgt>
                                        </p:tgtEl>
                                        <p:attrNameLst>
                                          <p:attrName>style.visibility</p:attrName>
                                        </p:attrNameLst>
                                      </p:cBhvr>
                                      <p:to>
                                        <p:strVal val="visible"/>
                                      </p:to>
                                    </p:set>
                                    <p:animEffect transition="in" filter="fade">
                                      <p:cBhvr>
                                        <p:cTn id="48" dur="500"/>
                                        <p:tgtEl>
                                          <p:spTgt spid="2">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文本占位符 1"/>
              <p:cNvSpPr>
                <a:spLocks noGrp="1"/>
              </p:cNvSpPr>
              <p:nvPr>
                <p:ph type="body" sz="quarter" idx="1"/>
              </p:nvPr>
            </p:nvSpPr>
            <p:spPr>
              <a:xfrm>
                <a:off x="516000" y="1008000"/>
                <a:ext cx="6929829" cy="4847481"/>
              </a:xfrm>
            </p:spPr>
            <p:txBody>
              <a:bodyPr/>
              <a:lstStyle/>
              <a:p>
                <a:r>
                  <a:rPr lang="zh-CN" altLang="en-US" dirty="0"/>
                  <a:t>例</a:t>
                </a:r>
                <a:r>
                  <a:rPr lang="en-US" altLang="zh-CN" dirty="0"/>
                  <a:t>2 </a:t>
                </a:r>
                <a:r>
                  <a:rPr lang="zh-CN" altLang="en-US" dirty="0"/>
                  <a:t>如右图</a:t>
                </a:r>
                <a:endParaRPr lang="en-US" altLang="zh-CN" dirty="0"/>
              </a:p>
              <a:p>
                <a:pPr lvl="1"/>
                <a:r>
                  <a:rPr lang="en-US" altLang="zh-CN" dirty="0"/>
                  <a:t>{v1,v4}, {v6}</a:t>
                </a:r>
                <a:r>
                  <a:rPr lang="zh-CN" altLang="en-US" dirty="0"/>
                  <a:t>是点割集</a:t>
                </a:r>
                <a:r>
                  <a:rPr lang="en-US" altLang="zh-CN" dirty="0"/>
                  <a:t>, v6</a:t>
                </a:r>
                <a:r>
                  <a:rPr lang="zh-CN" altLang="en-US" dirty="0"/>
                  <a:t>是割点</a:t>
                </a:r>
                <a:r>
                  <a:rPr lang="en-US" altLang="zh-CN" dirty="0"/>
                  <a:t>. {v2,v5}</a:t>
                </a:r>
                <a:r>
                  <a:rPr lang="zh-CN" altLang="en-US" dirty="0"/>
                  <a:t>是点割集吗？</a:t>
                </a:r>
              </a:p>
              <a:p>
                <a:pPr lvl="1"/>
                <a:r>
                  <a:rPr lang="en-US" altLang="zh-CN" dirty="0"/>
                  <a:t>{e1,e2}, {e1,e3,e5,e6}, {e8}</a:t>
                </a:r>
                <a:r>
                  <a:rPr lang="zh-CN" altLang="en-US" dirty="0"/>
                  <a:t>等是边割集</a:t>
                </a:r>
                <a:r>
                  <a:rPr lang="en-US" altLang="zh-CN" dirty="0"/>
                  <a:t>, e8</a:t>
                </a:r>
                <a:r>
                  <a:rPr lang="zh-CN" altLang="en-US" dirty="0"/>
                  <a:t>是桥</a:t>
                </a:r>
                <a:r>
                  <a:rPr lang="en-US" altLang="zh-CN" dirty="0"/>
                  <a:t>, {e7,e9,e5,e6}</a:t>
                </a:r>
                <a:r>
                  <a:rPr lang="zh-CN" altLang="en-US" dirty="0"/>
                  <a:t>是边割集吗？</a:t>
                </a:r>
                <a:endParaRPr lang="en-US" altLang="zh-CN" dirty="0"/>
              </a:p>
              <a:p>
                <a:r>
                  <a:rPr lang="zh-CN" altLang="en-US" dirty="0"/>
                  <a:t>几点说明</a:t>
                </a:r>
              </a:p>
              <a:p>
                <a:pPr lvl="1"/>
                <a14:m>
                  <m:oMath xmlns:m="http://schemas.openxmlformats.org/officeDocument/2006/math">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𝑲</m:t>
                        </m:r>
                      </m:e>
                      <m:sub>
                        <m:r>
                          <a:rPr lang="en-US" altLang="zh-CN" b="1" i="1" smtClean="0">
                            <a:latin typeface="Cambria Math" panose="02040503050406030204" pitchFamily="18" charset="0"/>
                          </a:rPr>
                          <m:t>𝒏</m:t>
                        </m:r>
                      </m:sub>
                    </m:sSub>
                  </m:oMath>
                </a14:m>
                <a:r>
                  <a:rPr lang="zh-CN" altLang="en-US" dirty="0"/>
                  <a:t>中无点割集</a:t>
                </a:r>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b="1" i="1" smtClean="0">
                            <a:latin typeface="Cambria Math" panose="02040503050406030204" pitchFamily="18" charset="0"/>
                          </a:rPr>
                          <m:t>𝑵</m:t>
                        </m:r>
                      </m:e>
                      <m:sub>
                        <m:r>
                          <a:rPr lang="en-US" altLang="zh-CN" i="1">
                            <a:latin typeface="Cambria Math" panose="02040503050406030204" pitchFamily="18" charset="0"/>
                          </a:rPr>
                          <m:t>𝒏</m:t>
                        </m:r>
                      </m:sub>
                    </m:sSub>
                  </m:oMath>
                </a14:m>
                <a:r>
                  <a:rPr lang="zh-CN" altLang="en-US" dirty="0"/>
                  <a:t>中既无点割集</a:t>
                </a:r>
                <a:r>
                  <a:rPr lang="en-US" altLang="zh-CN" dirty="0"/>
                  <a:t>, </a:t>
                </a:r>
                <a:r>
                  <a:rPr lang="zh-CN" altLang="en-US" dirty="0"/>
                  <a:t>也无边割集</a:t>
                </a:r>
                <a:r>
                  <a:rPr lang="en-US" altLang="zh-CN" dirty="0"/>
                  <a:t>, </a:t>
                </a:r>
                <a:r>
                  <a:rPr lang="zh-CN" altLang="en-US" dirty="0"/>
                  <a:t>其中</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𝑵</m:t>
                        </m:r>
                      </m:e>
                      <m:sub>
                        <m:r>
                          <a:rPr lang="en-US" altLang="zh-CN" i="1">
                            <a:latin typeface="Cambria Math" panose="02040503050406030204" pitchFamily="18" charset="0"/>
                          </a:rPr>
                          <m:t>𝒏</m:t>
                        </m:r>
                      </m:sub>
                    </m:sSub>
                  </m:oMath>
                </a14:m>
                <a:r>
                  <a:rPr lang="zh-CN" altLang="en-US" dirty="0"/>
                  <a:t>为</a:t>
                </a:r>
                <a:r>
                  <a:rPr lang="en-US" altLang="zh-CN" dirty="0"/>
                  <a:t>n</a:t>
                </a:r>
                <a:r>
                  <a:rPr lang="zh-CN" altLang="en-US" dirty="0"/>
                  <a:t>阶零图</a:t>
                </a:r>
                <a:r>
                  <a:rPr lang="en-US" altLang="zh-CN" dirty="0"/>
                  <a:t>. </a:t>
                </a:r>
              </a:p>
              <a:p>
                <a:pPr lvl="1"/>
                <a:r>
                  <a:rPr lang="zh-CN" altLang="en-US" dirty="0"/>
                  <a:t>若</a:t>
                </a:r>
                <a:r>
                  <a:rPr lang="en-US" altLang="zh-CN" dirty="0"/>
                  <a:t>G</a:t>
                </a:r>
                <a:r>
                  <a:rPr lang="zh-CN" altLang="en-US" dirty="0"/>
                  <a:t>连通</a:t>
                </a:r>
                <a:r>
                  <a:rPr lang="en-US" altLang="zh-CN" dirty="0"/>
                  <a:t>, E</a:t>
                </a:r>
                <a:r>
                  <a:rPr lang="en-US" altLang="zh-CN" dirty="0">
                    <a:sym typeface="Symbol" panose="05050102010706020507" pitchFamily="18" charset="2"/>
                  </a:rPr>
                  <a:t></a:t>
                </a:r>
                <a:r>
                  <a:rPr lang="zh-CN" altLang="en-US" dirty="0"/>
                  <a:t>为边割集</a:t>
                </a:r>
                <a:r>
                  <a:rPr lang="en-US" altLang="zh-CN" dirty="0"/>
                  <a:t>, </a:t>
                </a:r>
                <a:r>
                  <a:rPr lang="zh-CN" altLang="en-US" dirty="0"/>
                  <a:t>则</a:t>
                </a:r>
                <a:r>
                  <a:rPr lang="en-US" altLang="zh-CN" dirty="0"/>
                  <a:t>p(G</a:t>
                </a:r>
                <a:r>
                  <a:rPr lang="en-US" altLang="zh-CN" dirty="0">
                    <a:sym typeface="Symbol" panose="05050102010706020507" pitchFamily="18" charset="2"/>
                  </a:rPr>
                  <a:t></a:t>
                </a:r>
                <a:r>
                  <a:rPr lang="en-US" altLang="zh-CN" dirty="0"/>
                  <a:t>E</a:t>
                </a:r>
                <a:r>
                  <a:rPr lang="en-US" altLang="zh-CN" dirty="0">
                    <a:sym typeface="Symbol" panose="05050102010706020507" pitchFamily="18" charset="2"/>
                  </a:rPr>
                  <a:t></a:t>
                </a:r>
                <a:r>
                  <a:rPr lang="en-US" altLang="zh-CN" dirty="0"/>
                  <a:t>)</a:t>
                </a:r>
                <a:r>
                  <a:rPr lang="en-US" altLang="zh-CN" dirty="0">
                    <a:solidFill>
                      <a:srgbClr val="FF0000"/>
                    </a:solidFill>
                  </a:rPr>
                  <a:t>=</a:t>
                </a:r>
                <a:r>
                  <a:rPr lang="en-US" altLang="zh-CN" dirty="0"/>
                  <a:t>2, V</a:t>
                </a:r>
                <a:r>
                  <a:rPr lang="en-US" altLang="zh-CN" dirty="0">
                    <a:sym typeface="Symbol" panose="05050102010706020507" pitchFamily="18" charset="2"/>
                  </a:rPr>
                  <a:t></a:t>
                </a:r>
                <a:r>
                  <a:rPr lang="zh-CN" altLang="en-US" dirty="0"/>
                  <a:t>为点割集</a:t>
                </a:r>
                <a:r>
                  <a:rPr lang="en-US" altLang="zh-CN" dirty="0"/>
                  <a:t>, </a:t>
                </a:r>
                <a:r>
                  <a:rPr lang="zh-CN" altLang="en-US" dirty="0"/>
                  <a:t>则</a:t>
                </a:r>
                <a:r>
                  <a:rPr lang="en-US" altLang="zh-CN" dirty="0"/>
                  <a:t>p(G</a:t>
                </a:r>
                <a:r>
                  <a:rPr lang="en-US" altLang="zh-CN" dirty="0">
                    <a:sym typeface="Symbol" panose="05050102010706020507" pitchFamily="18" charset="2"/>
                  </a:rPr>
                  <a:t></a:t>
                </a:r>
                <a:r>
                  <a:rPr lang="en-US" altLang="zh-CN" dirty="0"/>
                  <a:t>V</a:t>
                </a:r>
                <a:r>
                  <a:rPr lang="en-US" altLang="zh-CN" dirty="0">
                    <a:sym typeface="Symbol" panose="05050102010706020507" pitchFamily="18" charset="2"/>
                  </a:rPr>
                  <a:t></a:t>
                </a:r>
                <a:r>
                  <a:rPr lang="en-US" altLang="zh-CN" dirty="0"/>
                  <a:t>)</a:t>
                </a:r>
                <a:r>
                  <a:rPr lang="en-US" altLang="zh-CN" dirty="0">
                    <a:solidFill>
                      <a:srgbClr val="FF0000"/>
                    </a:solidFill>
                    <a:sym typeface="Symbol" panose="05050102010706020507" pitchFamily="18" charset="2"/>
                  </a:rPr>
                  <a:t></a:t>
                </a:r>
                <a:r>
                  <a:rPr lang="en-US" altLang="zh-CN" dirty="0"/>
                  <a:t>2 .</a:t>
                </a:r>
              </a:p>
            </p:txBody>
          </p:sp>
        </mc:Choice>
        <mc:Fallback xmlns="">
          <p:sp>
            <p:nvSpPr>
              <p:cNvPr id="2" name="文本占位符 1"/>
              <p:cNvSpPr>
                <a:spLocks noGrp="1" noRot="1" noChangeAspect="1" noMove="1" noResize="1" noEditPoints="1" noAdjustHandles="1" noChangeArrowheads="1" noChangeShapeType="1" noTextEdit="1"/>
              </p:cNvSpPr>
              <p:nvPr>
                <p:ph type="body" sz="quarter" idx="1"/>
              </p:nvPr>
            </p:nvSpPr>
            <p:spPr>
              <a:xfrm>
                <a:off x="516000" y="1008000"/>
                <a:ext cx="6929829" cy="4847481"/>
              </a:xfrm>
              <a:blipFill>
                <a:blip r:embed="rId2"/>
                <a:stretch>
                  <a:fillRect l="-1849" t="-1884" r="-1849" b="-2513"/>
                </a:stretch>
              </a:blipFill>
            </p:spPr>
            <p:txBody>
              <a:bodyPr/>
              <a:lstStyle/>
              <a:p>
                <a:r>
                  <a:rPr lang="zh-CN" altLang="en-US">
                    <a:noFill/>
                  </a:rPr>
                  <a:t> </a:t>
                </a:r>
              </a:p>
            </p:txBody>
          </p:sp>
        </mc:Fallback>
      </mc:AlternateContent>
      <p:sp>
        <p:nvSpPr>
          <p:cNvPr id="6146" name="Rectangle 2"/>
          <p:cNvSpPr>
            <a:spLocks noGrp="1" noChangeArrowheads="1"/>
          </p:cNvSpPr>
          <p:nvPr>
            <p:ph type="title"/>
          </p:nvPr>
        </p:nvSpPr>
        <p:spPr/>
        <p:txBody>
          <a:bodyPr/>
          <a:lstStyle/>
          <a:p>
            <a:r>
              <a:rPr lang="zh-CN" altLang="en-US" dirty="0"/>
              <a:t>三、无向图的连通度</a:t>
            </a:r>
            <a:endParaRPr lang="en-US" altLang="zh-CN" dirty="0"/>
          </a:p>
        </p:txBody>
      </p:sp>
      <p:sp>
        <p:nvSpPr>
          <p:cNvPr id="9" name="文本占位符 8"/>
          <p:cNvSpPr>
            <a:spLocks noGrp="1"/>
          </p:cNvSpPr>
          <p:nvPr>
            <p:ph type="body" sz="quarter" idx="11"/>
          </p:nvPr>
        </p:nvSpPr>
        <p:spPr/>
        <p:txBody>
          <a:bodyPr/>
          <a:lstStyle/>
          <a:p>
            <a:r>
              <a:rPr lang="en-US" altLang="zh-CN" dirty="0"/>
              <a:t>8.3 </a:t>
            </a:r>
            <a:r>
              <a:rPr lang="zh-CN" altLang="en-US" dirty="0"/>
              <a:t>图的连通性</a:t>
            </a:r>
          </a:p>
        </p:txBody>
      </p:sp>
      <p:pic>
        <p:nvPicPr>
          <p:cNvPr id="11" name="Picture 10" descr="14-7">
            <a:extLst>
              <a:ext uri="{FF2B5EF4-FFF2-40B4-BE49-F238E27FC236}">
                <a16:creationId xmlns:a16="http://schemas.microsoft.com/office/drawing/2014/main" id="{33721BD5-2AAD-4E61-8A0E-77F2F28F27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b="34445"/>
          <a:stretch>
            <a:fillRect/>
          </a:stretch>
        </p:blipFill>
        <p:spPr bwMode="auto">
          <a:xfrm>
            <a:off x="7573925" y="1008000"/>
            <a:ext cx="4097274" cy="22484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灯片编号占位符 3">
            <a:extLst>
              <a:ext uri="{FF2B5EF4-FFF2-40B4-BE49-F238E27FC236}">
                <a16:creationId xmlns:a16="http://schemas.microsoft.com/office/drawing/2014/main" id="{1F6B060D-F20D-4F8F-9D33-6E3644CF0574}"/>
              </a:ext>
            </a:extLst>
          </p:cNvPr>
          <p:cNvSpPr>
            <a:spLocks noGrp="1"/>
          </p:cNvSpPr>
          <p:nvPr>
            <p:ph type="sldNum" sz="quarter" idx="10"/>
          </p:nvPr>
        </p:nvSpPr>
        <p:spPr/>
        <p:txBody>
          <a:bodyPr/>
          <a:lstStyle/>
          <a:p>
            <a:fld id="{ADDBA8A9-FE90-4847-B2BB-91D9864F4629}" type="slidenum">
              <a:rPr lang="zh-CN" altLang="en-US" smtClean="0"/>
              <a:pPr/>
              <a:t>37</a:t>
            </a:fld>
            <a:r>
              <a:rPr lang="en-US" altLang="zh-CN"/>
              <a:t>|73</a:t>
            </a:r>
            <a:endParaRPr lang="zh-CN" altLang="en-US" dirty="0"/>
          </a:p>
        </p:txBody>
      </p:sp>
    </p:spTree>
    <p:extLst>
      <p:ext uri="{BB962C8B-B14F-4D97-AF65-F5344CB8AC3E}">
        <p14:creationId xmlns:p14="http://schemas.microsoft.com/office/powerpoint/2010/main" val="1125741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500"/>
                                        <p:tgtEl>
                                          <p:spTgt spid="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Effect transition="in" filter="fade">
                                      <p:cBhvr>
                                        <p:cTn id="27" dur="500"/>
                                        <p:tgtEl>
                                          <p:spTgt spid="2">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
                                            <p:txEl>
                                              <p:pRg st="5" end="5"/>
                                            </p:txEl>
                                          </p:spTgt>
                                        </p:tgtEl>
                                        <p:attrNameLst>
                                          <p:attrName>style.visibility</p:attrName>
                                        </p:attrNameLst>
                                      </p:cBhvr>
                                      <p:to>
                                        <p:strVal val="visible"/>
                                      </p:to>
                                    </p:set>
                                    <p:animEffect transition="in" filter="fade">
                                      <p:cBhvr>
                                        <p:cTn id="32" dur="500"/>
                                        <p:tgtEl>
                                          <p:spTgt spid="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文本占位符 1"/>
              <p:cNvSpPr>
                <a:spLocks noGrp="1"/>
              </p:cNvSpPr>
              <p:nvPr>
                <p:ph type="body" sz="quarter" idx="1"/>
              </p:nvPr>
            </p:nvSpPr>
            <p:spPr>
              <a:xfrm>
                <a:off x="516000" y="1008000"/>
                <a:ext cx="11160000" cy="5216813"/>
              </a:xfrm>
            </p:spPr>
            <p:txBody>
              <a:bodyPr/>
              <a:lstStyle/>
              <a:p>
                <a:r>
                  <a:rPr lang="zh-CN" altLang="en-US" dirty="0"/>
                  <a:t>定义</a:t>
                </a:r>
                <a:r>
                  <a:rPr lang="en-US" altLang="zh-CN" dirty="0"/>
                  <a:t>14.17  </a:t>
                </a:r>
                <a:r>
                  <a:rPr lang="zh-CN" altLang="en-US" dirty="0">
                    <a:solidFill>
                      <a:srgbClr val="FF0000"/>
                    </a:solidFill>
                  </a:rPr>
                  <a:t>点连通度</a:t>
                </a:r>
                <a:r>
                  <a:rPr lang="en-US" altLang="zh-CN" dirty="0"/>
                  <a:t>: G</a:t>
                </a:r>
                <a:r>
                  <a:rPr lang="zh-CN" altLang="en-US" dirty="0"/>
                  <a:t>为无向连通非完全图</a:t>
                </a:r>
                <a:r>
                  <a:rPr lang="en-US" altLang="zh-CN" dirty="0"/>
                  <a:t>, </a:t>
                </a:r>
                <a:r>
                  <a:rPr lang="zh-CN" altLang="en-US" dirty="0"/>
                  <a:t>称</a:t>
                </a:r>
              </a:p>
              <a:p>
                <a:pPr marL="216000" lvl="1" indent="0" algn="ctr">
                  <a:buNone/>
                </a:pPr>
                <a:r>
                  <a:rPr lang="en-US" altLang="zh-CN" dirty="0">
                    <a:sym typeface="Symbol" panose="05050102010706020507" pitchFamily="18" charset="2"/>
                  </a:rPr>
                  <a:t></a:t>
                </a:r>
                <a:r>
                  <a:rPr lang="en-US" altLang="zh-CN" dirty="0"/>
                  <a:t>(G) = min{ </a:t>
                </a:r>
                <a:r>
                  <a:rPr lang="en-US" altLang="zh-CN" dirty="0">
                    <a:solidFill>
                      <a:srgbClr val="FF0000"/>
                    </a:solidFill>
                  </a:rPr>
                  <a:t>|</a:t>
                </a:r>
                <a14:m>
                  <m:oMath xmlns:m="http://schemas.openxmlformats.org/officeDocument/2006/math">
                    <m:r>
                      <a:rPr lang="en-US" altLang="zh-CN" b="1" i="1" smtClean="0">
                        <a:solidFill>
                          <a:srgbClr val="0050AA"/>
                        </a:solidFill>
                        <a:latin typeface="Cambria Math" panose="02040503050406030204" pitchFamily="18" charset="0"/>
                      </a:rPr>
                      <m:t>𝑽</m:t>
                    </m:r>
                    <m:r>
                      <a:rPr lang="en-US" altLang="zh-CN" b="1" i="1" smtClean="0">
                        <a:solidFill>
                          <a:srgbClr val="0050AA"/>
                        </a:solidFill>
                        <a:latin typeface="Cambria Math" panose="02040503050406030204" pitchFamily="18" charset="0"/>
                      </a:rPr>
                      <m:t>′</m:t>
                    </m:r>
                  </m:oMath>
                </a14:m>
                <a:r>
                  <a:rPr lang="en-US" altLang="zh-CN" dirty="0">
                    <a:solidFill>
                      <a:srgbClr val="FF0000"/>
                    </a:solidFill>
                  </a:rPr>
                  <a:t>|</a:t>
                </a:r>
                <a:r>
                  <a:rPr lang="en-US" altLang="zh-CN" dirty="0">
                    <a:sym typeface="Symbol" panose="05050102010706020507" pitchFamily="18" charset="2"/>
                  </a:rPr>
                  <a:t>|</a:t>
                </a:r>
                <a14:m>
                  <m:oMath xmlns:m="http://schemas.openxmlformats.org/officeDocument/2006/math">
                    <m:r>
                      <a:rPr lang="en-US" altLang="zh-CN" i="1">
                        <a:latin typeface="Cambria Math" panose="02040503050406030204" pitchFamily="18" charset="0"/>
                      </a:rPr>
                      <m:t>𝑽</m:t>
                    </m:r>
                    <m:r>
                      <a:rPr lang="en-US" altLang="zh-CN" i="1">
                        <a:latin typeface="Cambria Math" panose="02040503050406030204" pitchFamily="18" charset="0"/>
                      </a:rPr>
                      <m:t>′</m:t>
                    </m:r>
                  </m:oMath>
                </a14:m>
                <a:r>
                  <a:rPr lang="zh-CN" altLang="en-US" dirty="0"/>
                  <a:t>为</a:t>
                </a:r>
                <a:r>
                  <a:rPr lang="en-US" altLang="zh-CN" dirty="0"/>
                  <a:t>G</a:t>
                </a:r>
                <a:r>
                  <a:rPr lang="zh-CN" altLang="en-US" dirty="0"/>
                  <a:t>的点割集 </a:t>
                </a:r>
                <a:r>
                  <a:rPr lang="en-US" altLang="zh-CN" dirty="0"/>
                  <a:t>}</a:t>
                </a:r>
              </a:p>
              <a:p>
                <a:pPr indent="0">
                  <a:buNone/>
                </a:pPr>
                <a:r>
                  <a:rPr lang="zh-CN" altLang="en-US" dirty="0"/>
                  <a:t>为图</a:t>
                </a:r>
                <a:r>
                  <a:rPr lang="en-US" altLang="zh-CN" dirty="0"/>
                  <a:t>G</a:t>
                </a:r>
                <a:r>
                  <a:rPr lang="zh-CN" altLang="en-US" dirty="0"/>
                  <a:t>的点连通度</a:t>
                </a:r>
                <a:r>
                  <a:rPr lang="en-US" altLang="zh-CN" dirty="0"/>
                  <a:t>, </a:t>
                </a:r>
                <a:r>
                  <a:rPr lang="zh-CN" altLang="en-US" dirty="0"/>
                  <a:t>简称连通度</a:t>
                </a:r>
                <a:r>
                  <a:rPr lang="en-US" altLang="zh-CN" dirty="0"/>
                  <a:t>, </a:t>
                </a:r>
                <a:r>
                  <a:rPr lang="en-US" altLang="zh-CN" dirty="0">
                    <a:sym typeface="Symbol" panose="05050102010706020507" pitchFamily="18" charset="2"/>
                  </a:rPr>
                  <a:t></a:t>
                </a:r>
                <a:r>
                  <a:rPr lang="en-US" altLang="zh-CN" dirty="0"/>
                  <a:t>(G)</a:t>
                </a:r>
                <a:r>
                  <a:rPr lang="zh-CN" altLang="en-US" dirty="0"/>
                  <a:t>可简记为</a:t>
                </a:r>
                <a:r>
                  <a:rPr lang="en-US" altLang="zh-CN" dirty="0">
                    <a:sym typeface="Symbol" panose="05050102010706020507" pitchFamily="18" charset="2"/>
                  </a:rPr>
                  <a:t></a:t>
                </a:r>
                <a:r>
                  <a:rPr lang="en-US" altLang="zh-CN" dirty="0"/>
                  <a:t>.</a:t>
                </a:r>
              </a:p>
              <a:p>
                <a:r>
                  <a:rPr lang="zh-CN" altLang="en-US" dirty="0"/>
                  <a:t>规定</a:t>
                </a:r>
                <a:endParaRPr lang="en-US" altLang="zh-CN" dirty="0"/>
              </a:p>
              <a:p>
                <a:pPr lvl="1"/>
                <a:r>
                  <a:rPr lang="zh-CN" altLang="en-US" dirty="0"/>
                  <a:t> </a:t>
                </a:r>
                <a:r>
                  <a:rPr lang="zh-CN" altLang="en-US" dirty="0">
                    <a:sym typeface="Symbol" panose="05050102010706020507" pitchFamily="18" charset="2"/>
                  </a:rPr>
                  <a:t></a:t>
                </a:r>
                <a:r>
                  <a:rPr lang="en-US" altLang="zh-CN" dirty="0"/>
                  <a:t>(</a:t>
                </a:r>
                <a14:m>
                  <m:oMath xmlns:m="http://schemas.openxmlformats.org/officeDocument/2006/math">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𝑲</m:t>
                        </m:r>
                      </m:e>
                      <m:sub>
                        <m:r>
                          <a:rPr lang="en-US" altLang="zh-CN" b="1" i="1" smtClean="0">
                            <a:latin typeface="Cambria Math" panose="02040503050406030204" pitchFamily="18" charset="0"/>
                          </a:rPr>
                          <m:t>𝒏</m:t>
                        </m:r>
                      </m:sub>
                    </m:sSub>
                  </m:oMath>
                </a14:m>
                <a:r>
                  <a:rPr lang="en-US" altLang="zh-CN" dirty="0"/>
                  <a:t>) = n</a:t>
                </a:r>
                <a:r>
                  <a:rPr lang="en-US" altLang="zh-CN" dirty="0">
                    <a:sym typeface="Symbol" panose="05050102010706020507" pitchFamily="18" charset="2"/>
                  </a:rPr>
                  <a:t></a:t>
                </a:r>
                <a:r>
                  <a:rPr lang="en-US" altLang="zh-CN" dirty="0"/>
                  <a:t>1 ;</a:t>
                </a:r>
              </a:p>
              <a:p>
                <a:pPr lvl="1"/>
                <a:r>
                  <a:rPr lang="en-US" altLang="zh-CN" dirty="0"/>
                  <a:t> </a:t>
                </a:r>
                <a:r>
                  <a:rPr lang="zh-CN" altLang="en-US" dirty="0"/>
                  <a:t>若</a:t>
                </a:r>
                <a:r>
                  <a:rPr lang="en-US" altLang="zh-CN" dirty="0"/>
                  <a:t>G</a:t>
                </a:r>
                <a:r>
                  <a:rPr lang="zh-CN" altLang="en-US" dirty="0"/>
                  <a:t>非连通</a:t>
                </a:r>
                <a:r>
                  <a:rPr lang="en-US" altLang="zh-CN" dirty="0"/>
                  <a:t>, </a:t>
                </a:r>
                <a:r>
                  <a:rPr lang="zh-CN" altLang="en-US" dirty="0"/>
                  <a:t>则</a:t>
                </a:r>
                <a:r>
                  <a:rPr lang="zh-CN" altLang="en-US" dirty="0">
                    <a:sym typeface="Symbol" panose="05050102010706020507" pitchFamily="18" charset="2"/>
                  </a:rPr>
                  <a:t></a:t>
                </a:r>
                <a:r>
                  <a:rPr lang="en-US" altLang="zh-CN" dirty="0"/>
                  <a:t>(G) = 0 ;</a:t>
                </a:r>
              </a:p>
              <a:p>
                <a:pPr lvl="1"/>
                <a:r>
                  <a:rPr lang="en-US" altLang="zh-CN" dirty="0"/>
                  <a:t> </a:t>
                </a:r>
                <a:r>
                  <a:rPr lang="zh-CN" altLang="en-US" dirty="0"/>
                  <a:t>若 </a:t>
                </a:r>
                <a:r>
                  <a:rPr lang="zh-CN" altLang="en-US" dirty="0">
                    <a:sym typeface="Symbol" panose="05050102010706020507" pitchFamily="18" charset="2"/>
                  </a:rPr>
                  <a:t></a:t>
                </a:r>
                <a:r>
                  <a:rPr lang="en-US" altLang="zh-CN" dirty="0"/>
                  <a:t>(G)</a:t>
                </a:r>
                <a:r>
                  <a:rPr lang="en-US" altLang="zh-CN" dirty="0">
                    <a:sym typeface="Symbol" panose="05050102010706020507" pitchFamily="18" charset="2"/>
                  </a:rPr>
                  <a:t></a:t>
                </a:r>
                <a:r>
                  <a:rPr lang="en-US" altLang="zh-CN" dirty="0"/>
                  <a:t>k, </a:t>
                </a:r>
                <a:r>
                  <a:rPr lang="zh-CN" altLang="en-US" dirty="0"/>
                  <a:t>则称</a:t>
                </a:r>
                <a:r>
                  <a:rPr lang="en-US" altLang="zh-CN" dirty="0"/>
                  <a:t>G</a:t>
                </a:r>
                <a:r>
                  <a:rPr lang="zh-CN" altLang="en-US" dirty="0"/>
                  <a:t>为</a:t>
                </a:r>
                <a:r>
                  <a:rPr lang="en-US" altLang="zh-CN" dirty="0">
                    <a:solidFill>
                      <a:srgbClr val="FF0000"/>
                    </a:solidFill>
                  </a:rPr>
                  <a:t>k-</a:t>
                </a:r>
                <a:r>
                  <a:rPr lang="zh-CN" altLang="en-US" dirty="0">
                    <a:solidFill>
                      <a:srgbClr val="FF0000"/>
                    </a:solidFill>
                  </a:rPr>
                  <a:t>连通图 </a:t>
                </a:r>
                <a:r>
                  <a:rPr lang="en-US" altLang="zh-CN" dirty="0"/>
                  <a:t>.</a:t>
                </a:r>
              </a:p>
              <a:p>
                <a:r>
                  <a:rPr lang="zh-CN" altLang="en-US" dirty="0"/>
                  <a:t>例如</a:t>
                </a:r>
                <a:endParaRPr lang="en-US" altLang="zh-CN" dirty="0"/>
              </a:p>
              <a:p>
                <a:pPr lvl="1"/>
                <a:r>
                  <a:rPr lang="zh-CN" altLang="en-US" dirty="0"/>
                  <a:t>右图的点连通度</a:t>
                </a:r>
                <a:r>
                  <a:rPr lang="en-US" altLang="zh-CN" dirty="0">
                    <a:sym typeface="Symbol" panose="05050102010706020507" pitchFamily="18" charset="2"/>
                  </a:rPr>
                  <a:t>=1, </a:t>
                </a:r>
                <a:r>
                  <a:rPr lang="zh-CN" altLang="en-US" dirty="0">
                    <a:sym typeface="Symbol" panose="05050102010706020507" pitchFamily="18" charset="2"/>
                  </a:rPr>
                  <a:t>是</a:t>
                </a:r>
                <a:r>
                  <a:rPr lang="en-US" altLang="zh-CN" dirty="0">
                    <a:sym typeface="Symbol" panose="05050102010706020507" pitchFamily="18" charset="2"/>
                  </a:rPr>
                  <a:t>1-</a:t>
                </a:r>
                <a:r>
                  <a:rPr lang="zh-CN" altLang="en-US" dirty="0">
                    <a:sym typeface="Symbol" panose="05050102010706020507" pitchFamily="18" charset="2"/>
                  </a:rPr>
                  <a:t>连通图</a:t>
                </a:r>
                <a:r>
                  <a:rPr lang="en-US" altLang="zh-CN" dirty="0">
                    <a:sym typeface="Symbol" panose="05050102010706020507" pitchFamily="18" charset="2"/>
                  </a:rPr>
                  <a:t>.</a:t>
                </a:r>
              </a:p>
              <a:p>
                <a:pPr lvl="1"/>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𝑲</m:t>
                        </m:r>
                      </m:e>
                      <m:sub>
                        <m:r>
                          <a:rPr lang="en-US" altLang="zh-CN" b="1" i="1" smtClean="0">
                            <a:latin typeface="Cambria Math" panose="02040503050406030204" pitchFamily="18" charset="0"/>
                          </a:rPr>
                          <m:t>𝟓</m:t>
                        </m:r>
                      </m:sub>
                    </m:sSub>
                  </m:oMath>
                </a14:m>
                <a:r>
                  <a:rPr lang="zh-CN" altLang="en-US" dirty="0"/>
                  <a:t>的点连通度</a:t>
                </a:r>
                <a:r>
                  <a:rPr lang="en-US" altLang="zh-CN" dirty="0">
                    <a:sym typeface="Symbol" panose="05050102010706020507" pitchFamily="18" charset="2"/>
                  </a:rPr>
                  <a:t>=4, </a:t>
                </a:r>
                <a:r>
                  <a:rPr lang="zh-CN" altLang="en-US" dirty="0">
                    <a:sym typeface="Symbol" panose="05050102010706020507" pitchFamily="18" charset="2"/>
                  </a:rPr>
                  <a:t>是</a:t>
                </a:r>
                <a:r>
                  <a:rPr lang="en-US" altLang="zh-CN" dirty="0">
                    <a:sym typeface="Symbol" panose="05050102010706020507" pitchFamily="18" charset="2"/>
                  </a:rPr>
                  <a:t>4-</a:t>
                </a:r>
                <a:r>
                  <a:rPr lang="zh-CN" altLang="en-US" dirty="0">
                    <a:sym typeface="Symbol" panose="05050102010706020507" pitchFamily="18" charset="2"/>
                  </a:rPr>
                  <a:t>连通图、</a:t>
                </a:r>
                <a:r>
                  <a:rPr lang="en-US" altLang="zh-CN" dirty="0">
                    <a:sym typeface="Symbol" panose="05050102010706020507" pitchFamily="18" charset="2"/>
                  </a:rPr>
                  <a:t>3-</a:t>
                </a:r>
                <a:r>
                  <a:rPr lang="zh-CN" altLang="en-US" dirty="0">
                    <a:sym typeface="Symbol" panose="05050102010706020507" pitchFamily="18" charset="2"/>
                  </a:rPr>
                  <a:t>连通图、</a:t>
                </a:r>
                <a:r>
                  <a:rPr lang="en-US" altLang="zh-CN" dirty="0">
                    <a:sym typeface="Symbol" panose="05050102010706020507" pitchFamily="18" charset="2"/>
                  </a:rPr>
                  <a:t>2-</a:t>
                </a:r>
                <a:r>
                  <a:rPr lang="zh-CN" altLang="en-US" dirty="0">
                    <a:sym typeface="Symbol" panose="05050102010706020507" pitchFamily="18" charset="2"/>
                  </a:rPr>
                  <a:t>连通图、</a:t>
                </a:r>
                <a:r>
                  <a:rPr lang="en-US" altLang="zh-CN" dirty="0">
                    <a:sym typeface="Symbol" panose="05050102010706020507" pitchFamily="18" charset="2"/>
                  </a:rPr>
                  <a:t>1-</a:t>
                </a:r>
                <a:r>
                  <a:rPr lang="zh-CN" altLang="en-US" dirty="0">
                    <a:sym typeface="Symbol" panose="05050102010706020507" pitchFamily="18" charset="2"/>
                  </a:rPr>
                  <a:t>连通图</a:t>
                </a:r>
                <a:r>
                  <a:rPr lang="en-US" altLang="zh-CN" dirty="0">
                    <a:sym typeface="Symbol" panose="05050102010706020507" pitchFamily="18" charset="2"/>
                  </a:rPr>
                  <a:t>.</a:t>
                </a:r>
                <a:endParaRPr lang="zh-CN" altLang="en-US" dirty="0"/>
              </a:p>
            </p:txBody>
          </p:sp>
        </mc:Choice>
        <mc:Fallback xmlns="">
          <p:sp>
            <p:nvSpPr>
              <p:cNvPr id="2" name="文本占位符 1"/>
              <p:cNvSpPr>
                <a:spLocks noGrp="1" noRot="1" noChangeAspect="1" noMove="1" noResize="1" noEditPoints="1" noAdjustHandles="1" noChangeArrowheads="1" noChangeShapeType="1" noTextEdit="1"/>
              </p:cNvSpPr>
              <p:nvPr>
                <p:ph type="body" sz="quarter" idx="1"/>
              </p:nvPr>
            </p:nvSpPr>
            <p:spPr>
              <a:xfrm>
                <a:off x="516000" y="1008000"/>
                <a:ext cx="11160000" cy="5216813"/>
              </a:xfrm>
              <a:blipFill>
                <a:blip r:embed="rId2"/>
                <a:stretch>
                  <a:fillRect l="-1148" t="-1752" b="-2336"/>
                </a:stretch>
              </a:blipFill>
            </p:spPr>
            <p:txBody>
              <a:bodyPr/>
              <a:lstStyle/>
              <a:p>
                <a:r>
                  <a:rPr lang="zh-CN" altLang="en-US">
                    <a:noFill/>
                  </a:rPr>
                  <a:t> </a:t>
                </a:r>
              </a:p>
            </p:txBody>
          </p:sp>
        </mc:Fallback>
      </mc:AlternateContent>
      <p:sp>
        <p:nvSpPr>
          <p:cNvPr id="6146" name="Rectangle 2"/>
          <p:cNvSpPr>
            <a:spLocks noGrp="1" noChangeArrowheads="1"/>
          </p:cNvSpPr>
          <p:nvPr>
            <p:ph type="title"/>
          </p:nvPr>
        </p:nvSpPr>
        <p:spPr/>
        <p:txBody>
          <a:bodyPr/>
          <a:lstStyle/>
          <a:p>
            <a:r>
              <a:rPr lang="zh-CN" altLang="en-US" dirty="0"/>
              <a:t>三、无向图的连通度</a:t>
            </a:r>
            <a:endParaRPr lang="en-US" altLang="zh-CN" dirty="0"/>
          </a:p>
        </p:txBody>
      </p:sp>
      <p:sp>
        <p:nvSpPr>
          <p:cNvPr id="9" name="文本占位符 8"/>
          <p:cNvSpPr>
            <a:spLocks noGrp="1"/>
          </p:cNvSpPr>
          <p:nvPr>
            <p:ph type="body" sz="quarter" idx="11"/>
          </p:nvPr>
        </p:nvSpPr>
        <p:spPr/>
        <p:txBody>
          <a:bodyPr/>
          <a:lstStyle/>
          <a:p>
            <a:r>
              <a:rPr lang="en-US" altLang="zh-CN" dirty="0"/>
              <a:t>8.3 </a:t>
            </a:r>
            <a:r>
              <a:rPr lang="zh-CN" altLang="en-US" dirty="0"/>
              <a:t>图的连通性</a:t>
            </a:r>
          </a:p>
        </p:txBody>
      </p:sp>
      <p:pic>
        <p:nvPicPr>
          <p:cNvPr id="11" name="Picture 17" descr="14-7">
            <a:extLst>
              <a:ext uri="{FF2B5EF4-FFF2-40B4-BE49-F238E27FC236}">
                <a16:creationId xmlns:a16="http://schemas.microsoft.com/office/drawing/2014/main" id="{09002DA8-746E-44A6-8EB2-ABA42ACCFD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b="34445"/>
          <a:stretch>
            <a:fillRect/>
          </a:stretch>
        </p:blipFill>
        <p:spPr bwMode="auto">
          <a:xfrm>
            <a:off x="7041343" y="2934715"/>
            <a:ext cx="3887787" cy="1925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灯片编号占位符 3">
            <a:extLst>
              <a:ext uri="{FF2B5EF4-FFF2-40B4-BE49-F238E27FC236}">
                <a16:creationId xmlns:a16="http://schemas.microsoft.com/office/drawing/2014/main" id="{920B8D0D-0A10-42F8-9C1D-26C0F0E9F89A}"/>
              </a:ext>
            </a:extLst>
          </p:cNvPr>
          <p:cNvSpPr>
            <a:spLocks noGrp="1"/>
          </p:cNvSpPr>
          <p:nvPr>
            <p:ph type="sldNum" sz="quarter" idx="10"/>
          </p:nvPr>
        </p:nvSpPr>
        <p:spPr/>
        <p:txBody>
          <a:bodyPr/>
          <a:lstStyle/>
          <a:p>
            <a:fld id="{ADDBA8A9-FE90-4847-B2BB-91D9864F4629}" type="slidenum">
              <a:rPr lang="zh-CN" altLang="en-US" smtClean="0"/>
              <a:pPr/>
              <a:t>38</a:t>
            </a:fld>
            <a:r>
              <a:rPr lang="en-US" altLang="zh-CN"/>
              <a:t>|73</a:t>
            </a:r>
            <a:endParaRPr lang="zh-CN" altLang="en-US" dirty="0"/>
          </a:p>
        </p:txBody>
      </p:sp>
    </p:spTree>
    <p:extLst>
      <p:ext uri="{BB962C8B-B14F-4D97-AF65-F5344CB8AC3E}">
        <p14:creationId xmlns:p14="http://schemas.microsoft.com/office/powerpoint/2010/main" val="135018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2">
                                            <p:txEl>
                                              <p:pRg st="2" end="2"/>
                                            </p:txEl>
                                          </p:spTgt>
                                        </p:tgtEl>
                                        <p:attrNameLst>
                                          <p:attrName>style.visibility</p:attrName>
                                        </p:attrNameLst>
                                      </p:cBhvr>
                                      <p:to>
                                        <p:strVal val="visible"/>
                                      </p:to>
                                    </p:set>
                                    <p:animEffect transition="in" filter="fade">
                                      <p:cBhvr>
                                        <p:cTn id="16" dur="500"/>
                                        <p:tgtEl>
                                          <p:spTgt spid="2">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2">
                                            <p:txEl>
                                              <p:pRg st="3" end="3"/>
                                            </p:txEl>
                                          </p:spTgt>
                                        </p:tgtEl>
                                        <p:attrNameLst>
                                          <p:attrName>style.visibility</p:attrName>
                                        </p:attrNameLst>
                                      </p:cBhvr>
                                      <p:to>
                                        <p:strVal val="visible"/>
                                      </p:to>
                                    </p:set>
                                    <p:animEffect transition="in" filter="fade">
                                      <p:cBhvr>
                                        <p:cTn id="21" dur="500"/>
                                        <p:tgtEl>
                                          <p:spTgt spid="2">
                                            <p:txEl>
                                              <p:pRg st="3" end="3"/>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2">
                                            <p:txEl>
                                              <p:pRg st="4" end="4"/>
                                            </p:txEl>
                                          </p:spTgt>
                                        </p:tgtEl>
                                        <p:attrNameLst>
                                          <p:attrName>style.visibility</p:attrName>
                                        </p:attrNameLst>
                                      </p:cBhvr>
                                      <p:to>
                                        <p:strVal val="visible"/>
                                      </p:to>
                                    </p:set>
                                    <p:animEffect transition="in" filter="fade">
                                      <p:cBhvr>
                                        <p:cTn id="26" dur="500"/>
                                        <p:tgtEl>
                                          <p:spTgt spid="2">
                                            <p:txEl>
                                              <p:pRg st="4" end="4"/>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
                                            <p:txEl>
                                              <p:pRg st="5" end="5"/>
                                            </p:txEl>
                                          </p:spTgt>
                                        </p:tgtEl>
                                        <p:attrNameLst>
                                          <p:attrName>style.visibility</p:attrName>
                                        </p:attrNameLst>
                                      </p:cBhvr>
                                      <p:to>
                                        <p:strVal val="visible"/>
                                      </p:to>
                                    </p:set>
                                    <p:animEffect transition="in" filter="fade">
                                      <p:cBhvr>
                                        <p:cTn id="31" dur="500"/>
                                        <p:tgtEl>
                                          <p:spTgt spid="2">
                                            <p:txEl>
                                              <p:pRg st="5" end="5"/>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2">
                                            <p:txEl>
                                              <p:pRg st="6" end="6"/>
                                            </p:txEl>
                                          </p:spTgt>
                                        </p:tgtEl>
                                        <p:attrNameLst>
                                          <p:attrName>style.visibility</p:attrName>
                                        </p:attrNameLst>
                                      </p:cBhvr>
                                      <p:to>
                                        <p:strVal val="visible"/>
                                      </p:to>
                                    </p:set>
                                    <p:animEffect transition="in" filter="fade">
                                      <p:cBhvr>
                                        <p:cTn id="36" dur="500"/>
                                        <p:tgtEl>
                                          <p:spTgt spid="2">
                                            <p:txEl>
                                              <p:pRg st="6" end="6"/>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2">
                                            <p:txEl>
                                              <p:pRg st="7" end="7"/>
                                            </p:txEl>
                                          </p:spTgt>
                                        </p:tgtEl>
                                        <p:attrNameLst>
                                          <p:attrName>style.visibility</p:attrName>
                                        </p:attrNameLst>
                                      </p:cBhvr>
                                      <p:to>
                                        <p:strVal val="visible"/>
                                      </p:to>
                                    </p:set>
                                    <p:animEffect transition="in" filter="fade">
                                      <p:cBhvr>
                                        <p:cTn id="41" dur="500"/>
                                        <p:tgtEl>
                                          <p:spTgt spid="2">
                                            <p:txEl>
                                              <p:pRg st="7" end="7"/>
                                            </p:txEl>
                                          </p:spTgt>
                                        </p:tgtEl>
                                      </p:cBhvr>
                                    </p:animEffect>
                                  </p:childTnLst>
                                </p:cTn>
                              </p:par>
                            </p:childTnLst>
                          </p:cTn>
                        </p:par>
                        <p:par>
                          <p:cTn id="42" fill="hold">
                            <p:stCondLst>
                              <p:cond delay="500"/>
                            </p:stCondLst>
                            <p:childTnLst>
                              <p:par>
                                <p:cTn id="43" presetID="53" presetClass="entr" presetSubtype="16" fill="hold" nodeType="afterEffect">
                                  <p:stCondLst>
                                    <p:cond delay="0"/>
                                  </p:stCondLst>
                                  <p:childTnLst>
                                    <p:set>
                                      <p:cBhvr>
                                        <p:cTn id="44" dur="1" fill="hold">
                                          <p:stCondLst>
                                            <p:cond delay="0"/>
                                          </p:stCondLst>
                                        </p:cTn>
                                        <p:tgtEl>
                                          <p:spTgt spid="11"/>
                                        </p:tgtEl>
                                        <p:attrNameLst>
                                          <p:attrName>style.visibility</p:attrName>
                                        </p:attrNameLst>
                                      </p:cBhvr>
                                      <p:to>
                                        <p:strVal val="visible"/>
                                      </p:to>
                                    </p:set>
                                    <p:anim calcmode="lin" valueType="num">
                                      <p:cBhvr>
                                        <p:cTn id="45" dur="500" fill="hold"/>
                                        <p:tgtEl>
                                          <p:spTgt spid="11"/>
                                        </p:tgtEl>
                                        <p:attrNameLst>
                                          <p:attrName>ppt_w</p:attrName>
                                        </p:attrNameLst>
                                      </p:cBhvr>
                                      <p:tavLst>
                                        <p:tav tm="0">
                                          <p:val>
                                            <p:fltVal val="0"/>
                                          </p:val>
                                        </p:tav>
                                        <p:tav tm="100000">
                                          <p:val>
                                            <p:strVal val="#ppt_w"/>
                                          </p:val>
                                        </p:tav>
                                      </p:tavLst>
                                    </p:anim>
                                    <p:anim calcmode="lin" valueType="num">
                                      <p:cBhvr>
                                        <p:cTn id="46" dur="500" fill="hold"/>
                                        <p:tgtEl>
                                          <p:spTgt spid="11"/>
                                        </p:tgtEl>
                                        <p:attrNameLst>
                                          <p:attrName>ppt_h</p:attrName>
                                        </p:attrNameLst>
                                      </p:cBhvr>
                                      <p:tavLst>
                                        <p:tav tm="0">
                                          <p:val>
                                            <p:fltVal val="0"/>
                                          </p:val>
                                        </p:tav>
                                        <p:tav tm="100000">
                                          <p:val>
                                            <p:strVal val="#ppt_h"/>
                                          </p:val>
                                        </p:tav>
                                      </p:tavLst>
                                    </p:anim>
                                    <p:animEffect transition="in" filter="fade">
                                      <p:cBhvr>
                                        <p:cTn id="47" dur="500"/>
                                        <p:tgtEl>
                                          <p:spTgt spid="11"/>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2">
                                            <p:txEl>
                                              <p:pRg st="8" end="8"/>
                                            </p:txEl>
                                          </p:spTgt>
                                        </p:tgtEl>
                                        <p:attrNameLst>
                                          <p:attrName>style.visibility</p:attrName>
                                        </p:attrNameLst>
                                      </p:cBhvr>
                                      <p:to>
                                        <p:strVal val="visible"/>
                                      </p:to>
                                    </p:set>
                                    <p:animEffect transition="in" filter="fade">
                                      <p:cBhvr>
                                        <p:cTn id="52" dur="500"/>
                                        <p:tgtEl>
                                          <p:spTgt spid="2">
                                            <p:txEl>
                                              <p:pRg st="8" end="8"/>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2">
                                            <p:txEl>
                                              <p:pRg st="9" end="9"/>
                                            </p:txEl>
                                          </p:spTgt>
                                        </p:tgtEl>
                                        <p:attrNameLst>
                                          <p:attrName>style.visibility</p:attrName>
                                        </p:attrNameLst>
                                      </p:cBhvr>
                                      <p:to>
                                        <p:strVal val="visible"/>
                                      </p:to>
                                    </p:set>
                                    <p:animEffect transition="in" filter="fade">
                                      <p:cBhvr>
                                        <p:cTn id="57" dur="500"/>
                                        <p:tgtEl>
                                          <p:spTgt spid="2">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文本占位符 1"/>
              <p:cNvSpPr>
                <a:spLocks noGrp="1"/>
              </p:cNvSpPr>
              <p:nvPr>
                <p:ph type="body" sz="quarter" idx="1"/>
              </p:nvPr>
            </p:nvSpPr>
            <p:spPr>
              <a:xfrm>
                <a:off x="516000" y="1008000"/>
                <a:ext cx="11160000" cy="4708981"/>
              </a:xfrm>
            </p:spPr>
            <p:txBody>
              <a:bodyPr/>
              <a:lstStyle/>
              <a:p>
                <a:r>
                  <a:rPr lang="zh-CN" altLang="en-US" dirty="0"/>
                  <a:t>定义</a:t>
                </a:r>
                <a:r>
                  <a:rPr lang="en-US" altLang="zh-CN" dirty="0"/>
                  <a:t>14.18 </a:t>
                </a:r>
                <a:r>
                  <a:rPr lang="zh-CN" altLang="en-US" dirty="0">
                    <a:solidFill>
                      <a:srgbClr val="FF0000"/>
                    </a:solidFill>
                  </a:rPr>
                  <a:t>边连通度</a:t>
                </a:r>
                <a:r>
                  <a:rPr lang="en-US" altLang="zh-CN" dirty="0"/>
                  <a:t>: </a:t>
                </a:r>
                <a:r>
                  <a:rPr lang="zh-CN" altLang="en-US" dirty="0"/>
                  <a:t>设</a:t>
                </a:r>
                <a:r>
                  <a:rPr lang="en-US" altLang="zh-CN" dirty="0"/>
                  <a:t>G</a:t>
                </a:r>
                <a:r>
                  <a:rPr lang="zh-CN" altLang="en-US" dirty="0"/>
                  <a:t>为无向连通图</a:t>
                </a:r>
                <a:r>
                  <a:rPr lang="en-US" altLang="zh-CN" dirty="0"/>
                  <a:t>, </a:t>
                </a:r>
                <a:r>
                  <a:rPr lang="zh-CN" altLang="en-US" dirty="0"/>
                  <a:t>称</a:t>
                </a:r>
              </a:p>
              <a:p>
                <a:pPr marL="216000" lvl="1" indent="0" algn="ctr">
                  <a:buNone/>
                </a:pPr>
                <a:r>
                  <a:rPr lang="en-US" altLang="zh-CN" dirty="0">
                    <a:sym typeface="Symbol" panose="05050102010706020507" pitchFamily="18" charset="2"/>
                  </a:rPr>
                  <a:t></a:t>
                </a:r>
                <a:r>
                  <a:rPr lang="en-US" altLang="zh-CN" dirty="0"/>
                  <a:t>(G) = min{</a:t>
                </a:r>
                <a:r>
                  <a:rPr lang="en-US" altLang="zh-CN" dirty="0">
                    <a:solidFill>
                      <a:srgbClr val="FF0000"/>
                    </a:solidFill>
                  </a:rPr>
                  <a:t>|</a:t>
                </a:r>
                <a14:m>
                  <m:oMath xmlns:m="http://schemas.openxmlformats.org/officeDocument/2006/math">
                    <m:r>
                      <a:rPr lang="en-US" altLang="zh-CN" b="1" i="1" smtClean="0">
                        <a:solidFill>
                          <a:srgbClr val="0050AA"/>
                        </a:solidFill>
                        <a:latin typeface="Cambria Math" panose="02040503050406030204" pitchFamily="18" charset="0"/>
                      </a:rPr>
                      <m:t>𝑬</m:t>
                    </m:r>
                    <m:r>
                      <a:rPr lang="en-US" altLang="zh-CN" b="1" i="1" smtClean="0">
                        <a:solidFill>
                          <a:srgbClr val="0050AA"/>
                        </a:solidFill>
                        <a:latin typeface="Cambria Math" panose="02040503050406030204" pitchFamily="18" charset="0"/>
                      </a:rPr>
                      <m:t>′</m:t>
                    </m:r>
                  </m:oMath>
                </a14:m>
                <a:r>
                  <a:rPr lang="en-US" altLang="zh-CN" dirty="0">
                    <a:solidFill>
                      <a:srgbClr val="FF0000"/>
                    </a:solidFill>
                  </a:rPr>
                  <a:t>|</a:t>
                </a:r>
                <a:r>
                  <a:rPr lang="en-US" altLang="zh-CN" dirty="0">
                    <a:sym typeface="Symbol" panose="05050102010706020507" pitchFamily="18" charset="2"/>
                  </a:rPr>
                  <a:t>|</a:t>
                </a:r>
                <a14:m>
                  <m:oMath xmlns:m="http://schemas.openxmlformats.org/officeDocument/2006/math">
                    <m:r>
                      <a:rPr lang="en-US" altLang="zh-CN" i="1">
                        <a:latin typeface="Cambria Math" panose="02040503050406030204" pitchFamily="18" charset="0"/>
                      </a:rPr>
                      <m:t>𝑬</m:t>
                    </m:r>
                    <m:r>
                      <a:rPr lang="en-US" altLang="zh-CN" i="1">
                        <a:latin typeface="Cambria Math" panose="02040503050406030204" pitchFamily="18" charset="0"/>
                      </a:rPr>
                      <m:t>′</m:t>
                    </m:r>
                  </m:oMath>
                </a14:m>
                <a:r>
                  <a:rPr lang="zh-CN" altLang="en-US" dirty="0"/>
                  <a:t>为</a:t>
                </a:r>
                <a:r>
                  <a:rPr lang="en-US" altLang="zh-CN" dirty="0"/>
                  <a:t>G</a:t>
                </a:r>
                <a:r>
                  <a:rPr lang="zh-CN" altLang="en-US" dirty="0"/>
                  <a:t>的边割集</a:t>
                </a:r>
                <a:r>
                  <a:rPr lang="en-US" altLang="zh-CN" dirty="0"/>
                  <a:t>}</a:t>
                </a:r>
              </a:p>
              <a:p>
                <a:pPr indent="0">
                  <a:buNone/>
                </a:pPr>
                <a:r>
                  <a:rPr lang="zh-CN" altLang="en-US" dirty="0"/>
                  <a:t>为</a:t>
                </a:r>
                <a:r>
                  <a:rPr lang="en-US" altLang="zh-CN" dirty="0"/>
                  <a:t>G</a:t>
                </a:r>
                <a:r>
                  <a:rPr lang="zh-CN" altLang="en-US" dirty="0"/>
                  <a:t>的边连通度</a:t>
                </a:r>
                <a:r>
                  <a:rPr lang="en-US" altLang="zh-CN" dirty="0"/>
                  <a:t>; </a:t>
                </a:r>
                <a:r>
                  <a:rPr lang="en-US" altLang="zh-CN" dirty="0">
                    <a:sym typeface="Symbol" panose="05050102010706020507" pitchFamily="18" charset="2"/>
                  </a:rPr>
                  <a:t></a:t>
                </a:r>
                <a:r>
                  <a:rPr lang="en-US" altLang="zh-CN" dirty="0"/>
                  <a:t>(G)</a:t>
                </a:r>
                <a:r>
                  <a:rPr lang="zh-CN" altLang="en-US" dirty="0"/>
                  <a:t>可简记为</a:t>
                </a:r>
                <a:r>
                  <a:rPr lang="en-US" altLang="zh-CN" dirty="0">
                    <a:sym typeface="Symbol" panose="05050102010706020507" pitchFamily="18" charset="2"/>
                  </a:rPr>
                  <a:t>.</a:t>
                </a:r>
                <a:endParaRPr lang="en-US" altLang="zh-CN" dirty="0"/>
              </a:p>
              <a:p>
                <a:r>
                  <a:rPr lang="en-US" altLang="zh-CN" dirty="0"/>
                  <a:t> </a:t>
                </a:r>
                <a:r>
                  <a:rPr lang="zh-CN" altLang="en-US" dirty="0"/>
                  <a:t>规定</a:t>
                </a:r>
                <a:endParaRPr lang="en-US" altLang="zh-CN" dirty="0"/>
              </a:p>
              <a:p>
                <a:pPr lvl="1"/>
                <a:r>
                  <a:rPr lang="zh-CN" altLang="en-US" dirty="0"/>
                  <a:t>若</a:t>
                </a:r>
                <a:r>
                  <a:rPr lang="en-US" altLang="zh-CN" dirty="0"/>
                  <a:t>G</a:t>
                </a:r>
                <a:r>
                  <a:rPr lang="zh-CN" altLang="en-US" dirty="0"/>
                  <a:t>非连通</a:t>
                </a:r>
                <a:r>
                  <a:rPr lang="en-US" altLang="zh-CN" dirty="0"/>
                  <a:t>, </a:t>
                </a:r>
                <a:r>
                  <a:rPr lang="zh-CN" altLang="en-US" dirty="0"/>
                  <a:t>则</a:t>
                </a:r>
                <a:r>
                  <a:rPr lang="zh-CN" altLang="en-US" dirty="0">
                    <a:sym typeface="Symbol" panose="05050102010706020507" pitchFamily="18" charset="2"/>
                  </a:rPr>
                  <a:t></a:t>
                </a:r>
                <a:r>
                  <a:rPr lang="en-US" altLang="zh-CN" dirty="0"/>
                  <a:t>(G)=0;</a:t>
                </a:r>
              </a:p>
              <a:p>
                <a:pPr lvl="1"/>
                <a:r>
                  <a:rPr lang="zh-CN" altLang="en-US" dirty="0"/>
                  <a:t>若</a:t>
                </a:r>
                <a:r>
                  <a:rPr lang="zh-CN" altLang="en-US" dirty="0">
                    <a:sym typeface="Symbol" panose="05050102010706020507" pitchFamily="18" charset="2"/>
                  </a:rPr>
                  <a:t></a:t>
                </a:r>
                <a:r>
                  <a:rPr lang="en-US" altLang="zh-CN" dirty="0"/>
                  <a:t>(G)</a:t>
                </a:r>
                <a:r>
                  <a:rPr lang="en-US" altLang="zh-CN" dirty="0">
                    <a:sym typeface="Symbol" panose="05050102010706020507" pitchFamily="18" charset="2"/>
                  </a:rPr>
                  <a:t></a:t>
                </a:r>
                <a:r>
                  <a:rPr lang="en-US" altLang="zh-CN" dirty="0"/>
                  <a:t>r, </a:t>
                </a:r>
                <a:r>
                  <a:rPr lang="zh-CN" altLang="en-US" dirty="0"/>
                  <a:t>则称</a:t>
                </a:r>
                <a:r>
                  <a:rPr lang="en-US" altLang="zh-CN" dirty="0"/>
                  <a:t>G</a:t>
                </a:r>
                <a:r>
                  <a:rPr lang="zh-CN" altLang="en-US" dirty="0"/>
                  <a:t>是</a:t>
                </a:r>
                <a:r>
                  <a:rPr lang="en-US" altLang="zh-CN" dirty="0">
                    <a:solidFill>
                      <a:srgbClr val="FF0000"/>
                    </a:solidFill>
                  </a:rPr>
                  <a:t>r</a:t>
                </a:r>
                <a:r>
                  <a:rPr lang="zh-CN" altLang="en-US" dirty="0">
                    <a:solidFill>
                      <a:srgbClr val="FF0000"/>
                    </a:solidFill>
                  </a:rPr>
                  <a:t>边</a:t>
                </a:r>
                <a:r>
                  <a:rPr lang="en-US" altLang="zh-CN" dirty="0">
                    <a:solidFill>
                      <a:srgbClr val="FF0000"/>
                    </a:solidFill>
                  </a:rPr>
                  <a:t>-</a:t>
                </a:r>
                <a:r>
                  <a:rPr lang="zh-CN" altLang="en-US" dirty="0">
                    <a:solidFill>
                      <a:srgbClr val="FF0000"/>
                    </a:solidFill>
                  </a:rPr>
                  <a:t>连通图 </a:t>
                </a:r>
                <a:r>
                  <a:rPr lang="en-US" altLang="zh-CN" dirty="0"/>
                  <a:t>.</a:t>
                </a:r>
              </a:p>
              <a:p>
                <a:r>
                  <a:rPr lang="zh-CN" altLang="en-US" dirty="0"/>
                  <a:t>例如</a:t>
                </a:r>
              </a:p>
              <a:p>
                <a:pPr lvl="1"/>
                <a:r>
                  <a:rPr lang="zh-CN" altLang="en-US" dirty="0">
                    <a:sym typeface="Symbol" panose="05050102010706020507" pitchFamily="18" charset="2"/>
                  </a:rPr>
                  <a:t>右图</a:t>
                </a:r>
                <a:r>
                  <a:rPr lang="en-US" altLang="zh-CN" dirty="0">
                    <a:sym typeface="Symbol" panose="05050102010706020507" pitchFamily="18" charset="2"/>
                  </a:rPr>
                  <a:t>, </a:t>
                </a:r>
                <a:r>
                  <a:rPr lang="zh-CN" altLang="en-US" dirty="0">
                    <a:sym typeface="Symbol" panose="05050102010706020507" pitchFamily="18" charset="2"/>
                  </a:rPr>
                  <a:t></a:t>
                </a:r>
                <a:r>
                  <a:rPr lang="en-US" altLang="zh-CN" dirty="0"/>
                  <a:t>=</a:t>
                </a:r>
                <a:r>
                  <a:rPr lang="en-US" altLang="zh-CN" dirty="0">
                    <a:sym typeface="Symbol" panose="05050102010706020507" pitchFamily="18" charset="2"/>
                  </a:rPr>
                  <a:t></a:t>
                </a:r>
                <a:r>
                  <a:rPr lang="en-US" altLang="zh-CN" dirty="0"/>
                  <a:t>=1, </a:t>
                </a:r>
                <a:r>
                  <a:rPr lang="zh-CN" altLang="en-US" dirty="0"/>
                  <a:t>是</a:t>
                </a:r>
                <a:r>
                  <a:rPr lang="en-US" altLang="zh-CN" dirty="0">
                    <a:solidFill>
                      <a:srgbClr val="FF0000"/>
                    </a:solidFill>
                  </a:rPr>
                  <a:t>1-</a:t>
                </a:r>
                <a:r>
                  <a:rPr lang="zh-CN" altLang="en-US" dirty="0"/>
                  <a:t>连通图和</a:t>
                </a:r>
                <a:r>
                  <a:rPr lang="en-US" altLang="zh-CN" dirty="0">
                    <a:solidFill>
                      <a:srgbClr val="FF0000"/>
                    </a:solidFill>
                  </a:rPr>
                  <a:t>1</a:t>
                </a:r>
                <a:r>
                  <a:rPr lang="zh-CN" altLang="en-US" dirty="0">
                    <a:solidFill>
                      <a:srgbClr val="FF0000"/>
                    </a:solidFill>
                  </a:rPr>
                  <a:t>边</a:t>
                </a:r>
                <a:r>
                  <a:rPr lang="en-US" altLang="zh-CN" dirty="0">
                    <a:solidFill>
                      <a:srgbClr val="FF0000"/>
                    </a:solidFill>
                  </a:rPr>
                  <a:t>-</a:t>
                </a:r>
                <a:r>
                  <a:rPr lang="zh-CN" altLang="en-US" dirty="0"/>
                  <a:t>连通图</a:t>
                </a:r>
                <a:endParaRPr lang="en-US" altLang="zh-CN" i="1" dirty="0">
                  <a:latin typeface="Cambria Math" panose="02040503050406030204" pitchFamily="18" charset="0"/>
                </a:endParaRPr>
              </a:p>
              <a:p>
                <a:pPr lvl="1"/>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𝑲</m:t>
                        </m:r>
                      </m:e>
                      <m:sub>
                        <m:r>
                          <a:rPr lang="en-US" altLang="zh-CN" i="1">
                            <a:latin typeface="Cambria Math" panose="02040503050406030204" pitchFamily="18" charset="0"/>
                          </a:rPr>
                          <m:t>𝒏</m:t>
                        </m:r>
                      </m:sub>
                    </m:sSub>
                  </m:oMath>
                </a14:m>
                <a:r>
                  <a:rPr lang="zh-CN" altLang="en-US" dirty="0"/>
                  <a:t>是</a:t>
                </a:r>
                <a:r>
                  <a:rPr lang="en-US" altLang="zh-CN" dirty="0"/>
                  <a:t>r</a:t>
                </a:r>
                <a:r>
                  <a:rPr lang="zh-CN" altLang="en-US" dirty="0"/>
                  <a:t>边</a:t>
                </a:r>
                <a:r>
                  <a:rPr lang="en-US" altLang="zh-CN" dirty="0"/>
                  <a:t>-</a:t>
                </a:r>
                <a:r>
                  <a:rPr lang="zh-CN" altLang="en-US" dirty="0"/>
                  <a:t>连通图</a:t>
                </a:r>
                <a:r>
                  <a:rPr lang="en-US" altLang="zh-CN" dirty="0"/>
                  <a:t>, 1</a:t>
                </a:r>
                <a14:m>
                  <m:oMath xmlns:m="http://schemas.openxmlformats.org/officeDocument/2006/math">
                    <m:r>
                      <a:rPr lang="en-US" altLang="zh-CN" i="1" smtClean="0">
                        <a:latin typeface="Cambria Math" panose="02040503050406030204" pitchFamily="18" charset="0"/>
                        <a:ea typeface="Cambria Math" panose="02040503050406030204" pitchFamily="18" charset="0"/>
                      </a:rPr>
                      <m:t>≤</m:t>
                    </m:r>
                    <m:r>
                      <a:rPr lang="en-US" altLang="zh-CN" b="1" i="1" smtClean="0">
                        <a:latin typeface="Cambria Math" panose="02040503050406030204" pitchFamily="18" charset="0"/>
                        <a:ea typeface="Cambria Math" panose="02040503050406030204" pitchFamily="18" charset="0"/>
                      </a:rPr>
                      <m:t>𝒓</m:t>
                    </m:r>
                    <m:r>
                      <a:rPr lang="en-US" altLang="zh-CN" i="1" smtClean="0">
                        <a:latin typeface="Cambria Math" panose="02040503050406030204" pitchFamily="18" charset="0"/>
                        <a:ea typeface="Cambria Math" panose="02040503050406030204" pitchFamily="18" charset="0"/>
                      </a:rPr>
                      <m:t>≤</m:t>
                    </m:r>
                  </m:oMath>
                </a14:m>
                <a:r>
                  <a:rPr lang="en-US" altLang="zh-CN" dirty="0"/>
                  <a:t>(n-1) .</a:t>
                </a:r>
              </a:p>
            </p:txBody>
          </p:sp>
        </mc:Choice>
        <mc:Fallback xmlns="">
          <p:sp>
            <p:nvSpPr>
              <p:cNvPr id="2" name="文本占位符 1"/>
              <p:cNvSpPr>
                <a:spLocks noGrp="1" noRot="1" noChangeAspect="1" noMove="1" noResize="1" noEditPoints="1" noAdjustHandles="1" noChangeArrowheads="1" noChangeShapeType="1" noTextEdit="1"/>
              </p:cNvSpPr>
              <p:nvPr>
                <p:ph type="body" sz="quarter" idx="1"/>
              </p:nvPr>
            </p:nvSpPr>
            <p:spPr>
              <a:xfrm>
                <a:off x="516000" y="1008000"/>
                <a:ext cx="11160000" cy="4708981"/>
              </a:xfrm>
              <a:blipFill>
                <a:blip r:embed="rId2"/>
                <a:stretch>
                  <a:fillRect l="-1148" t="-1940" b="-2587"/>
                </a:stretch>
              </a:blipFill>
            </p:spPr>
            <p:txBody>
              <a:bodyPr/>
              <a:lstStyle/>
              <a:p>
                <a:r>
                  <a:rPr lang="zh-CN" altLang="en-US">
                    <a:noFill/>
                  </a:rPr>
                  <a:t> </a:t>
                </a:r>
              </a:p>
            </p:txBody>
          </p:sp>
        </mc:Fallback>
      </mc:AlternateContent>
      <p:sp>
        <p:nvSpPr>
          <p:cNvPr id="6146" name="Rectangle 2"/>
          <p:cNvSpPr>
            <a:spLocks noGrp="1" noChangeArrowheads="1"/>
          </p:cNvSpPr>
          <p:nvPr>
            <p:ph type="title"/>
          </p:nvPr>
        </p:nvSpPr>
        <p:spPr/>
        <p:txBody>
          <a:bodyPr/>
          <a:lstStyle/>
          <a:p>
            <a:r>
              <a:rPr lang="zh-CN" altLang="en-US" dirty="0"/>
              <a:t>三、无向图的连通度</a:t>
            </a:r>
            <a:endParaRPr lang="en-US" altLang="zh-CN" dirty="0"/>
          </a:p>
        </p:txBody>
      </p:sp>
      <p:sp>
        <p:nvSpPr>
          <p:cNvPr id="9" name="文本占位符 8"/>
          <p:cNvSpPr>
            <a:spLocks noGrp="1"/>
          </p:cNvSpPr>
          <p:nvPr>
            <p:ph type="body" sz="quarter" idx="11"/>
          </p:nvPr>
        </p:nvSpPr>
        <p:spPr/>
        <p:txBody>
          <a:bodyPr/>
          <a:lstStyle/>
          <a:p>
            <a:r>
              <a:rPr lang="en-US" altLang="zh-CN" dirty="0"/>
              <a:t>8.3 </a:t>
            </a:r>
            <a:r>
              <a:rPr lang="zh-CN" altLang="en-US" dirty="0"/>
              <a:t>图的连通性</a:t>
            </a:r>
          </a:p>
        </p:txBody>
      </p:sp>
      <p:pic>
        <p:nvPicPr>
          <p:cNvPr id="6" name="Picture 17" descr="14-7">
            <a:extLst>
              <a:ext uri="{FF2B5EF4-FFF2-40B4-BE49-F238E27FC236}">
                <a16:creationId xmlns:a16="http://schemas.microsoft.com/office/drawing/2014/main" id="{D559EFAC-FC0A-45A6-B7B1-5A6CF323AA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b="34445"/>
          <a:stretch>
            <a:fillRect/>
          </a:stretch>
        </p:blipFill>
        <p:spPr bwMode="auto">
          <a:xfrm>
            <a:off x="7694225" y="2325041"/>
            <a:ext cx="3887787" cy="1925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灯片编号占位符 3">
            <a:extLst>
              <a:ext uri="{FF2B5EF4-FFF2-40B4-BE49-F238E27FC236}">
                <a16:creationId xmlns:a16="http://schemas.microsoft.com/office/drawing/2014/main" id="{B3266721-C322-4336-8A5C-2987C78733B6}"/>
              </a:ext>
            </a:extLst>
          </p:cNvPr>
          <p:cNvSpPr>
            <a:spLocks noGrp="1"/>
          </p:cNvSpPr>
          <p:nvPr>
            <p:ph type="sldNum" sz="quarter" idx="10"/>
          </p:nvPr>
        </p:nvSpPr>
        <p:spPr/>
        <p:txBody>
          <a:bodyPr/>
          <a:lstStyle/>
          <a:p>
            <a:fld id="{ADDBA8A9-FE90-4847-B2BB-91D9864F4629}" type="slidenum">
              <a:rPr lang="zh-CN" altLang="en-US" smtClean="0"/>
              <a:pPr/>
              <a:t>39</a:t>
            </a:fld>
            <a:r>
              <a:rPr lang="en-US" altLang="zh-CN"/>
              <a:t>|73</a:t>
            </a:r>
            <a:endParaRPr lang="zh-CN" altLang="en-US" dirty="0"/>
          </a:p>
        </p:txBody>
      </p:sp>
    </p:spTree>
    <p:extLst>
      <p:ext uri="{BB962C8B-B14F-4D97-AF65-F5344CB8AC3E}">
        <p14:creationId xmlns:p14="http://schemas.microsoft.com/office/powerpoint/2010/main" val="477954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500"/>
                                        <p:tgtEl>
                                          <p:spTgt spid="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Effect transition="in" filter="fade">
                                      <p:cBhvr>
                                        <p:cTn id="27" dur="500"/>
                                        <p:tgtEl>
                                          <p:spTgt spid="2">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
                                            <p:txEl>
                                              <p:pRg st="5" end="5"/>
                                            </p:txEl>
                                          </p:spTgt>
                                        </p:tgtEl>
                                        <p:attrNameLst>
                                          <p:attrName>style.visibility</p:attrName>
                                        </p:attrNameLst>
                                      </p:cBhvr>
                                      <p:to>
                                        <p:strVal val="visible"/>
                                      </p:to>
                                    </p:set>
                                    <p:animEffect transition="in" filter="fade">
                                      <p:cBhvr>
                                        <p:cTn id="32" dur="500"/>
                                        <p:tgtEl>
                                          <p:spTgt spid="2">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
                                            <p:txEl>
                                              <p:pRg st="6" end="6"/>
                                            </p:txEl>
                                          </p:spTgt>
                                        </p:tgtEl>
                                        <p:attrNameLst>
                                          <p:attrName>style.visibility</p:attrName>
                                        </p:attrNameLst>
                                      </p:cBhvr>
                                      <p:to>
                                        <p:strVal val="visible"/>
                                      </p:to>
                                    </p:set>
                                    <p:animEffect transition="in" filter="fade">
                                      <p:cBhvr>
                                        <p:cTn id="37" dur="500"/>
                                        <p:tgtEl>
                                          <p:spTgt spid="2">
                                            <p:txEl>
                                              <p:pRg st="6" end="6"/>
                                            </p:txEl>
                                          </p:spTgt>
                                        </p:tgtEl>
                                      </p:cBhvr>
                                    </p:animEffect>
                                  </p:childTnLst>
                                </p:cTn>
                              </p:par>
                            </p:childTnLst>
                          </p:cTn>
                        </p:par>
                        <p:par>
                          <p:cTn id="38" fill="hold">
                            <p:stCondLst>
                              <p:cond delay="500"/>
                            </p:stCondLst>
                            <p:childTnLst>
                              <p:par>
                                <p:cTn id="39" presetID="53" presetClass="entr" presetSubtype="16" fill="hold" nodeType="afterEffect">
                                  <p:stCondLst>
                                    <p:cond delay="0"/>
                                  </p:stCondLst>
                                  <p:childTnLst>
                                    <p:set>
                                      <p:cBhvr>
                                        <p:cTn id="40" dur="1" fill="hold">
                                          <p:stCondLst>
                                            <p:cond delay="0"/>
                                          </p:stCondLst>
                                        </p:cTn>
                                        <p:tgtEl>
                                          <p:spTgt spid="6"/>
                                        </p:tgtEl>
                                        <p:attrNameLst>
                                          <p:attrName>style.visibility</p:attrName>
                                        </p:attrNameLst>
                                      </p:cBhvr>
                                      <p:to>
                                        <p:strVal val="visible"/>
                                      </p:to>
                                    </p:set>
                                    <p:anim calcmode="lin" valueType="num">
                                      <p:cBhvr>
                                        <p:cTn id="41" dur="500" fill="hold"/>
                                        <p:tgtEl>
                                          <p:spTgt spid="6"/>
                                        </p:tgtEl>
                                        <p:attrNameLst>
                                          <p:attrName>ppt_w</p:attrName>
                                        </p:attrNameLst>
                                      </p:cBhvr>
                                      <p:tavLst>
                                        <p:tav tm="0">
                                          <p:val>
                                            <p:fltVal val="0"/>
                                          </p:val>
                                        </p:tav>
                                        <p:tav tm="100000">
                                          <p:val>
                                            <p:strVal val="#ppt_w"/>
                                          </p:val>
                                        </p:tav>
                                      </p:tavLst>
                                    </p:anim>
                                    <p:anim calcmode="lin" valueType="num">
                                      <p:cBhvr>
                                        <p:cTn id="42" dur="500" fill="hold"/>
                                        <p:tgtEl>
                                          <p:spTgt spid="6"/>
                                        </p:tgtEl>
                                        <p:attrNameLst>
                                          <p:attrName>ppt_h</p:attrName>
                                        </p:attrNameLst>
                                      </p:cBhvr>
                                      <p:tavLst>
                                        <p:tav tm="0">
                                          <p:val>
                                            <p:fltVal val="0"/>
                                          </p:val>
                                        </p:tav>
                                        <p:tav tm="100000">
                                          <p:val>
                                            <p:strVal val="#ppt_h"/>
                                          </p:val>
                                        </p:tav>
                                      </p:tavLst>
                                    </p:anim>
                                    <p:animEffect transition="in" filter="fade">
                                      <p:cBhvr>
                                        <p:cTn id="43" dur="500"/>
                                        <p:tgtEl>
                                          <p:spTgt spid="6"/>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2">
                                            <p:txEl>
                                              <p:pRg st="7" end="7"/>
                                            </p:txEl>
                                          </p:spTgt>
                                        </p:tgtEl>
                                        <p:attrNameLst>
                                          <p:attrName>style.visibility</p:attrName>
                                        </p:attrNameLst>
                                      </p:cBhvr>
                                      <p:to>
                                        <p:strVal val="visible"/>
                                      </p:to>
                                    </p:set>
                                    <p:animEffect transition="in" filter="fade">
                                      <p:cBhvr>
                                        <p:cTn id="48" dur="500"/>
                                        <p:tgtEl>
                                          <p:spTgt spid="2">
                                            <p:txEl>
                                              <p:pRg st="7" end="7"/>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2">
                                            <p:txEl>
                                              <p:pRg st="8" end="8"/>
                                            </p:txEl>
                                          </p:spTgt>
                                        </p:tgtEl>
                                        <p:attrNameLst>
                                          <p:attrName>style.visibility</p:attrName>
                                        </p:attrNameLst>
                                      </p:cBhvr>
                                      <p:to>
                                        <p:strVal val="visible"/>
                                      </p:to>
                                    </p:set>
                                    <p:animEffect transition="in" filter="fade">
                                      <p:cBhvr>
                                        <p:cTn id="53" dur="500"/>
                                        <p:tgtEl>
                                          <p:spTgt spid="2">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t>教学目标</a:t>
            </a:r>
          </a:p>
        </p:txBody>
      </p:sp>
      <p:sp>
        <p:nvSpPr>
          <p:cNvPr id="7" name="文本占位符 6"/>
          <p:cNvSpPr>
            <a:spLocks noGrp="1"/>
          </p:cNvSpPr>
          <p:nvPr>
            <p:ph type="body" sz="quarter" idx="11"/>
          </p:nvPr>
        </p:nvSpPr>
        <p:spPr/>
        <p:txBody>
          <a:bodyPr/>
          <a:lstStyle/>
          <a:p>
            <a:r>
              <a:rPr lang="zh-CN" altLang="en-US" dirty="0"/>
              <a:t>第</a:t>
            </a:r>
            <a:r>
              <a:rPr lang="en-US" altLang="zh-CN" dirty="0"/>
              <a:t>7</a:t>
            </a:r>
            <a:r>
              <a:rPr lang="zh-CN" altLang="en-US" dirty="0"/>
              <a:t>讲 二元关系</a:t>
            </a:r>
          </a:p>
        </p:txBody>
      </p:sp>
      <p:grpSp>
        <p:nvGrpSpPr>
          <p:cNvPr id="130" name="组合 153"/>
          <p:cNvGrpSpPr>
            <a:grpSpLocks/>
          </p:cNvGrpSpPr>
          <p:nvPr/>
        </p:nvGrpSpPr>
        <p:grpSpPr bwMode="auto">
          <a:xfrm>
            <a:off x="360000" y="952500"/>
            <a:ext cx="2592000" cy="5788705"/>
            <a:chOff x="0" y="0"/>
            <a:chExt cx="2773164" cy="5788037"/>
          </a:xfrm>
        </p:grpSpPr>
        <p:grpSp>
          <p:nvGrpSpPr>
            <p:cNvPr id="131" name="组合 154"/>
            <p:cNvGrpSpPr>
              <a:grpSpLocks/>
            </p:cNvGrpSpPr>
            <p:nvPr/>
          </p:nvGrpSpPr>
          <p:grpSpPr bwMode="auto">
            <a:xfrm flipH="1">
              <a:off x="0" y="174018"/>
              <a:ext cx="126414" cy="3155243"/>
              <a:chOff x="0" y="0"/>
              <a:chExt cx="173622" cy="4333548"/>
            </a:xfrm>
          </p:grpSpPr>
          <p:pic>
            <p:nvPicPr>
              <p:cNvPr id="158" name="Picture 3"/>
              <p:cNvPicPr>
                <a:picLocks noChangeAspect="1" noChangeArrowheads="1"/>
              </p:cNvPicPr>
              <p:nvPr/>
            </p:nvPicPr>
            <p:blipFill>
              <a:blip r:embed="rId3">
                <a:extLst>
                  <a:ext uri="{28A0092B-C50C-407E-A947-70E740481C1C}">
                    <a14:useLocalDpi xmlns:a14="http://schemas.microsoft.com/office/drawing/2010/main" val="0"/>
                  </a:ext>
                </a:extLst>
              </a:blip>
              <a:srcRect l="2766" r="7204" b="57678"/>
              <a:stretch>
                <a:fillRect/>
              </a:stretch>
            </p:blipFill>
            <p:spPr bwMode="auto">
              <a:xfrm rot="16200000" flipV="1">
                <a:off x="-1997134" y="2162792"/>
                <a:ext cx="4189533" cy="1519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sp>
            <p:nvSpPr>
              <p:cNvPr id="159" name="矩形 182"/>
              <p:cNvSpPr>
                <a:spLocks noChangeArrowheads="1"/>
              </p:cNvSpPr>
              <p:nvPr/>
            </p:nvSpPr>
            <p:spPr bwMode="auto">
              <a:xfrm rot="16200000" flipV="1">
                <a:off x="-1946690" y="1946690"/>
                <a:ext cx="3922180" cy="28800"/>
              </a:xfrm>
              <a:prstGeom prst="rect">
                <a:avLst/>
              </a:prstGeom>
              <a:gradFill rotWithShape="1">
                <a:gsLst>
                  <a:gs pos="0">
                    <a:srgbClr val="FFFFFF"/>
                  </a:gs>
                  <a:gs pos="1999">
                    <a:srgbClr val="FFFFFF"/>
                  </a:gs>
                  <a:gs pos="49628">
                    <a:srgbClr val="3F3F3F"/>
                  </a:gs>
                  <a:gs pos="100000">
                    <a:srgbClr val="FFFFFF"/>
                  </a:gs>
                </a:gsLst>
                <a:lin ang="10800000" scaled="1"/>
              </a:gradFill>
              <a:ln>
                <a:noFill/>
              </a:ln>
              <a:extLst>
                <a:ext uri="{91240B29-F687-4F45-9708-019B960494DF}">
                  <a14:hiddenLine xmlns:a14="http://schemas.microsoft.com/office/drawing/2010/main" w="25400">
                    <a:solidFill>
                      <a:srgbClr val="000000"/>
                    </a:solidFill>
                    <a:bevel/>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b="1" i="1">
                  <a:solidFill>
                    <a:srgbClr val="FFFFFF"/>
                  </a:solidFill>
                  <a:latin typeface="Calibri" panose="020F0502020204030204" pitchFamily="34" charset="0"/>
                  <a:sym typeface="宋体" panose="02010600030101010101" pitchFamily="2" charset="-122"/>
                </a:endParaRPr>
              </a:p>
            </p:txBody>
          </p:sp>
        </p:grpSp>
        <p:grpSp>
          <p:nvGrpSpPr>
            <p:cNvPr id="132" name="组合 155"/>
            <p:cNvGrpSpPr>
              <a:grpSpLocks/>
            </p:cNvGrpSpPr>
            <p:nvPr/>
          </p:nvGrpSpPr>
          <p:grpSpPr bwMode="auto">
            <a:xfrm>
              <a:off x="2646750" y="157286"/>
              <a:ext cx="126414" cy="3155243"/>
              <a:chOff x="0" y="0"/>
              <a:chExt cx="173622" cy="4333548"/>
            </a:xfrm>
          </p:grpSpPr>
          <p:pic>
            <p:nvPicPr>
              <p:cNvPr id="156" name="Picture 3"/>
              <p:cNvPicPr>
                <a:picLocks noChangeAspect="1" noChangeArrowheads="1"/>
              </p:cNvPicPr>
              <p:nvPr/>
            </p:nvPicPr>
            <p:blipFill>
              <a:blip r:embed="rId3">
                <a:extLst>
                  <a:ext uri="{28A0092B-C50C-407E-A947-70E740481C1C}">
                    <a14:useLocalDpi xmlns:a14="http://schemas.microsoft.com/office/drawing/2010/main" val="0"/>
                  </a:ext>
                </a:extLst>
              </a:blip>
              <a:srcRect l="2766" r="7204" b="57678"/>
              <a:stretch>
                <a:fillRect/>
              </a:stretch>
            </p:blipFill>
            <p:spPr bwMode="auto">
              <a:xfrm rot="16200000" flipV="1">
                <a:off x="-1997134" y="2162792"/>
                <a:ext cx="4189533" cy="1519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sp>
            <p:nvSpPr>
              <p:cNvPr id="157" name="矩形 180"/>
              <p:cNvSpPr>
                <a:spLocks noChangeArrowheads="1"/>
              </p:cNvSpPr>
              <p:nvPr/>
            </p:nvSpPr>
            <p:spPr bwMode="auto">
              <a:xfrm rot="16200000" flipV="1">
                <a:off x="-1946690" y="1946690"/>
                <a:ext cx="3922180" cy="28800"/>
              </a:xfrm>
              <a:prstGeom prst="rect">
                <a:avLst/>
              </a:prstGeom>
              <a:gradFill rotWithShape="1">
                <a:gsLst>
                  <a:gs pos="0">
                    <a:srgbClr val="FFFFFF"/>
                  </a:gs>
                  <a:gs pos="1999">
                    <a:srgbClr val="FFFFFF"/>
                  </a:gs>
                  <a:gs pos="49628">
                    <a:srgbClr val="3F3F3F"/>
                  </a:gs>
                  <a:gs pos="100000">
                    <a:srgbClr val="FFFFFF"/>
                  </a:gs>
                </a:gsLst>
                <a:lin ang="10800000" scaled="1"/>
              </a:gradFill>
              <a:ln>
                <a:noFill/>
              </a:ln>
              <a:extLst>
                <a:ext uri="{91240B29-F687-4F45-9708-019B960494DF}">
                  <a14:hiddenLine xmlns:a14="http://schemas.microsoft.com/office/drawing/2010/main" w="25400">
                    <a:solidFill>
                      <a:srgbClr val="000000"/>
                    </a:solidFill>
                    <a:bevel/>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b="1" i="1">
                  <a:solidFill>
                    <a:srgbClr val="FFFFFF"/>
                  </a:solidFill>
                  <a:latin typeface="Calibri" panose="020F0502020204030204" pitchFamily="34" charset="0"/>
                  <a:sym typeface="宋体" panose="02010600030101010101" pitchFamily="2" charset="-122"/>
                </a:endParaRPr>
              </a:p>
            </p:txBody>
          </p:sp>
        </p:grpSp>
        <p:sp>
          <p:nvSpPr>
            <p:cNvPr id="133" name="矩形 62"/>
            <p:cNvSpPr>
              <a:spLocks noChangeArrowheads="1"/>
            </p:cNvSpPr>
            <p:nvPr/>
          </p:nvSpPr>
          <p:spPr bwMode="auto">
            <a:xfrm>
              <a:off x="89460" y="0"/>
              <a:ext cx="2569011" cy="4787447"/>
            </a:xfrm>
            <a:custGeom>
              <a:avLst/>
              <a:gdLst>
                <a:gd name="T0" fmla="*/ 0 w 2569011"/>
                <a:gd name="T1" fmla="*/ 0 h 3512730"/>
                <a:gd name="T2" fmla="*/ 2569011 w 2569011"/>
                <a:gd name="T3" fmla="*/ 0 h 3512730"/>
                <a:gd name="T4" fmla="*/ 2569011 w 2569011"/>
                <a:gd name="T5" fmla="*/ 2777082 h 3512730"/>
                <a:gd name="T6" fmla="*/ 2183786 w 2569011"/>
                <a:gd name="T7" fmla="*/ 3512730 h 3512730"/>
                <a:gd name="T8" fmla="*/ 0 w 2569011"/>
                <a:gd name="T9" fmla="*/ 3512730 h 3512730"/>
                <a:gd name="T10" fmla="*/ 0 w 2569011"/>
                <a:gd name="T11" fmla="*/ 0 h 3512730"/>
                <a:gd name="T12" fmla="*/ 0 w 2569011"/>
                <a:gd name="T13" fmla="*/ 0 h 3512730"/>
                <a:gd name="T14" fmla="*/ 2569011 w 2569011"/>
                <a:gd name="T15" fmla="*/ 3512730 h 3512730"/>
              </a:gdLst>
              <a:ahLst/>
              <a:cxnLst>
                <a:cxn ang="0">
                  <a:pos x="T0" y="T1"/>
                </a:cxn>
                <a:cxn ang="0">
                  <a:pos x="T2" y="T3"/>
                </a:cxn>
                <a:cxn ang="0">
                  <a:pos x="T4" y="T5"/>
                </a:cxn>
                <a:cxn ang="0">
                  <a:pos x="T6" y="T7"/>
                </a:cxn>
                <a:cxn ang="0">
                  <a:pos x="T8" y="T9"/>
                </a:cxn>
                <a:cxn ang="0">
                  <a:pos x="T10" y="T11"/>
                </a:cxn>
              </a:cxnLst>
              <a:rect l="T12" t="T13" r="T14" b="T15"/>
              <a:pathLst>
                <a:path w="2569011" h="3512730">
                  <a:moveTo>
                    <a:pt x="0" y="0"/>
                  </a:moveTo>
                  <a:lnTo>
                    <a:pt x="2569011" y="0"/>
                  </a:lnTo>
                  <a:lnTo>
                    <a:pt x="2569011" y="2777082"/>
                  </a:lnTo>
                  <a:lnTo>
                    <a:pt x="2183786" y="3512730"/>
                  </a:lnTo>
                  <a:lnTo>
                    <a:pt x="0" y="3512730"/>
                  </a:lnTo>
                  <a:lnTo>
                    <a:pt x="0" y="0"/>
                  </a:lnTo>
                  <a:close/>
                </a:path>
              </a:pathLst>
            </a:custGeom>
            <a:gradFill rotWithShape="1">
              <a:gsLst>
                <a:gs pos="0">
                  <a:srgbClr val="FFFFFF"/>
                </a:gs>
                <a:gs pos="100000">
                  <a:srgbClr val="F2F2F2"/>
                </a:gs>
              </a:gsLst>
              <a:path path="rect">
                <a:fillToRect l="50000" t="50000" r="50000" b="50000"/>
              </a:path>
            </a:gradFill>
            <a:ln>
              <a:noFill/>
            </a:ln>
            <a:extLst>
              <a:ext uri="{91240B29-F687-4F45-9708-019B960494DF}">
                <a14:hiddenLine xmlns:a14="http://schemas.microsoft.com/office/drawing/2010/main" w="25400" cap="flat" cmpd="sng">
                  <a:solidFill>
                    <a:srgbClr val="000000"/>
                  </a:solidFill>
                  <a:bevel/>
                  <a:headEnd/>
                  <a:tailEnd/>
                </a14:hiddenLine>
              </a:ext>
            </a:extLst>
          </p:spPr>
          <p:txBody>
            <a:bodyPr anchor="ctr"/>
            <a:lstStyle/>
            <a:p>
              <a:endParaRPr lang="zh-CN" altLang="en-US">
                <a:solidFill>
                  <a:srgbClr val="0050AA"/>
                </a:solidFill>
              </a:endParaRPr>
            </a:p>
          </p:txBody>
        </p:sp>
        <p:grpSp>
          <p:nvGrpSpPr>
            <p:cNvPr id="134" name="组合 157"/>
            <p:cNvGrpSpPr>
              <a:grpSpLocks/>
            </p:cNvGrpSpPr>
            <p:nvPr/>
          </p:nvGrpSpPr>
          <p:grpSpPr bwMode="auto">
            <a:xfrm>
              <a:off x="141888" y="104857"/>
              <a:ext cx="2464153" cy="104858"/>
              <a:chOff x="0" y="0"/>
              <a:chExt cx="3384376" cy="144016"/>
            </a:xfrm>
          </p:grpSpPr>
          <p:sp>
            <p:nvSpPr>
              <p:cNvPr id="140" name="椭圆 163"/>
              <p:cNvSpPr>
                <a:spLocks noChangeArrowheads="1"/>
              </p:cNvSpPr>
              <p:nvPr/>
            </p:nvSpPr>
            <p:spPr bwMode="auto">
              <a:xfrm>
                <a:off x="0" y="0"/>
                <a:ext cx="144016" cy="144016"/>
              </a:xfrm>
              <a:prstGeom prst="ellipse">
                <a:avLst/>
              </a:prstGeom>
              <a:solidFill>
                <a:srgbClr val="FFFFFF"/>
              </a:solidFill>
              <a:ln>
                <a:noFill/>
              </a:ln>
              <a:extLst>
                <a:ext uri="{91240B29-F687-4F45-9708-019B960494DF}">
                  <a14:hiddenLine xmlns:a14="http://schemas.microsoft.com/office/drawing/2010/main" w="25400">
                    <a:solidFill>
                      <a:srgbClr val="000000"/>
                    </a:solidFill>
                    <a:bevel/>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b="1" i="1">
                  <a:solidFill>
                    <a:srgbClr val="FFFFFF"/>
                  </a:solidFill>
                  <a:latin typeface="Calibri" panose="020F0502020204030204" pitchFamily="34" charset="0"/>
                  <a:cs typeface="Calibri" panose="020F0502020204030204" pitchFamily="34" charset="0"/>
                  <a:sym typeface="Calibri" panose="020F0502020204030204" pitchFamily="34" charset="0"/>
                </a:endParaRPr>
              </a:p>
            </p:txBody>
          </p:sp>
          <p:sp>
            <p:nvSpPr>
              <p:cNvPr id="141" name="椭圆 164"/>
              <p:cNvSpPr>
                <a:spLocks noChangeArrowheads="1"/>
              </p:cNvSpPr>
              <p:nvPr/>
            </p:nvSpPr>
            <p:spPr bwMode="auto">
              <a:xfrm>
                <a:off x="216024" y="0"/>
                <a:ext cx="144016" cy="144016"/>
              </a:xfrm>
              <a:prstGeom prst="ellipse">
                <a:avLst/>
              </a:prstGeom>
              <a:solidFill>
                <a:srgbClr val="FFFFFF"/>
              </a:solidFill>
              <a:ln>
                <a:noFill/>
              </a:ln>
              <a:extLst>
                <a:ext uri="{91240B29-F687-4F45-9708-019B960494DF}">
                  <a14:hiddenLine xmlns:a14="http://schemas.microsoft.com/office/drawing/2010/main" w="25400">
                    <a:solidFill>
                      <a:srgbClr val="000000"/>
                    </a:solidFill>
                    <a:bevel/>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b="1" i="1">
                  <a:solidFill>
                    <a:srgbClr val="FFFFFF"/>
                  </a:solidFill>
                  <a:latin typeface="Calibri" panose="020F0502020204030204" pitchFamily="34" charset="0"/>
                  <a:cs typeface="Calibri" panose="020F0502020204030204" pitchFamily="34" charset="0"/>
                  <a:sym typeface="Calibri" panose="020F0502020204030204" pitchFamily="34" charset="0"/>
                </a:endParaRPr>
              </a:p>
            </p:txBody>
          </p:sp>
          <p:sp>
            <p:nvSpPr>
              <p:cNvPr id="142" name="椭圆 165"/>
              <p:cNvSpPr>
                <a:spLocks noChangeArrowheads="1"/>
              </p:cNvSpPr>
              <p:nvPr/>
            </p:nvSpPr>
            <p:spPr bwMode="auto">
              <a:xfrm>
                <a:off x="432048" y="0"/>
                <a:ext cx="144016" cy="144016"/>
              </a:xfrm>
              <a:prstGeom prst="ellipse">
                <a:avLst/>
              </a:prstGeom>
              <a:solidFill>
                <a:srgbClr val="FFFFFF"/>
              </a:solidFill>
              <a:ln>
                <a:noFill/>
              </a:ln>
              <a:extLst>
                <a:ext uri="{91240B29-F687-4F45-9708-019B960494DF}">
                  <a14:hiddenLine xmlns:a14="http://schemas.microsoft.com/office/drawing/2010/main" w="25400">
                    <a:solidFill>
                      <a:srgbClr val="000000"/>
                    </a:solidFill>
                    <a:bevel/>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b="1" i="1">
                  <a:solidFill>
                    <a:srgbClr val="FFFFFF"/>
                  </a:solidFill>
                  <a:latin typeface="Calibri" panose="020F0502020204030204" pitchFamily="34" charset="0"/>
                  <a:cs typeface="Calibri" panose="020F0502020204030204" pitchFamily="34" charset="0"/>
                  <a:sym typeface="Calibri" panose="020F0502020204030204" pitchFamily="34" charset="0"/>
                </a:endParaRPr>
              </a:p>
            </p:txBody>
          </p:sp>
          <p:sp>
            <p:nvSpPr>
              <p:cNvPr id="143" name="椭圆 166"/>
              <p:cNvSpPr>
                <a:spLocks noChangeArrowheads="1"/>
              </p:cNvSpPr>
              <p:nvPr/>
            </p:nvSpPr>
            <p:spPr bwMode="auto">
              <a:xfrm>
                <a:off x="648072" y="0"/>
                <a:ext cx="144016" cy="144016"/>
              </a:xfrm>
              <a:prstGeom prst="ellipse">
                <a:avLst/>
              </a:prstGeom>
              <a:solidFill>
                <a:srgbClr val="FFFFFF"/>
              </a:solidFill>
              <a:ln>
                <a:noFill/>
              </a:ln>
              <a:extLst>
                <a:ext uri="{91240B29-F687-4F45-9708-019B960494DF}">
                  <a14:hiddenLine xmlns:a14="http://schemas.microsoft.com/office/drawing/2010/main" w="25400">
                    <a:solidFill>
                      <a:srgbClr val="000000"/>
                    </a:solidFill>
                    <a:bevel/>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b="1" i="1">
                  <a:solidFill>
                    <a:srgbClr val="FFFFFF"/>
                  </a:solidFill>
                  <a:latin typeface="Calibri" panose="020F0502020204030204" pitchFamily="34" charset="0"/>
                  <a:cs typeface="Calibri" panose="020F0502020204030204" pitchFamily="34" charset="0"/>
                  <a:sym typeface="Calibri" panose="020F0502020204030204" pitchFamily="34" charset="0"/>
                </a:endParaRPr>
              </a:p>
            </p:txBody>
          </p:sp>
          <p:sp>
            <p:nvSpPr>
              <p:cNvPr id="144" name="椭圆 167"/>
              <p:cNvSpPr>
                <a:spLocks noChangeArrowheads="1"/>
              </p:cNvSpPr>
              <p:nvPr/>
            </p:nvSpPr>
            <p:spPr bwMode="auto">
              <a:xfrm>
                <a:off x="864096" y="0"/>
                <a:ext cx="144016" cy="144016"/>
              </a:xfrm>
              <a:prstGeom prst="ellipse">
                <a:avLst/>
              </a:prstGeom>
              <a:solidFill>
                <a:srgbClr val="FFFFFF"/>
              </a:solidFill>
              <a:ln>
                <a:noFill/>
              </a:ln>
              <a:extLst>
                <a:ext uri="{91240B29-F687-4F45-9708-019B960494DF}">
                  <a14:hiddenLine xmlns:a14="http://schemas.microsoft.com/office/drawing/2010/main" w="25400">
                    <a:solidFill>
                      <a:srgbClr val="000000"/>
                    </a:solidFill>
                    <a:bevel/>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b="1" i="1">
                  <a:solidFill>
                    <a:srgbClr val="FFFFFF"/>
                  </a:solidFill>
                  <a:latin typeface="Calibri" panose="020F0502020204030204" pitchFamily="34" charset="0"/>
                  <a:cs typeface="Calibri" panose="020F0502020204030204" pitchFamily="34" charset="0"/>
                  <a:sym typeface="Calibri" panose="020F0502020204030204" pitchFamily="34" charset="0"/>
                </a:endParaRPr>
              </a:p>
            </p:txBody>
          </p:sp>
          <p:sp>
            <p:nvSpPr>
              <p:cNvPr id="145" name="椭圆 168"/>
              <p:cNvSpPr>
                <a:spLocks noChangeArrowheads="1"/>
              </p:cNvSpPr>
              <p:nvPr/>
            </p:nvSpPr>
            <p:spPr bwMode="auto">
              <a:xfrm>
                <a:off x="1080120" y="0"/>
                <a:ext cx="144016" cy="144016"/>
              </a:xfrm>
              <a:prstGeom prst="ellipse">
                <a:avLst/>
              </a:prstGeom>
              <a:solidFill>
                <a:srgbClr val="FFFFFF"/>
              </a:solidFill>
              <a:ln>
                <a:noFill/>
              </a:ln>
              <a:extLst>
                <a:ext uri="{91240B29-F687-4F45-9708-019B960494DF}">
                  <a14:hiddenLine xmlns:a14="http://schemas.microsoft.com/office/drawing/2010/main" w="25400">
                    <a:solidFill>
                      <a:srgbClr val="000000"/>
                    </a:solidFill>
                    <a:bevel/>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b="1" i="1">
                  <a:solidFill>
                    <a:srgbClr val="FFFFFF"/>
                  </a:solidFill>
                  <a:latin typeface="Calibri" panose="020F0502020204030204" pitchFamily="34" charset="0"/>
                  <a:cs typeface="Calibri" panose="020F0502020204030204" pitchFamily="34" charset="0"/>
                  <a:sym typeface="Calibri" panose="020F0502020204030204" pitchFamily="34" charset="0"/>
                </a:endParaRPr>
              </a:p>
            </p:txBody>
          </p:sp>
          <p:sp>
            <p:nvSpPr>
              <p:cNvPr id="146" name="椭圆 169"/>
              <p:cNvSpPr>
                <a:spLocks noChangeArrowheads="1"/>
              </p:cNvSpPr>
              <p:nvPr/>
            </p:nvSpPr>
            <p:spPr bwMode="auto">
              <a:xfrm>
                <a:off x="1296144" y="0"/>
                <a:ext cx="144016" cy="144016"/>
              </a:xfrm>
              <a:prstGeom prst="ellipse">
                <a:avLst/>
              </a:prstGeom>
              <a:solidFill>
                <a:srgbClr val="FFFFFF"/>
              </a:solidFill>
              <a:ln>
                <a:noFill/>
              </a:ln>
              <a:extLst>
                <a:ext uri="{91240B29-F687-4F45-9708-019B960494DF}">
                  <a14:hiddenLine xmlns:a14="http://schemas.microsoft.com/office/drawing/2010/main" w="25400">
                    <a:solidFill>
                      <a:srgbClr val="000000"/>
                    </a:solidFill>
                    <a:bevel/>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b="1" i="1">
                  <a:solidFill>
                    <a:srgbClr val="FFFFFF"/>
                  </a:solidFill>
                  <a:latin typeface="Calibri" panose="020F0502020204030204" pitchFamily="34" charset="0"/>
                  <a:cs typeface="Calibri" panose="020F0502020204030204" pitchFamily="34" charset="0"/>
                  <a:sym typeface="Calibri" panose="020F0502020204030204" pitchFamily="34" charset="0"/>
                </a:endParaRPr>
              </a:p>
            </p:txBody>
          </p:sp>
          <p:sp>
            <p:nvSpPr>
              <p:cNvPr id="147" name="椭圆 170"/>
              <p:cNvSpPr>
                <a:spLocks noChangeArrowheads="1"/>
              </p:cNvSpPr>
              <p:nvPr/>
            </p:nvSpPr>
            <p:spPr bwMode="auto">
              <a:xfrm>
                <a:off x="1512168" y="0"/>
                <a:ext cx="144016" cy="144016"/>
              </a:xfrm>
              <a:prstGeom prst="ellipse">
                <a:avLst/>
              </a:prstGeom>
              <a:solidFill>
                <a:srgbClr val="FFFFFF"/>
              </a:solidFill>
              <a:ln>
                <a:noFill/>
              </a:ln>
              <a:extLst>
                <a:ext uri="{91240B29-F687-4F45-9708-019B960494DF}">
                  <a14:hiddenLine xmlns:a14="http://schemas.microsoft.com/office/drawing/2010/main" w="25400">
                    <a:solidFill>
                      <a:srgbClr val="000000"/>
                    </a:solidFill>
                    <a:bevel/>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b="1" i="1">
                  <a:solidFill>
                    <a:srgbClr val="FFFFFF"/>
                  </a:solidFill>
                  <a:latin typeface="Calibri" panose="020F0502020204030204" pitchFamily="34" charset="0"/>
                  <a:cs typeface="Calibri" panose="020F0502020204030204" pitchFamily="34" charset="0"/>
                  <a:sym typeface="Calibri" panose="020F0502020204030204" pitchFamily="34" charset="0"/>
                </a:endParaRPr>
              </a:p>
            </p:txBody>
          </p:sp>
          <p:sp>
            <p:nvSpPr>
              <p:cNvPr id="148" name="椭圆 171"/>
              <p:cNvSpPr>
                <a:spLocks noChangeArrowheads="1"/>
              </p:cNvSpPr>
              <p:nvPr/>
            </p:nvSpPr>
            <p:spPr bwMode="auto">
              <a:xfrm>
                <a:off x="1728192" y="0"/>
                <a:ext cx="144016" cy="144016"/>
              </a:xfrm>
              <a:prstGeom prst="ellipse">
                <a:avLst/>
              </a:prstGeom>
              <a:solidFill>
                <a:srgbClr val="FFFFFF"/>
              </a:solidFill>
              <a:ln>
                <a:noFill/>
              </a:ln>
              <a:extLst>
                <a:ext uri="{91240B29-F687-4F45-9708-019B960494DF}">
                  <a14:hiddenLine xmlns:a14="http://schemas.microsoft.com/office/drawing/2010/main" w="25400">
                    <a:solidFill>
                      <a:srgbClr val="000000"/>
                    </a:solidFill>
                    <a:bevel/>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b="1" i="1">
                  <a:solidFill>
                    <a:srgbClr val="FFFFFF"/>
                  </a:solidFill>
                  <a:latin typeface="Calibri" panose="020F0502020204030204" pitchFamily="34" charset="0"/>
                  <a:cs typeface="Calibri" panose="020F0502020204030204" pitchFamily="34" charset="0"/>
                  <a:sym typeface="Calibri" panose="020F0502020204030204" pitchFamily="34" charset="0"/>
                </a:endParaRPr>
              </a:p>
            </p:txBody>
          </p:sp>
          <p:sp>
            <p:nvSpPr>
              <p:cNvPr id="149" name="椭圆 172"/>
              <p:cNvSpPr>
                <a:spLocks noChangeArrowheads="1"/>
              </p:cNvSpPr>
              <p:nvPr/>
            </p:nvSpPr>
            <p:spPr bwMode="auto">
              <a:xfrm>
                <a:off x="1944216" y="0"/>
                <a:ext cx="144016" cy="144016"/>
              </a:xfrm>
              <a:prstGeom prst="ellipse">
                <a:avLst/>
              </a:prstGeom>
              <a:solidFill>
                <a:srgbClr val="FFFFFF"/>
              </a:solidFill>
              <a:ln>
                <a:noFill/>
              </a:ln>
              <a:extLst>
                <a:ext uri="{91240B29-F687-4F45-9708-019B960494DF}">
                  <a14:hiddenLine xmlns:a14="http://schemas.microsoft.com/office/drawing/2010/main" w="25400">
                    <a:solidFill>
                      <a:srgbClr val="000000"/>
                    </a:solidFill>
                    <a:bevel/>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b="1" i="1">
                  <a:solidFill>
                    <a:srgbClr val="FFFFFF"/>
                  </a:solidFill>
                  <a:latin typeface="Calibri" panose="020F0502020204030204" pitchFamily="34" charset="0"/>
                  <a:cs typeface="Calibri" panose="020F0502020204030204" pitchFamily="34" charset="0"/>
                  <a:sym typeface="Calibri" panose="020F0502020204030204" pitchFamily="34" charset="0"/>
                </a:endParaRPr>
              </a:p>
            </p:txBody>
          </p:sp>
          <p:sp>
            <p:nvSpPr>
              <p:cNvPr id="150" name="椭圆 173"/>
              <p:cNvSpPr>
                <a:spLocks noChangeArrowheads="1"/>
              </p:cNvSpPr>
              <p:nvPr/>
            </p:nvSpPr>
            <p:spPr bwMode="auto">
              <a:xfrm>
                <a:off x="2160240" y="0"/>
                <a:ext cx="144016" cy="144016"/>
              </a:xfrm>
              <a:prstGeom prst="ellipse">
                <a:avLst/>
              </a:prstGeom>
              <a:solidFill>
                <a:srgbClr val="FFFFFF"/>
              </a:solidFill>
              <a:ln>
                <a:noFill/>
              </a:ln>
              <a:extLst>
                <a:ext uri="{91240B29-F687-4F45-9708-019B960494DF}">
                  <a14:hiddenLine xmlns:a14="http://schemas.microsoft.com/office/drawing/2010/main" w="25400">
                    <a:solidFill>
                      <a:srgbClr val="000000"/>
                    </a:solidFill>
                    <a:bevel/>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b="1" i="1">
                  <a:solidFill>
                    <a:srgbClr val="FFFFFF"/>
                  </a:solidFill>
                  <a:latin typeface="Calibri" panose="020F0502020204030204" pitchFamily="34" charset="0"/>
                  <a:cs typeface="Calibri" panose="020F0502020204030204" pitchFamily="34" charset="0"/>
                  <a:sym typeface="Calibri" panose="020F0502020204030204" pitchFamily="34" charset="0"/>
                </a:endParaRPr>
              </a:p>
            </p:txBody>
          </p:sp>
          <p:sp>
            <p:nvSpPr>
              <p:cNvPr id="151" name="椭圆 174"/>
              <p:cNvSpPr>
                <a:spLocks noChangeArrowheads="1"/>
              </p:cNvSpPr>
              <p:nvPr/>
            </p:nvSpPr>
            <p:spPr bwMode="auto">
              <a:xfrm>
                <a:off x="2376264" y="0"/>
                <a:ext cx="144016" cy="144016"/>
              </a:xfrm>
              <a:prstGeom prst="ellipse">
                <a:avLst/>
              </a:prstGeom>
              <a:solidFill>
                <a:srgbClr val="FFFFFF"/>
              </a:solidFill>
              <a:ln>
                <a:noFill/>
              </a:ln>
              <a:extLst>
                <a:ext uri="{91240B29-F687-4F45-9708-019B960494DF}">
                  <a14:hiddenLine xmlns:a14="http://schemas.microsoft.com/office/drawing/2010/main" w="25400">
                    <a:solidFill>
                      <a:srgbClr val="000000"/>
                    </a:solidFill>
                    <a:bevel/>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b="1" i="1">
                  <a:solidFill>
                    <a:srgbClr val="FFFFFF"/>
                  </a:solidFill>
                  <a:latin typeface="Calibri" panose="020F0502020204030204" pitchFamily="34" charset="0"/>
                  <a:cs typeface="Calibri" panose="020F0502020204030204" pitchFamily="34" charset="0"/>
                  <a:sym typeface="Calibri" panose="020F0502020204030204" pitchFamily="34" charset="0"/>
                </a:endParaRPr>
              </a:p>
            </p:txBody>
          </p:sp>
          <p:sp>
            <p:nvSpPr>
              <p:cNvPr id="152" name="椭圆 175"/>
              <p:cNvSpPr>
                <a:spLocks noChangeArrowheads="1"/>
              </p:cNvSpPr>
              <p:nvPr/>
            </p:nvSpPr>
            <p:spPr bwMode="auto">
              <a:xfrm>
                <a:off x="2592288" y="0"/>
                <a:ext cx="144016" cy="144016"/>
              </a:xfrm>
              <a:prstGeom prst="ellipse">
                <a:avLst/>
              </a:prstGeom>
              <a:solidFill>
                <a:srgbClr val="FFFFFF"/>
              </a:solidFill>
              <a:ln>
                <a:noFill/>
              </a:ln>
              <a:extLst>
                <a:ext uri="{91240B29-F687-4F45-9708-019B960494DF}">
                  <a14:hiddenLine xmlns:a14="http://schemas.microsoft.com/office/drawing/2010/main" w="25400">
                    <a:solidFill>
                      <a:srgbClr val="000000"/>
                    </a:solidFill>
                    <a:bevel/>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b="1" i="1">
                  <a:solidFill>
                    <a:srgbClr val="FFFFFF"/>
                  </a:solidFill>
                  <a:latin typeface="Calibri" panose="020F0502020204030204" pitchFamily="34" charset="0"/>
                  <a:cs typeface="Calibri" panose="020F0502020204030204" pitchFamily="34" charset="0"/>
                  <a:sym typeface="Calibri" panose="020F0502020204030204" pitchFamily="34" charset="0"/>
                </a:endParaRPr>
              </a:p>
            </p:txBody>
          </p:sp>
          <p:sp>
            <p:nvSpPr>
              <p:cNvPr id="153" name="椭圆 176"/>
              <p:cNvSpPr>
                <a:spLocks noChangeArrowheads="1"/>
              </p:cNvSpPr>
              <p:nvPr/>
            </p:nvSpPr>
            <p:spPr bwMode="auto">
              <a:xfrm>
                <a:off x="2808312" y="0"/>
                <a:ext cx="144016" cy="144016"/>
              </a:xfrm>
              <a:prstGeom prst="ellipse">
                <a:avLst/>
              </a:prstGeom>
              <a:solidFill>
                <a:srgbClr val="FFFFFF"/>
              </a:solidFill>
              <a:ln>
                <a:noFill/>
              </a:ln>
              <a:extLst>
                <a:ext uri="{91240B29-F687-4F45-9708-019B960494DF}">
                  <a14:hiddenLine xmlns:a14="http://schemas.microsoft.com/office/drawing/2010/main" w="25400">
                    <a:solidFill>
                      <a:srgbClr val="000000"/>
                    </a:solidFill>
                    <a:bevel/>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b="1" i="1">
                  <a:solidFill>
                    <a:srgbClr val="FFFFFF"/>
                  </a:solidFill>
                  <a:latin typeface="Calibri" panose="020F0502020204030204" pitchFamily="34" charset="0"/>
                  <a:cs typeface="Calibri" panose="020F0502020204030204" pitchFamily="34" charset="0"/>
                  <a:sym typeface="Calibri" panose="020F0502020204030204" pitchFamily="34" charset="0"/>
                </a:endParaRPr>
              </a:p>
            </p:txBody>
          </p:sp>
          <p:sp>
            <p:nvSpPr>
              <p:cNvPr id="154" name="椭圆 177"/>
              <p:cNvSpPr>
                <a:spLocks noChangeArrowheads="1"/>
              </p:cNvSpPr>
              <p:nvPr/>
            </p:nvSpPr>
            <p:spPr bwMode="auto">
              <a:xfrm>
                <a:off x="3024336" y="0"/>
                <a:ext cx="144016" cy="144016"/>
              </a:xfrm>
              <a:prstGeom prst="ellipse">
                <a:avLst/>
              </a:prstGeom>
              <a:solidFill>
                <a:srgbClr val="FFFFFF"/>
              </a:solidFill>
              <a:ln>
                <a:noFill/>
              </a:ln>
              <a:extLst>
                <a:ext uri="{91240B29-F687-4F45-9708-019B960494DF}">
                  <a14:hiddenLine xmlns:a14="http://schemas.microsoft.com/office/drawing/2010/main" w="25400">
                    <a:solidFill>
                      <a:srgbClr val="000000"/>
                    </a:solidFill>
                    <a:bevel/>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b="1" i="1">
                  <a:solidFill>
                    <a:srgbClr val="FFFFFF"/>
                  </a:solidFill>
                  <a:latin typeface="Calibri" panose="020F0502020204030204" pitchFamily="34" charset="0"/>
                  <a:cs typeface="Calibri" panose="020F0502020204030204" pitchFamily="34" charset="0"/>
                  <a:sym typeface="Calibri" panose="020F0502020204030204" pitchFamily="34" charset="0"/>
                </a:endParaRPr>
              </a:p>
            </p:txBody>
          </p:sp>
          <p:sp>
            <p:nvSpPr>
              <p:cNvPr id="155" name="椭圆 178"/>
              <p:cNvSpPr>
                <a:spLocks noChangeArrowheads="1"/>
              </p:cNvSpPr>
              <p:nvPr/>
            </p:nvSpPr>
            <p:spPr bwMode="auto">
              <a:xfrm>
                <a:off x="3240360" y="0"/>
                <a:ext cx="144016" cy="144016"/>
              </a:xfrm>
              <a:prstGeom prst="ellipse">
                <a:avLst/>
              </a:prstGeom>
              <a:solidFill>
                <a:srgbClr val="FFFFFF"/>
              </a:solidFill>
              <a:ln>
                <a:noFill/>
              </a:ln>
              <a:extLst>
                <a:ext uri="{91240B29-F687-4F45-9708-019B960494DF}">
                  <a14:hiddenLine xmlns:a14="http://schemas.microsoft.com/office/drawing/2010/main" w="25400">
                    <a:solidFill>
                      <a:srgbClr val="000000"/>
                    </a:solidFill>
                    <a:bevel/>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b="1" i="1">
                  <a:solidFill>
                    <a:srgbClr val="FFFFFF"/>
                  </a:solidFill>
                  <a:latin typeface="Calibri" panose="020F0502020204030204" pitchFamily="34" charset="0"/>
                  <a:cs typeface="Calibri" panose="020F0502020204030204" pitchFamily="34" charset="0"/>
                  <a:sym typeface="Calibri" panose="020F0502020204030204" pitchFamily="34" charset="0"/>
                </a:endParaRPr>
              </a:p>
            </p:txBody>
          </p:sp>
        </p:grpSp>
        <p:sp>
          <p:nvSpPr>
            <p:cNvPr id="135" name="TextBox 158"/>
            <p:cNvSpPr>
              <a:spLocks noChangeArrowheads="1"/>
            </p:cNvSpPr>
            <p:nvPr/>
          </p:nvSpPr>
          <p:spPr bwMode="auto">
            <a:xfrm>
              <a:off x="162223" y="991385"/>
              <a:ext cx="2292482" cy="4000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000" b="1" dirty="0">
                  <a:solidFill>
                    <a:srgbClr val="0050AA"/>
                  </a:solidFill>
                  <a:ea typeface="微软雅黑" panose="020B0503020204020204" pitchFamily="34" charset="-122"/>
                  <a:sym typeface="Arial" panose="020B0604020202020204" pitchFamily="34" charset="0"/>
                </a:rPr>
                <a:t>理解并记住</a:t>
              </a:r>
              <a:endParaRPr lang="zh-CN" altLang="en-US" sz="2400" dirty="0">
                <a:solidFill>
                  <a:srgbClr val="0050AA"/>
                </a:solidFill>
              </a:endParaRPr>
            </a:p>
          </p:txBody>
        </p:sp>
        <p:sp>
          <p:nvSpPr>
            <p:cNvPr id="136" name="TextBox 159"/>
            <p:cNvSpPr>
              <a:spLocks noChangeArrowheads="1"/>
            </p:cNvSpPr>
            <p:nvPr/>
          </p:nvSpPr>
          <p:spPr bwMode="auto">
            <a:xfrm>
              <a:off x="239255" y="1387340"/>
              <a:ext cx="2292482" cy="44006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180000" indent="-180000" algn="just">
                <a:buSzPct val="80000"/>
                <a:buFont typeface="Wingdings" panose="05000000000000000000" pitchFamily="2" charset="2"/>
                <a:buChar char="l"/>
              </a:pPr>
              <a:r>
                <a:rPr lang="zh-CN" altLang="en-US" sz="2000" dirty="0">
                  <a:solidFill>
                    <a:srgbClr val="0050AA"/>
                  </a:solidFill>
                  <a:effectLst>
                    <a:outerShdw blurRad="38100" dist="38100" dir="2700000" algn="tl">
                      <a:srgbClr val="000000">
                        <a:alpha val="43137"/>
                      </a:srgbClr>
                    </a:outerShdw>
                  </a:effectLst>
                  <a:ea typeface="微软雅黑" panose="020B0503020204020204" pitchFamily="34" charset="-122"/>
                </a:rPr>
                <a:t>无向图</a:t>
              </a:r>
              <a:r>
                <a:rPr lang="en-US" altLang="zh-CN" sz="2000" dirty="0">
                  <a:solidFill>
                    <a:srgbClr val="0050AA"/>
                  </a:solidFill>
                  <a:effectLst>
                    <a:outerShdw blurRad="38100" dist="38100" dir="2700000" algn="tl">
                      <a:srgbClr val="000000">
                        <a:alpha val="43137"/>
                      </a:srgbClr>
                    </a:outerShdw>
                  </a:effectLst>
                  <a:ea typeface="微软雅黑" panose="020B0503020204020204" pitchFamily="34" charset="-122"/>
                </a:rPr>
                <a:t>, </a:t>
              </a:r>
              <a:r>
                <a:rPr lang="zh-CN" altLang="en-US" sz="2000" dirty="0">
                  <a:solidFill>
                    <a:srgbClr val="0050AA"/>
                  </a:solidFill>
                  <a:effectLst>
                    <a:outerShdw blurRad="38100" dist="38100" dir="2700000" algn="tl">
                      <a:srgbClr val="000000">
                        <a:alpha val="43137"/>
                      </a:srgbClr>
                    </a:outerShdw>
                  </a:effectLst>
                  <a:ea typeface="微软雅黑" panose="020B0503020204020204" pitchFamily="34" charset="-122"/>
                </a:rPr>
                <a:t>有向图</a:t>
              </a:r>
              <a:r>
                <a:rPr lang="en-US" altLang="zh-CN" sz="2000" dirty="0">
                  <a:solidFill>
                    <a:srgbClr val="0050AA"/>
                  </a:solidFill>
                  <a:effectLst>
                    <a:outerShdw blurRad="38100" dist="38100" dir="2700000" algn="tl">
                      <a:srgbClr val="000000">
                        <a:alpha val="43137"/>
                      </a:srgbClr>
                    </a:outerShdw>
                  </a:effectLst>
                  <a:ea typeface="微软雅黑" panose="020B0503020204020204" pitchFamily="34" charset="-122"/>
                </a:rPr>
                <a:t>, </a:t>
              </a:r>
              <a:r>
                <a:rPr lang="zh-CN" altLang="en-US" sz="2000" dirty="0">
                  <a:solidFill>
                    <a:srgbClr val="0050AA"/>
                  </a:solidFill>
                  <a:effectLst>
                    <a:outerShdw blurRad="38100" dist="38100" dir="2700000" algn="tl">
                      <a:srgbClr val="000000">
                        <a:alpha val="43137"/>
                      </a:srgbClr>
                    </a:outerShdw>
                  </a:effectLst>
                  <a:ea typeface="微软雅黑" panose="020B0503020204020204" pitchFamily="34" charset="-122"/>
                </a:rPr>
                <a:t>关联与相邻</a:t>
              </a:r>
              <a:r>
                <a:rPr lang="en-US" altLang="zh-CN" sz="2000" dirty="0">
                  <a:solidFill>
                    <a:srgbClr val="0050AA"/>
                  </a:solidFill>
                  <a:effectLst>
                    <a:outerShdw blurRad="38100" dist="38100" dir="2700000" algn="tl">
                      <a:srgbClr val="000000">
                        <a:alpha val="43137"/>
                      </a:srgbClr>
                    </a:outerShdw>
                  </a:effectLst>
                  <a:ea typeface="微软雅黑" panose="020B0503020204020204" pitchFamily="34" charset="-122"/>
                </a:rPr>
                <a:t>, </a:t>
              </a:r>
              <a:r>
                <a:rPr lang="zh-CN" altLang="en-US" sz="2000" dirty="0">
                  <a:solidFill>
                    <a:srgbClr val="0050AA"/>
                  </a:solidFill>
                  <a:effectLst>
                    <a:outerShdw blurRad="38100" dist="38100" dir="2700000" algn="tl">
                      <a:srgbClr val="000000">
                        <a:alpha val="43137"/>
                      </a:srgbClr>
                    </a:outerShdw>
                  </a:effectLst>
                  <a:ea typeface="微软雅黑" panose="020B0503020204020204" pitchFamily="34" charset="-122"/>
                </a:rPr>
                <a:t>简单图</a:t>
              </a:r>
              <a:r>
                <a:rPr lang="en-US" altLang="zh-CN" sz="2000" dirty="0">
                  <a:solidFill>
                    <a:srgbClr val="0050AA"/>
                  </a:solidFill>
                  <a:effectLst>
                    <a:outerShdw blurRad="38100" dist="38100" dir="2700000" algn="tl">
                      <a:srgbClr val="000000">
                        <a:alpha val="43137"/>
                      </a:srgbClr>
                    </a:outerShdw>
                  </a:effectLst>
                  <a:ea typeface="微软雅黑" panose="020B0503020204020204" pitchFamily="34" charset="-122"/>
                </a:rPr>
                <a:t>, </a:t>
              </a:r>
              <a:r>
                <a:rPr lang="zh-CN" altLang="en-US" sz="2000" dirty="0">
                  <a:solidFill>
                    <a:srgbClr val="0050AA"/>
                  </a:solidFill>
                  <a:effectLst>
                    <a:outerShdw blurRad="38100" dist="38100" dir="2700000" algn="tl">
                      <a:srgbClr val="000000">
                        <a:alpha val="43137"/>
                      </a:srgbClr>
                    </a:outerShdw>
                  </a:effectLst>
                  <a:ea typeface="微软雅黑" panose="020B0503020204020204" pitchFamily="34" charset="-122"/>
                </a:rPr>
                <a:t>完全图</a:t>
              </a:r>
              <a:r>
                <a:rPr lang="en-US" altLang="zh-CN" sz="2000" dirty="0">
                  <a:solidFill>
                    <a:srgbClr val="0050AA"/>
                  </a:solidFill>
                  <a:effectLst>
                    <a:outerShdw blurRad="38100" dist="38100" dir="2700000" algn="tl">
                      <a:srgbClr val="000000">
                        <a:alpha val="43137"/>
                      </a:srgbClr>
                    </a:outerShdw>
                  </a:effectLst>
                  <a:ea typeface="微软雅黑" panose="020B0503020204020204" pitchFamily="34" charset="-122"/>
                </a:rPr>
                <a:t>, </a:t>
              </a:r>
              <a:r>
                <a:rPr lang="zh-CN" altLang="en-US" sz="2000" dirty="0">
                  <a:solidFill>
                    <a:srgbClr val="0050AA"/>
                  </a:solidFill>
                  <a:effectLst>
                    <a:outerShdw blurRad="38100" dist="38100" dir="2700000" algn="tl">
                      <a:srgbClr val="000000">
                        <a:alpha val="43137"/>
                      </a:srgbClr>
                    </a:outerShdw>
                  </a:effectLst>
                  <a:ea typeface="微软雅黑" panose="020B0503020204020204" pitchFamily="34" charset="-122"/>
                </a:rPr>
                <a:t>正则图</a:t>
              </a:r>
              <a:r>
                <a:rPr lang="en-US" altLang="zh-CN" sz="2000" dirty="0">
                  <a:solidFill>
                    <a:srgbClr val="0050AA"/>
                  </a:solidFill>
                  <a:effectLst>
                    <a:outerShdw blurRad="38100" dist="38100" dir="2700000" algn="tl">
                      <a:srgbClr val="000000">
                        <a:alpha val="43137"/>
                      </a:srgbClr>
                    </a:outerShdw>
                  </a:effectLst>
                  <a:ea typeface="微软雅黑" panose="020B0503020204020204" pitchFamily="34" charset="-122"/>
                </a:rPr>
                <a:t>, </a:t>
              </a:r>
              <a:r>
                <a:rPr lang="zh-CN" altLang="en-US" sz="2000" dirty="0">
                  <a:solidFill>
                    <a:srgbClr val="0050AA"/>
                  </a:solidFill>
                  <a:effectLst>
                    <a:outerShdw blurRad="38100" dist="38100" dir="2700000" algn="tl">
                      <a:srgbClr val="000000">
                        <a:alpha val="43137"/>
                      </a:srgbClr>
                    </a:outerShdw>
                  </a:effectLst>
                  <a:ea typeface="微软雅黑" panose="020B0503020204020204" pitchFamily="34" charset="-122"/>
                </a:rPr>
                <a:t>子图</a:t>
              </a:r>
              <a:r>
                <a:rPr lang="en-US" altLang="zh-CN" sz="2000" dirty="0">
                  <a:solidFill>
                    <a:srgbClr val="0050AA"/>
                  </a:solidFill>
                  <a:effectLst>
                    <a:outerShdw blurRad="38100" dist="38100" dir="2700000" algn="tl">
                      <a:srgbClr val="000000">
                        <a:alpha val="43137"/>
                      </a:srgbClr>
                    </a:outerShdw>
                  </a:effectLst>
                  <a:ea typeface="微软雅黑" panose="020B0503020204020204" pitchFamily="34" charset="-122"/>
                </a:rPr>
                <a:t>, </a:t>
              </a:r>
              <a:r>
                <a:rPr lang="zh-CN" altLang="en-US" sz="2000" dirty="0">
                  <a:solidFill>
                    <a:srgbClr val="0050AA"/>
                  </a:solidFill>
                  <a:effectLst>
                    <a:outerShdw blurRad="38100" dist="38100" dir="2700000" algn="tl">
                      <a:srgbClr val="000000">
                        <a:alpha val="43137"/>
                      </a:srgbClr>
                    </a:outerShdw>
                  </a:effectLst>
                  <a:ea typeface="微软雅黑" panose="020B0503020204020204" pitchFamily="34" charset="-122"/>
                </a:rPr>
                <a:t>补图</a:t>
              </a:r>
            </a:p>
            <a:p>
              <a:pPr marL="180000" indent="-180000" algn="just">
                <a:buSzPct val="80000"/>
                <a:buFont typeface="Wingdings" panose="05000000000000000000" pitchFamily="2" charset="2"/>
                <a:buChar char="l"/>
              </a:pPr>
              <a:r>
                <a:rPr lang="zh-CN" altLang="en-US" sz="2000" dirty="0">
                  <a:solidFill>
                    <a:srgbClr val="0050AA"/>
                  </a:solidFill>
                  <a:effectLst>
                    <a:outerShdw blurRad="38100" dist="38100" dir="2700000" algn="tl">
                      <a:srgbClr val="000000">
                        <a:alpha val="43137"/>
                      </a:srgbClr>
                    </a:outerShdw>
                  </a:effectLst>
                  <a:ea typeface="微软雅黑" panose="020B0503020204020204" pitchFamily="34" charset="-122"/>
                </a:rPr>
                <a:t>握手定理与推论</a:t>
              </a:r>
            </a:p>
            <a:p>
              <a:pPr marL="180000" indent="-180000" algn="just">
                <a:buSzPct val="80000"/>
                <a:buFont typeface="Wingdings" panose="05000000000000000000" pitchFamily="2" charset="2"/>
                <a:buChar char="l"/>
              </a:pPr>
              <a:r>
                <a:rPr lang="zh-CN" altLang="en-US" sz="2000" dirty="0">
                  <a:solidFill>
                    <a:srgbClr val="0050AA"/>
                  </a:solidFill>
                  <a:effectLst>
                    <a:outerShdw blurRad="38100" dist="38100" dir="2700000" algn="tl">
                      <a:srgbClr val="000000">
                        <a:alpha val="43137"/>
                      </a:srgbClr>
                    </a:outerShdw>
                  </a:effectLst>
                  <a:ea typeface="微软雅黑" panose="020B0503020204020204" pitchFamily="34" charset="-122"/>
                </a:rPr>
                <a:t>图的同构</a:t>
              </a:r>
            </a:p>
            <a:p>
              <a:pPr marL="180000" indent="-180000" algn="just">
                <a:buSzPct val="80000"/>
                <a:buFont typeface="Wingdings" panose="05000000000000000000" pitchFamily="2" charset="2"/>
                <a:buChar char="l"/>
              </a:pPr>
              <a:r>
                <a:rPr lang="zh-CN" altLang="en-US" sz="2000" dirty="0">
                  <a:solidFill>
                    <a:srgbClr val="0050AA"/>
                  </a:solidFill>
                  <a:effectLst>
                    <a:outerShdw blurRad="38100" dist="38100" dir="2700000" algn="tl">
                      <a:srgbClr val="000000">
                        <a:alpha val="43137"/>
                      </a:srgbClr>
                    </a:outerShdw>
                  </a:effectLst>
                  <a:ea typeface="微软雅黑" panose="020B0503020204020204" pitchFamily="34" charset="-122"/>
                </a:rPr>
                <a:t>通路与回路及其分类</a:t>
              </a:r>
            </a:p>
            <a:p>
              <a:pPr marL="180000" indent="-180000" algn="just">
                <a:buSzPct val="80000"/>
                <a:buFont typeface="Wingdings" panose="05000000000000000000" pitchFamily="2" charset="2"/>
                <a:buChar char="l"/>
              </a:pPr>
              <a:r>
                <a:rPr lang="zh-CN" altLang="en-US" sz="2000" dirty="0">
                  <a:solidFill>
                    <a:srgbClr val="0050AA"/>
                  </a:solidFill>
                  <a:effectLst>
                    <a:outerShdw blurRad="38100" dist="38100" dir="2700000" algn="tl">
                      <a:srgbClr val="000000">
                        <a:alpha val="43137"/>
                      </a:srgbClr>
                    </a:outerShdw>
                  </a:effectLst>
                  <a:ea typeface="微软雅黑" panose="020B0503020204020204" pitchFamily="34" charset="-122"/>
                </a:rPr>
                <a:t>无向图的连通性与连通度</a:t>
              </a:r>
            </a:p>
            <a:p>
              <a:pPr marL="180000" indent="-180000" algn="just">
                <a:buSzPct val="80000"/>
                <a:buFont typeface="Wingdings" panose="05000000000000000000" pitchFamily="2" charset="2"/>
                <a:buChar char="l"/>
              </a:pPr>
              <a:r>
                <a:rPr lang="zh-CN" altLang="en-US" sz="2000" dirty="0">
                  <a:solidFill>
                    <a:srgbClr val="0050AA"/>
                  </a:solidFill>
                  <a:effectLst>
                    <a:outerShdw blurRad="38100" dist="38100" dir="2700000" algn="tl">
                      <a:srgbClr val="000000">
                        <a:alpha val="43137"/>
                      </a:srgbClr>
                    </a:outerShdw>
                  </a:effectLst>
                  <a:ea typeface="微软雅黑" panose="020B0503020204020204" pitchFamily="34" charset="-122"/>
                </a:rPr>
                <a:t>有向图的连通性及其分类</a:t>
              </a:r>
            </a:p>
            <a:p>
              <a:pPr marL="180000" indent="-180000" algn="just">
                <a:buSzPct val="80000"/>
                <a:buFont typeface="Wingdings" panose="05000000000000000000" pitchFamily="2" charset="2"/>
                <a:buChar char="l"/>
              </a:pPr>
              <a:r>
                <a:rPr lang="zh-CN" altLang="en-US" sz="2000" dirty="0">
                  <a:solidFill>
                    <a:srgbClr val="0050AA"/>
                  </a:solidFill>
                  <a:effectLst>
                    <a:outerShdw blurRad="38100" dist="38100" dir="2700000" algn="tl">
                      <a:srgbClr val="000000">
                        <a:alpha val="43137"/>
                      </a:srgbClr>
                    </a:outerShdw>
                  </a:effectLst>
                  <a:ea typeface="微软雅黑" panose="020B0503020204020204" pitchFamily="34" charset="-122"/>
                </a:rPr>
                <a:t>图的矩阵表示</a:t>
              </a:r>
              <a:endParaRPr lang="en-US" altLang="zh-CN" sz="2000" dirty="0">
                <a:solidFill>
                  <a:srgbClr val="0050AA"/>
                </a:solidFill>
                <a:effectLst>
                  <a:outerShdw blurRad="38100" dist="38100" dir="2700000" algn="tl">
                    <a:srgbClr val="000000">
                      <a:alpha val="43137"/>
                    </a:srgbClr>
                  </a:outerShdw>
                </a:effectLst>
                <a:ea typeface="微软雅黑" panose="020B0503020204020204" pitchFamily="34" charset="-122"/>
              </a:endParaRPr>
            </a:p>
          </p:txBody>
        </p:sp>
        <p:sp>
          <p:nvSpPr>
            <p:cNvPr id="137" name="等腰三角形 160"/>
            <p:cNvSpPr>
              <a:spLocks noChangeArrowheads="1"/>
            </p:cNvSpPr>
            <p:nvPr/>
          </p:nvSpPr>
          <p:spPr bwMode="auto">
            <a:xfrm rot="17580000">
              <a:off x="1913756" y="4186871"/>
              <a:ext cx="755913" cy="308129"/>
            </a:xfrm>
            <a:prstGeom prst="triangle">
              <a:avLst>
                <a:gd name="adj" fmla="val 50000"/>
              </a:avLst>
            </a:prstGeom>
            <a:gradFill rotWithShape="1">
              <a:gsLst>
                <a:gs pos="0">
                  <a:srgbClr val="7F7F7F"/>
                </a:gs>
                <a:gs pos="29999">
                  <a:srgbClr val="F2F2F2"/>
                </a:gs>
                <a:gs pos="56999">
                  <a:srgbClr val="BFBFBF"/>
                </a:gs>
                <a:gs pos="100000">
                  <a:srgbClr val="BFBFBF"/>
                </a:gs>
              </a:gsLst>
              <a:lin ang="16200000" scaled="1"/>
            </a:gradFill>
            <a:ln>
              <a:noFill/>
            </a:ln>
            <a:extLst>
              <a:ext uri="{91240B29-F687-4F45-9708-019B960494DF}">
                <a14:hiddenLine xmlns:a14="http://schemas.microsoft.com/office/drawing/2010/main" w="25400">
                  <a:solidFill>
                    <a:srgbClr val="000000"/>
                  </a:solidFill>
                  <a:bevel/>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b="1" i="1">
                <a:solidFill>
                  <a:srgbClr val="FFFFFF"/>
                </a:solidFill>
                <a:latin typeface="Calibri" panose="020F0502020204030204" pitchFamily="34" charset="0"/>
                <a:cs typeface="Calibri" panose="020F0502020204030204" pitchFamily="34" charset="0"/>
                <a:sym typeface="Calibri" panose="020F0502020204030204" pitchFamily="34" charset="0"/>
              </a:endParaRPr>
            </a:p>
          </p:txBody>
        </p:sp>
        <p:sp>
          <p:nvSpPr>
            <p:cNvPr id="138" name="矩形 161"/>
            <p:cNvSpPr>
              <a:spLocks noChangeArrowheads="1"/>
            </p:cNvSpPr>
            <p:nvPr/>
          </p:nvSpPr>
          <p:spPr bwMode="auto">
            <a:xfrm>
              <a:off x="89706" y="467605"/>
              <a:ext cx="2557065" cy="435594"/>
            </a:xfrm>
            <a:prstGeom prst="rect">
              <a:avLst/>
            </a:prstGeom>
            <a:blipFill dpi="0" rotWithShape="1">
              <a:blip r:embed="rId4"/>
              <a:srcRect/>
              <a:tile tx="0" ty="0" sx="100000" sy="100000" flip="none" algn="tl"/>
            </a:blipFill>
            <a:ln>
              <a:noFill/>
            </a:ln>
            <a:extLst>
              <a:ext uri="{91240B29-F687-4F45-9708-019B960494DF}">
                <a14:hiddenLine xmlns:a14="http://schemas.microsoft.com/office/drawing/2010/main" w="25400">
                  <a:solidFill>
                    <a:srgbClr val="000000"/>
                  </a:solidFill>
                  <a:bevel/>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b="1" i="1" dirty="0">
                <a:solidFill>
                  <a:srgbClr val="FFFFFF"/>
                </a:solidFill>
                <a:latin typeface="楷体_GB2312" panose="02010609030101010101" pitchFamily="49" charset="-122"/>
                <a:ea typeface="楷体_GB2312" panose="02010609030101010101" pitchFamily="49" charset="-122"/>
                <a:cs typeface="Calibri" panose="020F0502020204030204" pitchFamily="34" charset="0"/>
                <a:sym typeface="Calibri" panose="020F0502020204030204" pitchFamily="34" charset="0"/>
              </a:endParaRPr>
            </a:p>
          </p:txBody>
        </p:sp>
        <p:sp>
          <p:nvSpPr>
            <p:cNvPr id="139" name="TextBox 162"/>
            <p:cNvSpPr>
              <a:spLocks noChangeArrowheads="1"/>
            </p:cNvSpPr>
            <p:nvPr/>
          </p:nvSpPr>
          <p:spPr bwMode="auto">
            <a:xfrm>
              <a:off x="364524" y="451448"/>
              <a:ext cx="2010917" cy="458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lnSpc>
                  <a:spcPct val="130000"/>
                </a:lnSpc>
              </a:pPr>
              <a:r>
                <a:rPr lang="zh-CN" altLang="en-US" sz="2000" b="1" dirty="0">
                  <a:solidFill>
                    <a:srgbClr val="FFFFFF"/>
                  </a:solidFill>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sym typeface="Arial Black" panose="020B0A04020102020204" pitchFamily="34" charset="0"/>
                </a:rPr>
                <a:t>基础知识</a:t>
              </a:r>
            </a:p>
          </p:txBody>
        </p:sp>
      </p:grpSp>
      <p:grpSp>
        <p:nvGrpSpPr>
          <p:cNvPr id="97" name="组合 123"/>
          <p:cNvGrpSpPr>
            <a:grpSpLocks/>
          </p:cNvGrpSpPr>
          <p:nvPr/>
        </p:nvGrpSpPr>
        <p:grpSpPr bwMode="auto">
          <a:xfrm>
            <a:off x="2592000" y="2088000"/>
            <a:ext cx="2412000" cy="4527562"/>
            <a:chOff x="0" y="-1"/>
            <a:chExt cx="2773164" cy="3337093"/>
          </a:xfrm>
        </p:grpSpPr>
        <p:grpSp>
          <p:nvGrpSpPr>
            <p:cNvPr id="98" name="组合 124"/>
            <p:cNvGrpSpPr>
              <a:grpSpLocks/>
            </p:cNvGrpSpPr>
            <p:nvPr/>
          </p:nvGrpSpPr>
          <p:grpSpPr bwMode="auto">
            <a:xfrm flipH="1">
              <a:off x="0" y="174018"/>
              <a:ext cx="126414" cy="3155243"/>
              <a:chOff x="0" y="0"/>
              <a:chExt cx="173622" cy="4333548"/>
            </a:xfrm>
          </p:grpSpPr>
          <p:pic>
            <p:nvPicPr>
              <p:cNvPr id="128" name="Picture 3"/>
              <p:cNvPicPr>
                <a:picLocks noChangeAspect="1" noChangeArrowheads="1"/>
              </p:cNvPicPr>
              <p:nvPr/>
            </p:nvPicPr>
            <p:blipFill>
              <a:blip r:embed="rId3">
                <a:extLst>
                  <a:ext uri="{28A0092B-C50C-407E-A947-70E740481C1C}">
                    <a14:useLocalDpi xmlns:a14="http://schemas.microsoft.com/office/drawing/2010/main" val="0"/>
                  </a:ext>
                </a:extLst>
              </a:blip>
              <a:srcRect l="2766" r="7204" b="57678"/>
              <a:stretch>
                <a:fillRect/>
              </a:stretch>
            </p:blipFill>
            <p:spPr bwMode="auto">
              <a:xfrm rot="16200000" flipV="1">
                <a:off x="-1997134" y="2162792"/>
                <a:ext cx="4189533" cy="1519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sp>
            <p:nvSpPr>
              <p:cNvPr id="129" name="矩形 152"/>
              <p:cNvSpPr>
                <a:spLocks noChangeArrowheads="1"/>
              </p:cNvSpPr>
              <p:nvPr/>
            </p:nvSpPr>
            <p:spPr bwMode="auto">
              <a:xfrm rot="16200000" flipV="1">
                <a:off x="-1946690" y="1946690"/>
                <a:ext cx="3922180" cy="28800"/>
              </a:xfrm>
              <a:prstGeom prst="rect">
                <a:avLst/>
              </a:prstGeom>
              <a:gradFill rotWithShape="1">
                <a:gsLst>
                  <a:gs pos="0">
                    <a:srgbClr val="FFFFFF"/>
                  </a:gs>
                  <a:gs pos="1999">
                    <a:srgbClr val="FFFFFF"/>
                  </a:gs>
                  <a:gs pos="49628">
                    <a:srgbClr val="3F3F3F"/>
                  </a:gs>
                  <a:gs pos="100000">
                    <a:srgbClr val="FFFFFF"/>
                  </a:gs>
                </a:gsLst>
                <a:lin ang="10800000" scaled="1"/>
              </a:gradFill>
              <a:ln>
                <a:noFill/>
              </a:ln>
              <a:extLst>
                <a:ext uri="{91240B29-F687-4F45-9708-019B960494DF}">
                  <a14:hiddenLine xmlns:a14="http://schemas.microsoft.com/office/drawing/2010/main" w="25400">
                    <a:solidFill>
                      <a:srgbClr val="000000"/>
                    </a:solidFill>
                    <a:bevel/>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b="1" i="1">
                  <a:solidFill>
                    <a:srgbClr val="FFFFFF"/>
                  </a:solidFill>
                  <a:latin typeface="Calibri" panose="020F0502020204030204" pitchFamily="34" charset="0"/>
                  <a:sym typeface="宋体" panose="02010600030101010101" pitchFamily="2" charset="-122"/>
                </a:endParaRPr>
              </a:p>
            </p:txBody>
          </p:sp>
        </p:grpSp>
        <p:grpSp>
          <p:nvGrpSpPr>
            <p:cNvPr id="99" name="组合 125"/>
            <p:cNvGrpSpPr>
              <a:grpSpLocks/>
            </p:cNvGrpSpPr>
            <p:nvPr/>
          </p:nvGrpSpPr>
          <p:grpSpPr bwMode="auto">
            <a:xfrm>
              <a:off x="2646750" y="157286"/>
              <a:ext cx="126414" cy="3155243"/>
              <a:chOff x="0" y="0"/>
              <a:chExt cx="173622" cy="4333548"/>
            </a:xfrm>
          </p:grpSpPr>
          <p:pic>
            <p:nvPicPr>
              <p:cNvPr id="126" name="Picture 3"/>
              <p:cNvPicPr>
                <a:picLocks noChangeAspect="1" noChangeArrowheads="1"/>
              </p:cNvPicPr>
              <p:nvPr/>
            </p:nvPicPr>
            <p:blipFill>
              <a:blip r:embed="rId3">
                <a:extLst>
                  <a:ext uri="{28A0092B-C50C-407E-A947-70E740481C1C}">
                    <a14:useLocalDpi xmlns:a14="http://schemas.microsoft.com/office/drawing/2010/main" val="0"/>
                  </a:ext>
                </a:extLst>
              </a:blip>
              <a:srcRect l="2766" r="7204" b="57678"/>
              <a:stretch>
                <a:fillRect/>
              </a:stretch>
            </p:blipFill>
            <p:spPr bwMode="auto">
              <a:xfrm rot="16200000" flipV="1">
                <a:off x="-1997134" y="2162792"/>
                <a:ext cx="4189533" cy="1519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sp>
            <p:nvSpPr>
              <p:cNvPr id="127" name="矩形 150"/>
              <p:cNvSpPr>
                <a:spLocks noChangeArrowheads="1"/>
              </p:cNvSpPr>
              <p:nvPr/>
            </p:nvSpPr>
            <p:spPr bwMode="auto">
              <a:xfrm rot="16200000" flipV="1">
                <a:off x="-1946690" y="1946690"/>
                <a:ext cx="3922180" cy="28800"/>
              </a:xfrm>
              <a:prstGeom prst="rect">
                <a:avLst/>
              </a:prstGeom>
              <a:gradFill rotWithShape="1">
                <a:gsLst>
                  <a:gs pos="0">
                    <a:srgbClr val="FFFFFF"/>
                  </a:gs>
                  <a:gs pos="1999">
                    <a:srgbClr val="FFFFFF"/>
                  </a:gs>
                  <a:gs pos="49628">
                    <a:srgbClr val="3F3F3F"/>
                  </a:gs>
                  <a:gs pos="100000">
                    <a:srgbClr val="FFFFFF"/>
                  </a:gs>
                </a:gsLst>
                <a:lin ang="10800000" scaled="1"/>
              </a:gradFill>
              <a:ln>
                <a:noFill/>
              </a:ln>
              <a:extLst>
                <a:ext uri="{91240B29-F687-4F45-9708-019B960494DF}">
                  <a14:hiddenLine xmlns:a14="http://schemas.microsoft.com/office/drawing/2010/main" w="25400">
                    <a:solidFill>
                      <a:srgbClr val="000000"/>
                    </a:solidFill>
                    <a:bevel/>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b="1" i="1">
                  <a:solidFill>
                    <a:srgbClr val="FFFFFF"/>
                  </a:solidFill>
                  <a:latin typeface="Calibri" panose="020F0502020204030204" pitchFamily="34" charset="0"/>
                  <a:sym typeface="宋体" panose="02010600030101010101" pitchFamily="2" charset="-122"/>
                </a:endParaRPr>
              </a:p>
            </p:txBody>
          </p:sp>
        </p:grpSp>
        <p:sp>
          <p:nvSpPr>
            <p:cNvPr id="100" name="矩形 62"/>
            <p:cNvSpPr>
              <a:spLocks noChangeArrowheads="1"/>
            </p:cNvSpPr>
            <p:nvPr/>
          </p:nvSpPr>
          <p:spPr bwMode="auto">
            <a:xfrm>
              <a:off x="89460" y="-1"/>
              <a:ext cx="2569011" cy="3337092"/>
            </a:xfrm>
            <a:custGeom>
              <a:avLst/>
              <a:gdLst>
                <a:gd name="T0" fmla="*/ 0 w 2569011"/>
                <a:gd name="T1" fmla="*/ 0 h 3512730"/>
                <a:gd name="T2" fmla="*/ 2569011 w 2569011"/>
                <a:gd name="T3" fmla="*/ 0 h 3512730"/>
                <a:gd name="T4" fmla="*/ 2569011 w 2569011"/>
                <a:gd name="T5" fmla="*/ 2777082 h 3512730"/>
                <a:gd name="T6" fmla="*/ 2183786 w 2569011"/>
                <a:gd name="T7" fmla="*/ 3512730 h 3512730"/>
                <a:gd name="T8" fmla="*/ 0 w 2569011"/>
                <a:gd name="T9" fmla="*/ 3512730 h 3512730"/>
                <a:gd name="T10" fmla="*/ 0 w 2569011"/>
                <a:gd name="T11" fmla="*/ 0 h 3512730"/>
                <a:gd name="T12" fmla="*/ 0 w 2569011"/>
                <a:gd name="T13" fmla="*/ 0 h 3512730"/>
                <a:gd name="T14" fmla="*/ 2569011 w 2569011"/>
                <a:gd name="T15" fmla="*/ 3512730 h 3512730"/>
              </a:gdLst>
              <a:ahLst/>
              <a:cxnLst>
                <a:cxn ang="0">
                  <a:pos x="T0" y="T1"/>
                </a:cxn>
                <a:cxn ang="0">
                  <a:pos x="T2" y="T3"/>
                </a:cxn>
                <a:cxn ang="0">
                  <a:pos x="T4" y="T5"/>
                </a:cxn>
                <a:cxn ang="0">
                  <a:pos x="T6" y="T7"/>
                </a:cxn>
                <a:cxn ang="0">
                  <a:pos x="T8" y="T9"/>
                </a:cxn>
                <a:cxn ang="0">
                  <a:pos x="T10" y="T11"/>
                </a:cxn>
              </a:cxnLst>
              <a:rect l="T12" t="T13" r="T14" b="T15"/>
              <a:pathLst>
                <a:path w="2569011" h="3512730">
                  <a:moveTo>
                    <a:pt x="0" y="0"/>
                  </a:moveTo>
                  <a:lnTo>
                    <a:pt x="2569011" y="0"/>
                  </a:lnTo>
                  <a:lnTo>
                    <a:pt x="2569011" y="2777082"/>
                  </a:lnTo>
                  <a:lnTo>
                    <a:pt x="2183786" y="3512730"/>
                  </a:lnTo>
                  <a:lnTo>
                    <a:pt x="0" y="3512730"/>
                  </a:lnTo>
                  <a:lnTo>
                    <a:pt x="0" y="0"/>
                  </a:lnTo>
                  <a:close/>
                </a:path>
              </a:pathLst>
            </a:custGeom>
            <a:gradFill rotWithShape="1">
              <a:gsLst>
                <a:gs pos="0">
                  <a:srgbClr val="FFFFFF"/>
                </a:gs>
                <a:gs pos="100000">
                  <a:srgbClr val="F2F2F2"/>
                </a:gs>
              </a:gsLst>
              <a:path path="rect">
                <a:fillToRect l="50000" t="50000" r="50000" b="50000"/>
              </a:path>
            </a:gradFill>
            <a:ln>
              <a:noFill/>
            </a:ln>
            <a:extLst>
              <a:ext uri="{91240B29-F687-4F45-9708-019B960494DF}">
                <a14:hiddenLine xmlns:a14="http://schemas.microsoft.com/office/drawing/2010/main" w="25400" cap="flat" cmpd="sng">
                  <a:solidFill>
                    <a:srgbClr val="000000"/>
                  </a:solidFill>
                  <a:bevel/>
                  <a:headEnd/>
                  <a:tailEnd/>
                </a14:hiddenLine>
              </a:ext>
            </a:extLst>
          </p:spPr>
          <p:txBody>
            <a:bodyPr anchor="ctr"/>
            <a:lstStyle/>
            <a:p>
              <a:endParaRPr lang="zh-CN" altLang="en-US"/>
            </a:p>
          </p:txBody>
        </p:sp>
        <p:grpSp>
          <p:nvGrpSpPr>
            <p:cNvPr id="101" name="组合 127"/>
            <p:cNvGrpSpPr>
              <a:grpSpLocks/>
            </p:cNvGrpSpPr>
            <p:nvPr/>
          </p:nvGrpSpPr>
          <p:grpSpPr bwMode="auto">
            <a:xfrm>
              <a:off x="141888" y="104857"/>
              <a:ext cx="2464153" cy="104858"/>
              <a:chOff x="0" y="0"/>
              <a:chExt cx="3384376" cy="144016"/>
            </a:xfrm>
          </p:grpSpPr>
          <p:sp>
            <p:nvSpPr>
              <p:cNvPr id="110" name="椭圆 133"/>
              <p:cNvSpPr>
                <a:spLocks noChangeArrowheads="1"/>
              </p:cNvSpPr>
              <p:nvPr/>
            </p:nvSpPr>
            <p:spPr bwMode="auto">
              <a:xfrm>
                <a:off x="0" y="0"/>
                <a:ext cx="144016" cy="144016"/>
              </a:xfrm>
              <a:prstGeom prst="ellipse">
                <a:avLst/>
              </a:prstGeom>
              <a:solidFill>
                <a:srgbClr val="FFFFFF"/>
              </a:solidFill>
              <a:ln>
                <a:noFill/>
              </a:ln>
              <a:extLst>
                <a:ext uri="{91240B29-F687-4F45-9708-019B960494DF}">
                  <a14:hiddenLine xmlns:a14="http://schemas.microsoft.com/office/drawing/2010/main" w="25400">
                    <a:solidFill>
                      <a:srgbClr val="000000"/>
                    </a:solidFill>
                    <a:bevel/>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b="1" i="1">
                  <a:solidFill>
                    <a:srgbClr val="FFFFFF"/>
                  </a:solidFill>
                  <a:latin typeface="Calibri" panose="020F0502020204030204" pitchFamily="34" charset="0"/>
                  <a:cs typeface="Calibri" panose="020F0502020204030204" pitchFamily="34" charset="0"/>
                  <a:sym typeface="Calibri" panose="020F0502020204030204" pitchFamily="34" charset="0"/>
                </a:endParaRPr>
              </a:p>
            </p:txBody>
          </p:sp>
          <p:sp>
            <p:nvSpPr>
              <p:cNvPr id="111" name="椭圆 134"/>
              <p:cNvSpPr>
                <a:spLocks noChangeArrowheads="1"/>
              </p:cNvSpPr>
              <p:nvPr/>
            </p:nvSpPr>
            <p:spPr bwMode="auto">
              <a:xfrm>
                <a:off x="216024" y="0"/>
                <a:ext cx="144016" cy="144016"/>
              </a:xfrm>
              <a:prstGeom prst="ellipse">
                <a:avLst/>
              </a:prstGeom>
              <a:solidFill>
                <a:srgbClr val="FFFFFF"/>
              </a:solidFill>
              <a:ln>
                <a:noFill/>
              </a:ln>
              <a:extLst>
                <a:ext uri="{91240B29-F687-4F45-9708-019B960494DF}">
                  <a14:hiddenLine xmlns:a14="http://schemas.microsoft.com/office/drawing/2010/main" w="25400">
                    <a:solidFill>
                      <a:srgbClr val="000000"/>
                    </a:solidFill>
                    <a:bevel/>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b="1" i="1">
                  <a:solidFill>
                    <a:srgbClr val="FFFFFF"/>
                  </a:solidFill>
                  <a:latin typeface="Calibri" panose="020F0502020204030204" pitchFamily="34" charset="0"/>
                  <a:cs typeface="Calibri" panose="020F0502020204030204" pitchFamily="34" charset="0"/>
                  <a:sym typeface="Calibri" panose="020F0502020204030204" pitchFamily="34" charset="0"/>
                </a:endParaRPr>
              </a:p>
            </p:txBody>
          </p:sp>
          <p:sp>
            <p:nvSpPr>
              <p:cNvPr id="112" name="椭圆 135"/>
              <p:cNvSpPr>
                <a:spLocks noChangeArrowheads="1"/>
              </p:cNvSpPr>
              <p:nvPr/>
            </p:nvSpPr>
            <p:spPr bwMode="auto">
              <a:xfrm>
                <a:off x="432048" y="0"/>
                <a:ext cx="144016" cy="144016"/>
              </a:xfrm>
              <a:prstGeom prst="ellipse">
                <a:avLst/>
              </a:prstGeom>
              <a:solidFill>
                <a:srgbClr val="FFFFFF"/>
              </a:solidFill>
              <a:ln>
                <a:noFill/>
              </a:ln>
              <a:extLst>
                <a:ext uri="{91240B29-F687-4F45-9708-019B960494DF}">
                  <a14:hiddenLine xmlns:a14="http://schemas.microsoft.com/office/drawing/2010/main" w="25400">
                    <a:solidFill>
                      <a:srgbClr val="000000"/>
                    </a:solidFill>
                    <a:bevel/>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b="1" i="1">
                  <a:solidFill>
                    <a:srgbClr val="FFFFFF"/>
                  </a:solidFill>
                  <a:latin typeface="Calibri" panose="020F0502020204030204" pitchFamily="34" charset="0"/>
                  <a:cs typeface="Calibri" panose="020F0502020204030204" pitchFamily="34" charset="0"/>
                  <a:sym typeface="Calibri" panose="020F0502020204030204" pitchFamily="34" charset="0"/>
                </a:endParaRPr>
              </a:p>
            </p:txBody>
          </p:sp>
          <p:sp>
            <p:nvSpPr>
              <p:cNvPr id="113" name="椭圆 136"/>
              <p:cNvSpPr>
                <a:spLocks noChangeArrowheads="1"/>
              </p:cNvSpPr>
              <p:nvPr/>
            </p:nvSpPr>
            <p:spPr bwMode="auto">
              <a:xfrm>
                <a:off x="648072" y="0"/>
                <a:ext cx="144016" cy="144016"/>
              </a:xfrm>
              <a:prstGeom prst="ellipse">
                <a:avLst/>
              </a:prstGeom>
              <a:solidFill>
                <a:srgbClr val="FFFFFF"/>
              </a:solidFill>
              <a:ln>
                <a:noFill/>
              </a:ln>
              <a:extLst>
                <a:ext uri="{91240B29-F687-4F45-9708-019B960494DF}">
                  <a14:hiddenLine xmlns:a14="http://schemas.microsoft.com/office/drawing/2010/main" w="25400">
                    <a:solidFill>
                      <a:srgbClr val="000000"/>
                    </a:solidFill>
                    <a:bevel/>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b="1" i="1">
                  <a:solidFill>
                    <a:srgbClr val="FFFFFF"/>
                  </a:solidFill>
                  <a:latin typeface="Calibri" panose="020F0502020204030204" pitchFamily="34" charset="0"/>
                  <a:cs typeface="Calibri" panose="020F0502020204030204" pitchFamily="34" charset="0"/>
                  <a:sym typeface="Calibri" panose="020F0502020204030204" pitchFamily="34" charset="0"/>
                </a:endParaRPr>
              </a:p>
            </p:txBody>
          </p:sp>
          <p:sp>
            <p:nvSpPr>
              <p:cNvPr id="114" name="椭圆 137"/>
              <p:cNvSpPr>
                <a:spLocks noChangeArrowheads="1"/>
              </p:cNvSpPr>
              <p:nvPr/>
            </p:nvSpPr>
            <p:spPr bwMode="auto">
              <a:xfrm>
                <a:off x="864096" y="0"/>
                <a:ext cx="144016" cy="144016"/>
              </a:xfrm>
              <a:prstGeom prst="ellipse">
                <a:avLst/>
              </a:prstGeom>
              <a:solidFill>
                <a:srgbClr val="FFFFFF"/>
              </a:solidFill>
              <a:ln>
                <a:noFill/>
              </a:ln>
              <a:extLst>
                <a:ext uri="{91240B29-F687-4F45-9708-019B960494DF}">
                  <a14:hiddenLine xmlns:a14="http://schemas.microsoft.com/office/drawing/2010/main" w="25400">
                    <a:solidFill>
                      <a:srgbClr val="000000"/>
                    </a:solidFill>
                    <a:bevel/>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b="1" i="1">
                  <a:solidFill>
                    <a:srgbClr val="FFFFFF"/>
                  </a:solidFill>
                  <a:latin typeface="Calibri" panose="020F0502020204030204" pitchFamily="34" charset="0"/>
                  <a:cs typeface="Calibri" panose="020F0502020204030204" pitchFamily="34" charset="0"/>
                  <a:sym typeface="Calibri" panose="020F0502020204030204" pitchFamily="34" charset="0"/>
                </a:endParaRPr>
              </a:p>
            </p:txBody>
          </p:sp>
          <p:sp>
            <p:nvSpPr>
              <p:cNvPr id="115" name="椭圆 138"/>
              <p:cNvSpPr>
                <a:spLocks noChangeArrowheads="1"/>
              </p:cNvSpPr>
              <p:nvPr/>
            </p:nvSpPr>
            <p:spPr bwMode="auto">
              <a:xfrm>
                <a:off x="1080120" y="0"/>
                <a:ext cx="144016" cy="144016"/>
              </a:xfrm>
              <a:prstGeom prst="ellipse">
                <a:avLst/>
              </a:prstGeom>
              <a:solidFill>
                <a:srgbClr val="FFFFFF"/>
              </a:solidFill>
              <a:ln>
                <a:noFill/>
              </a:ln>
              <a:extLst>
                <a:ext uri="{91240B29-F687-4F45-9708-019B960494DF}">
                  <a14:hiddenLine xmlns:a14="http://schemas.microsoft.com/office/drawing/2010/main" w="25400">
                    <a:solidFill>
                      <a:srgbClr val="000000"/>
                    </a:solidFill>
                    <a:bevel/>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b="1" i="1">
                  <a:solidFill>
                    <a:srgbClr val="FFFFFF"/>
                  </a:solidFill>
                  <a:latin typeface="Calibri" panose="020F0502020204030204" pitchFamily="34" charset="0"/>
                  <a:cs typeface="Calibri" panose="020F0502020204030204" pitchFamily="34" charset="0"/>
                  <a:sym typeface="Calibri" panose="020F0502020204030204" pitchFamily="34" charset="0"/>
                </a:endParaRPr>
              </a:p>
            </p:txBody>
          </p:sp>
          <p:sp>
            <p:nvSpPr>
              <p:cNvPr id="116" name="椭圆 139"/>
              <p:cNvSpPr>
                <a:spLocks noChangeArrowheads="1"/>
              </p:cNvSpPr>
              <p:nvPr/>
            </p:nvSpPr>
            <p:spPr bwMode="auto">
              <a:xfrm>
                <a:off x="1296144" y="0"/>
                <a:ext cx="144016" cy="144016"/>
              </a:xfrm>
              <a:prstGeom prst="ellipse">
                <a:avLst/>
              </a:prstGeom>
              <a:solidFill>
                <a:srgbClr val="FFFFFF"/>
              </a:solidFill>
              <a:ln>
                <a:noFill/>
              </a:ln>
              <a:extLst>
                <a:ext uri="{91240B29-F687-4F45-9708-019B960494DF}">
                  <a14:hiddenLine xmlns:a14="http://schemas.microsoft.com/office/drawing/2010/main" w="25400">
                    <a:solidFill>
                      <a:srgbClr val="000000"/>
                    </a:solidFill>
                    <a:bevel/>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b="1" i="1">
                  <a:solidFill>
                    <a:srgbClr val="FFFFFF"/>
                  </a:solidFill>
                  <a:latin typeface="Calibri" panose="020F0502020204030204" pitchFamily="34" charset="0"/>
                  <a:cs typeface="Calibri" panose="020F0502020204030204" pitchFamily="34" charset="0"/>
                  <a:sym typeface="Calibri" panose="020F0502020204030204" pitchFamily="34" charset="0"/>
                </a:endParaRPr>
              </a:p>
            </p:txBody>
          </p:sp>
          <p:sp>
            <p:nvSpPr>
              <p:cNvPr id="117" name="椭圆 140"/>
              <p:cNvSpPr>
                <a:spLocks noChangeArrowheads="1"/>
              </p:cNvSpPr>
              <p:nvPr/>
            </p:nvSpPr>
            <p:spPr bwMode="auto">
              <a:xfrm>
                <a:off x="1512168" y="0"/>
                <a:ext cx="144016" cy="144016"/>
              </a:xfrm>
              <a:prstGeom prst="ellipse">
                <a:avLst/>
              </a:prstGeom>
              <a:solidFill>
                <a:srgbClr val="FFFFFF"/>
              </a:solidFill>
              <a:ln>
                <a:noFill/>
              </a:ln>
              <a:extLst>
                <a:ext uri="{91240B29-F687-4F45-9708-019B960494DF}">
                  <a14:hiddenLine xmlns:a14="http://schemas.microsoft.com/office/drawing/2010/main" w="25400">
                    <a:solidFill>
                      <a:srgbClr val="000000"/>
                    </a:solidFill>
                    <a:bevel/>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b="1" i="1">
                  <a:solidFill>
                    <a:srgbClr val="FFFFFF"/>
                  </a:solidFill>
                  <a:latin typeface="Calibri" panose="020F0502020204030204" pitchFamily="34" charset="0"/>
                  <a:cs typeface="Calibri" panose="020F0502020204030204" pitchFamily="34" charset="0"/>
                  <a:sym typeface="Calibri" panose="020F0502020204030204" pitchFamily="34" charset="0"/>
                </a:endParaRPr>
              </a:p>
            </p:txBody>
          </p:sp>
          <p:sp>
            <p:nvSpPr>
              <p:cNvPr id="118" name="椭圆 141"/>
              <p:cNvSpPr>
                <a:spLocks noChangeArrowheads="1"/>
              </p:cNvSpPr>
              <p:nvPr/>
            </p:nvSpPr>
            <p:spPr bwMode="auto">
              <a:xfrm>
                <a:off x="1728192" y="0"/>
                <a:ext cx="144016" cy="144016"/>
              </a:xfrm>
              <a:prstGeom prst="ellipse">
                <a:avLst/>
              </a:prstGeom>
              <a:solidFill>
                <a:srgbClr val="FFFFFF"/>
              </a:solidFill>
              <a:ln>
                <a:noFill/>
              </a:ln>
              <a:extLst>
                <a:ext uri="{91240B29-F687-4F45-9708-019B960494DF}">
                  <a14:hiddenLine xmlns:a14="http://schemas.microsoft.com/office/drawing/2010/main" w="25400">
                    <a:solidFill>
                      <a:srgbClr val="000000"/>
                    </a:solidFill>
                    <a:bevel/>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b="1" i="1">
                  <a:solidFill>
                    <a:srgbClr val="FFFFFF"/>
                  </a:solidFill>
                  <a:latin typeface="Calibri" panose="020F0502020204030204" pitchFamily="34" charset="0"/>
                  <a:cs typeface="Calibri" panose="020F0502020204030204" pitchFamily="34" charset="0"/>
                  <a:sym typeface="Calibri" panose="020F0502020204030204" pitchFamily="34" charset="0"/>
                </a:endParaRPr>
              </a:p>
            </p:txBody>
          </p:sp>
          <p:sp>
            <p:nvSpPr>
              <p:cNvPr id="119" name="椭圆 142"/>
              <p:cNvSpPr>
                <a:spLocks noChangeArrowheads="1"/>
              </p:cNvSpPr>
              <p:nvPr/>
            </p:nvSpPr>
            <p:spPr bwMode="auto">
              <a:xfrm>
                <a:off x="1944216" y="0"/>
                <a:ext cx="144016" cy="144016"/>
              </a:xfrm>
              <a:prstGeom prst="ellipse">
                <a:avLst/>
              </a:prstGeom>
              <a:solidFill>
                <a:srgbClr val="FFFFFF"/>
              </a:solidFill>
              <a:ln>
                <a:noFill/>
              </a:ln>
              <a:extLst>
                <a:ext uri="{91240B29-F687-4F45-9708-019B960494DF}">
                  <a14:hiddenLine xmlns:a14="http://schemas.microsoft.com/office/drawing/2010/main" w="25400">
                    <a:solidFill>
                      <a:srgbClr val="000000"/>
                    </a:solidFill>
                    <a:bevel/>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b="1" i="1">
                  <a:solidFill>
                    <a:srgbClr val="FFFFFF"/>
                  </a:solidFill>
                  <a:latin typeface="Calibri" panose="020F0502020204030204" pitchFamily="34" charset="0"/>
                  <a:cs typeface="Calibri" panose="020F0502020204030204" pitchFamily="34" charset="0"/>
                  <a:sym typeface="Calibri" panose="020F0502020204030204" pitchFamily="34" charset="0"/>
                </a:endParaRPr>
              </a:p>
            </p:txBody>
          </p:sp>
          <p:sp>
            <p:nvSpPr>
              <p:cNvPr id="120" name="椭圆 143"/>
              <p:cNvSpPr>
                <a:spLocks noChangeArrowheads="1"/>
              </p:cNvSpPr>
              <p:nvPr/>
            </p:nvSpPr>
            <p:spPr bwMode="auto">
              <a:xfrm>
                <a:off x="2160240" y="0"/>
                <a:ext cx="144016" cy="144016"/>
              </a:xfrm>
              <a:prstGeom prst="ellipse">
                <a:avLst/>
              </a:prstGeom>
              <a:solidFill>
                <a:srgbClr val="FFFFFF"/>
              </a:solidFill>
              <a:ln>
                <a:noFill/>
              </a:ln>
              <a:extLst>
                <a:ext uri="{91240B29-F687-4F45-9708-019B960494DF}">
                  <a14:hiddenLine xmlns:a14="http://schemas.microsoft.com/office/drawing/2010/main" w="25400">
                    <a:solidFill>
                      <a:srgbClr val="000000"/>
                    </a:solidFill>
                    <a:bevel/>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b="1" i="1">
                  <a:solidFill>
                    <a:srgbClr val="FFFFFF"/>
                  </a:solidFill>
                  <a:latin typeface="Calibri" panose="020F0502020204030204" pitchFamily="34" charset="0"/>
                  <a:cs typeface="Calibri" panose="020F0502020204030204" pitchFamily="34" charset="0"/>
                  <a:sym typeface="Calibri" panose="020F0502020204030204" pitchFamily="34" charset="0"/>
                </a:endParaRPr>
              </a:p>
            </p:txBody>
          </p:sp>
          <p:sp>
            <p:nvSpPr>
              <p:cNvPr id="121" name="椭圆 144"/>
              <p:cNvSpPr>
                <a:spLocks noChangeArrowheads="1"/>
              </p:cNvSpPr>
              <p:nvPr/>
            </p:nvSpPr>
            <p:spPr bwMode="auto">
              <a:xfrm>
                <a:off x="2376264" y="0"/>
                <a:ext cx="144016" cy="144016"/>
              </a:xfrm>
              <a:prstGeom prst="ellipse">
                <a:avLst/>
              </a:prstGeom>
              <a:solidFill>
                <a:srgbClr val="FFFFFF"/>
              </a:solidFill>
              <a:ln>
                <a:noFill/>
              </a:ln>
              <a:extLst>
                <a:ext uri="{91240B29-F687-4F45-9708-019B960494DF}">
                  <a14:hiddenLine xmlns:a14="http://schemas.microsoft.com/office/drawing/2010/main" w="25400">
                    <a:solidFill>
                      <a:srgbClr val="000000"/>
                    </a:solidFill>
                    <a:bevel/>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b="1" i="1">
                  <a:solidFill>
                    <a:srgbClr val="FFFFFF"/>
                  </a:solidFill>
                  <a:latin typeface="Calibri" panose="020F0502020204030204" pitchFamily="34" charset="0"/>
                  <a:cs typeface="Calibri" panose="020F0502020204030204" pitchFamily="34" charset="0"/>
                  <a:sym typeface="Calibri" panose="020F0502020204030204" pitchFamily="34" charset="0"/>
                </a:endParaRPr>
              </a:p>
            </p:txBody>
          </p:sp>
          <p:sp>
            <p:nvSpPr>
              <p:cNvPr id="122" name="椭圆 145"/>
              <p:cNvSpPr>
                <a:spLocks noChangeArrowheads="1"/>
              </p:cNvSpPr>
              <p:nvPr/>
            </p:nvSpPr>
            <p:spPr bwMode="auto">
              <a:xfrm>
                <a:off x="2592288" y="0"/>
                <a:ext cx="144016" cy="144016"/>
              </a:xfrm>
              <a:prstGeom prst="ellipse">
                <a:avLst/>
              </a:prstGeom>
              <a:solidFill>
                <a:srgbClr val="FFFFFF"/>
              </a:solidFill>
              <a:ln>
                <a:noFill/>
              </a:ln>
              <a:extLst>
                <a:ext uri="{91240B29-F687-4F45-9708-019B960494DF}">
                  <a14:hiddenLine xmlns:a14="http://schemas.microsoft.com/office/drawing/2010/main" w="25400">
                    <a:solidFill>
                      <a:srgbClr val="000000"/>
                    </a:solidFill>
                    <a:bevel/>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b="1" i="1">
                  <a:solidFill>
                    <a:srgbClr val="FFFFFF"/>
                  </a:solidFill>
                  <a:latin typeface="Calibri" panose="020F0502020204030204" pitchFamily="34" charset="0"/>
                  <a:cs typeface="Calibri" panose="020F0502020204030204" pitchFamily="34" charset="0"/>
                  <a:sym typeface="Calibri" panose="020F0502020204030204" pitchFamily="34" charset="0"/>
                </a:endParaRPr>
              </a:p>
            </p:txBody>
          </p:sp>
          <p:sp>
            <p:nvSpPr>
              <p:cNvPr id="123" name="椭圆 146"/>
              <p:cNvSpPr>
                <a:spLocks noChangeArrowheads="1"/>
              </p:cNvSpPr>
              <p:nvPr/>
            </p:nvSpPr>
            <p:spPr bwMode="auto">
              <a:xfrm>
                <a:off x="2808312" y="0"/>
                <a:ext cx="144016" cy="144016"/>
              </a:xfrm>
              <a:prstGeom prst="ellipse">
                <a:avLst/>
              </a:prstGeom>
              <a:solidFill>
                <a:srgbClr val="FFFFFF"/>
              </a:solidFill>
              <a:ln>
                <a:noFill/>
              </a:ln>
              <a:extLst>
                <a:ext uri="{91240B29-F687-4F45-9708-019B960494DF}">
                  <a14:hiddenLine xmlns:a14="http://schemas.microsoft.com/office/drawing/2010/main" w="25400">
                    <a:solidFill>
                      <a:srgbClr val="000000"/>
                    </a:solidFill>
                    <a:bevel/>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b="1" i="1">
                  <a:solidFill>
                    <a:srgbClr val="FFFFFF"/>
                  </a:solidFill>
                  <a:latin typeface="Calibri" panose="020F0502020204030204" pitchFamily="34" charset="0"/>
                  <a:cs typeface="Calibri" panose="020F0502020204030204" pitchFamily="34" charset="0"/>
                  <a:sym typeface="Calibri" panose="020F0502020204030204" pitchFamily="34" charset="0"/>
                </a:endParaRPr>
              </a:p>
            </p:txBody>
          </p:sp>
          <p:sp>
            <p:nvSpPr>
              <p:cNvPr id="124" name="椭圆 147"/>
              <p:cNvSpPr>
                <a:spLocks noChangeArrowheads="1"/>
              </p:cNvSpPr>
              <p:nvPr/>
            </p:nvSpPr>
            <p:spPr bwMode="auto">
              <a:xfrm>
                <a:off x="3024336" y="0"/>
                <a:ext cx="144016" cy="144016"/>
              </a:xfrm>
              <a:prstGeom prst="ellipse">
                <a:avLst/>
              </a:prstGeom>
              <a:solidFill>
                <a:srgbClr val="FFFFFF"/>
              </a:solidFill>
              <a:ln>
                <a:noFill/>
              </a:ln>
              <a:extLst>
                <a:ext uri="{91240B29-F687-4F45-9708-019B960494DF}">
                  <a14:hiddenLine xmlns:a14="http://schemas.microsoft.com/office/drawing/2010/main" w="25400">
                    <a:solidFill>
                      <a:srgbClr val="000000"/>
                    </a:solidFill>
                    <a:bevel/>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b="1" i="1">
                  <a:solidFill>
                    <a:srgbClr val="FFFFFF"/>
                  </a:solidFill>
                  <a:latin typeface="Calibri" panose="020F0502020204030204" pitchFamily="34" charset="0"/>
                  <a:cs typeface="Calibri" panose="020F0502020204030204" pitchFamily="34" charset="0"/>
                  <a:sym typeface="Calibri" panose="020F0502020204030204" pitchFamily="34" charset="0"/>
                </a:endParaRPr>
              </a:p>
            </p:txBody>
          </p:sp>
          <p:sp>
            <p:nvSpPr>
              <p:cNvPr id="125" name="椭圆 148"/>
              <p:cNvSpPr>
                <a:spLocks noChangeArrowheads="1"/>
              </p:cNvSpPr>
              <p:nvPr/>
            </p:nvSpPr>
            <p:spPr bwMode="auto">
              <a:xfrm>
                <a:off x="3240360" y="0"/>
                <a:ext cx="144016" cy="144016"/>
              </a:xfrm>
              <a:prstGeom prst="ellipse">
                <a:avLst/>
              </a:prstGeom>
              <a:solidFill>
                <a:srgbClr val="FFFFFF"/>
              </a:solidFill>
              <a:ln>
                <a:noFill/>
              </a:ln>
              <a:extLst>
                <a:ext uri="{91240B29-F687-4F45-9708-019B960494DF}">
                  <a14:hiddenLine xmlns:a14="http://schemas.microsoft.com/office/drawing/2010/main" w="25400">
                    <a:solidFill>
                      <a:srgbClr val="000000"/>
                    </a:solidFill>
                    <a:bevel/>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b="1" i="1">
                  <a:solidFill>
                    <a:srgbClr val="FFFFFF"/>
                  </a:solidFill>
                  <a:latin typeface="Calibri" panose="020F0502020204030204" pitchFamily="34" charset="0"/>
                  <a:cs typeface="Calibri" panose="020F0502020204030204" pitchFamily="34" charset="0"/>
                  <a:sym typeface="Calibri" panose="020F0502020204030204" pitchFamily="34" charset="0"/>
                </a:endParaRPr>
              </a:p>
            </p:txBody>
          </p:sp>
        </p:grpSp>
        <p:sp>
          <p:nvSpPr>
            <p:cNvPr id="105" name="TextBox 128"/>
            <p:cNvSpPr>
              <a:spLocks noChangeArrowheads="1"/>
            </p:cNvSpPr>
            <p:nvPr/>
          </p:nvSpPr>
          <p:spPr bwMode="auto">
            <a:xfrm>
              <a:off x="184878" y="878183"/>
              <a:ext cx="2226942" cy="3253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000" b="1" dirty="0">
                  <a:solidFill>
                    <a:srgbClr val="0050AA"/>
                  </a:solidFill>
                  <a:ea typeface="微软雅黑" panose="020B0503020204020204" pitchFamily="34" charset="-122"/>
                  <a:sym typeface="Arial" panose="020B0604020202020204" pitchFamily="34" charset="0"/>
                </a:rPr>
                <a:t>能够</a:t>
              </a:r>
              <a:endParaRPr lang="zh-CN" altLang="en-US" sz="2400" dirty="0">
                <a:solidFill>
                  <a:srgbClr val="0050AA"/>
                </a:solidFill>
              </a:endParaRPr>
            </a:p>
          </p:txBody>
        </p:sp>
        <p:sp>
          <p:nvSpPr>
            <p:cNvPr id="106" name="TextBox 129"/>
            <p:cNvSpPr>
              <a:spLocks noChangeArrowheads="1"/>
            </p:cNvSpPr>
            <p:nvPr/>
          </p:nvSpPr>
          <p:spPr bwMode="auto">
            <a:xfrm>
              <a:off x="258829" y="1170911"/>
              <a:ext cx="2226942" cy="16560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180000" indent="-180000" algn="just">
                <a:buSzPct val="80000"/>
                <a:buFont typeface="Wingdings" panose="05000000000000000000" pitchFamily="2" charset="2"/>
                <a:buChar char="l"/>
              </a:pPr>
              <a:r>
                <a:rPr lang="zh-CN" altLang="en-US" sz="2000" dirty="0">
                  <a:solidFill>
                    <a:srgbClr val="0050AA"/>
                  </a:solidFill>
                  <a:effectLst>
                    <a:outerShdw blurRad="38100" dist="38100" dir="2700000" algn="tl">
                      <a:srgbClr val="000000">
                        <a:alpha val="43137"/>
                      </a:srgbClr>
                    </a:outerShdw>
                  </a:effectLst>
                  <a:ea typeface="微软雅黑" panose="020B0503020204020204" pitchFamily="34" charset="-122"/>
                  <a:sym typeface="Arial" panose="020B0604020202020204" pitchFamily="34" charset="0"/>
                </a:rPr>
                <a:t>用握手定理及推论解决问题</a:t>
              </a:r>
              <a:endParaRPr lang="en-US" altLang="zh-CN" sz="2000" dirty="0">
                <a:solidFill>
                  <a:srgbClr val="0050AA"/>
                </a:solidFill>
                <a:effectLst>
                  <a:outerShdw blurRad="38100" dist="38100" dir="2700000" algn="tl">
                    <a:srgbClr val="000000">
                      <a:alpha val="43137"/>
                    </a:srgbClr>
                  </a:outerShdw>
                </a:effectLst>
                <a:ea typeface="微软雅黑" panose="020B0503020204020204" pitchFamily="34" charset="-122"/>
                <a:sym typeface="Arial" panose="020B0604020202020204" pitchFamily="34" charset="0"/>
              </a:endParaRPr>
            </a:p>
            <a:p>
              <a:pPr marL="180000" indent="-180000" algn="just">
                <a:buSzPct val="80000"/>
                <a:buFont typeface="Wingdings" panose="05000000000000000000" pitchFamily="2" charset="2"/>
                <a:buChar char="l"/>
              </a:pPr>
              <a:r>
                <a:rPr lang="zh-CN" altLang="en-US" sz="2000" dirty="0">
                  <a:solidFill>
                    <a:srgbClr val="0050AA"/>
                  </a:solidFill>
                  <a:effectLst>
                    <a:outerShdw blurRad="38100" dist="38100" dir="2700000" algn="tl">
                      <a:srgbClr val="000000">
                        <a:alpha val="43137"/>
                      </a:srgbClr>
                    </a:outerShdw>
                  </a:effectLst>
                  <a:ea typeface="微软雅黑" panose="020B0503020204020204" pitchFamily="34" charset="-122"/>
                  <a:sym typeface="Arial" panose="020B0604020202020204" pitchFamily="34" charset="0"/>
                </a:rPr>
                <a:t>判定图的连通性</a:t>
              </a:r>
              <a:endParaRPr lang="en-US" altLang="zh-CN" sz="2000" dirty="0">
                <a:solidFill>
                  <a:srgbClr val="0050AA"/>
                </a:solidFill>
                <a:effectLst>
                  <a:outerShdw blurRad="38100" dist="38100" dir="2700000" algn="tl">
                    <a:srgbClr val="000000">
                      <a:alpha val="43137"/>
                    </a:srgbClr>
                  </a:outerShdw>
                </a:effectLst>
                <a:ea typeface="微软雅黑" panose="020B0503020204020204" pitchFamily="34" charset="-122"/>
                <a:sym typeface="Arial" panose="020B0604020202020204" pitchFamily="34" charset="0"/>
              </a:endParaRPr>
            </a:p>
            <a:p>
              <a:pPr marL="180000" indent="-180000" algn="just">
                <a:buSzPct val="80000"/>
                <a:buFont typeface="Wingdings" panose="05000000000000000000" pitchFamily="2" charset="2"/>
                <a:buChar char="l"/>
              </a:pPr>
              <a:r>
                <a:rPr lang="zh-CN" altLang="en-US" sz="2000" dirty="0">
                  <a:solidFill>
                    <a:srgbClr val="0050AA"/>
                  </a:solidFill>
                  <a:effectLst>
                    <a:outerShdw blurRad="38100" dist="38100" dir="2700000" algn="tl">
                      <a:srgbClr val="000000">
                        <a:alpha val="43137"/>
                      </a:srgbClr>
                    </a:outerShdw>
                  </a:effectLst>
                  <a:ea typeface="微软雅黑" panose="020B0503020204020204" pitchFamily="34" charset="-122"/>
                  <a:sym typeface="Arial" panose="020B0604020202020204" pitchFamily="34" charset="0"/>
                </a:rPr>
                <a:t>用可达矩阵求通路和回路数</a:t>
              </a:r>
              <a:endParaRPr lang="en-US" altLang="zh-CN" sz="2000" dirty="0">
                <a:solidFill>
                  <a:srgbClr val="0050AA"/>
                </a:solidFill>
                <a:effectLst>
                  <a:outerShdw blurRad="38100" dist="38100" dir="2700000" algn="tl">
                    <a:srgbClr val="000000">
                      <a:alpha val="43137"/>
                    </a:srgbClr>
                  </a:outerShdw>
                </a:effectLst>
                <a:ea typeface="微软雅黑" panose="020B0503020204020204" pitchFamily="34" charset="-122"/>
                <a:sym typeface="Arial" panose="020B0604020202020204" pitchFamily="34" charset="0"/>
              </a:endParaRPr>
            </a:p>
            <a:p>
              <a:pPr marL="180000" indent="-180000" algn="just">
                <a:buSzPct val="80000"/>
                <a:buFont typeface="Wingdings" panose="05000000000000000000" pitchFamily="2" charset="2"/>
                <a:buChar char="l"/>
              </a:pPr>
              <a:r>
                <a:rPr lang="zh-CN" altLang="en-US" sz="2000" dirty="0">
                  <a:solidFill>
                    <a:srgbClr val="0050AA"/>
                  </a:solidFill>
                  <a:effectLst>
                    <a:outerShdw blurRad="38100" dist="38100" dir="2700000" algn="tl">
                      <a:srgbClr val="000000">
                        <a:alpha val="43137"/>
                      </a:srgbClr>
                    </a:outerShdw>
                  </a:effectLst>
                  <a:ea typeface="微软雅黑" panose="020B0503020204020204" pitchFamily="34" charset="-122"/>
                  <a:sym typeface="Arial" panose="020B0604020202020204" pitchFamily="34" charset="0"/>
                </a:rPr>
                <a:t>求可达矩阵</a:t>
              </a:r>
              <a:endParaRPr lang="zh-CN" altLang="en-US" sz="2000" dirty="0">
                <a:solidFill>
                  <a:srgbClr val="0050AA"/>
                </a:solidFill>
                <a:effectLst>
                  <a:outerShdw blurRad="38100" dist="38100" dir="2700000" algn="tl">
                    <a:srgbClr val="000000">
                      <a:alpha val="43137"/>
                    </a:srgbClr>
                  </a:outerShdw>
                </a:effectLst>
                <a:ea typeface="微软雅黑" panose="020B0503020204020204" pitchFamily="34" charset="-122"/>
              </a:endParaRPr>
            </a:p>
          </p:txBody>
        </p:sp>
        <p:sp>
          <p:nvSpPr>
            <p:cNvPr id="107" name="等腰三角形 130"/>
            <p:cNvSpPr>
              <a:spLocks noChangeArrowheads="1"/>
            </p:cNvSpPr>
            <p:nvPr/>
          </p:nvSpPr>
          <p:spPr bwMode="auto">
            <a:xfrm rot="17400000">
              <a:off x="2060473" y="2872743"/>
              <a:ext cx="556182" cy="372515"/>
            </a:xfrm>
            <a:prstGeom prst="triangle">
              <a:avLst>
                <a:gd name="adj" fmla="val 50000"/>
              </a:avLst>
            </a:prstGeom>
            <a:gradFill rotWithShape="1">
              <a:gsLst>
                <a:gs pos="0">
                  <a:srgbClr val="7F7F7F"/>
                </a:gs>
                <a:gs pos="29999">
                  <a:srgbClr val="F2F2F2"/>
                </a:gs>
                <a:gs pos="56999">
                  <a:srgbClr val="BFBFBF"/>
                </a:gs>
                <a:gs pos="100000">
                  <a:srgbClr val="BFBFBF"/>
                </a:gs>
              </a:gsLst>
              <a:lin ang="16200000" scaled="1"/>
            </a:gradFill>
            <a:ln>
              <a:noFill/>
            </a:ln>
            <a:extLst>
              <a:ext uri="{91240B29-F687-4F45-9708-019B960494DF}">
                <a14:hiddenLine xmlns:a14="http://schemas.microsoft.com/office/drawing/2010/main" w="25400">
                  <a:solidFill>
                    <a:srgbClr val="000000"/>
                  </a:solidFill>
                  <a:bevel/>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b="1" i="1">
                <a:solidFill>
                  <a:srgbClr val="FFFFFF"/>
                </a:solidFill>
                <a:latin typeface="Calibri" panose="020F0502020204030204" pitchFamily="34" charset="0"/>
                <a:cs typeface="Calibri" panose="020F0502020204030204" pitchFamily="34" charset="0"/>
                <a:sym typeface="Calibri" panose="020F0502020204030204" pitchFamily="34" charset="0"/>
              </a:endParaRPr>
            </a:p>
          </p:txBody>
        </p:sp>
        <p:sp>
          <p:nvSpPr>
            <p:cNvPr id="108" name="矩形 131"/>
            <p:cNvSpPr>
              <a:spLocks noChangeArrowheads="1"/>
            </p:cNvSpPr>
            <p:nvPr/>
          </p:nvSpPr>
          <p:spPr bwMode="auto">
            <a:xfrm>
              <a:off x="89706" y="467605"/>
              <a:ext cx="2557065" cy="351273"/>
            </a:xfrm>
            <a:prstGeom prst="rect">
              <a:avLst/>
            </a:prstGeom>
            <a:blipFill dpi="0" rotWithShape="1">
              <a:blip r:embed="rId4"/>
              <a:srcRect/>
              <a:tile tx="0" ty="0" sx="100000" sy="100000" flip="none" algn="tl"/>
            </a:blipFill>
            <a:ln>
              <a:noFill/>
            </a:ln>
            <a:extLst>
              <a:ext uri="{91240B29-F687-4F45-9708-019B960494DF}">
                <a14:hiddenLine xmlns:a14="http://schemas.microsoft.com/office/drawing/2010/main" w="25400">
                  <a:solidFill>
                    <a:srgbClr val="000000"/>
                  </a:solidFill>
                  <a:bevel/>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b="1" i="1">
                <a:solidFill>
                  <a:srgbClr val="FFFFFF"/>
                </a:solidFill>
                <a:latin typeface="Calibri" panose="020F0502020204030204" pitchFamily="34" charset="0"/>
                <a:cs typeface="Calibri" panose="020F0502020204030204" pitchFamily="34" charset="0"/>
                <a:sym typeface="Calibri" panose="020F0502020204030204" pitchFamily="34" charset="0"/>
              </a:endParaRPr>
            </a:p>
          </p:txBody>
        </p:sp>
        <p:sp>
          <p:nvSpPr>
            <p:cNvPr id="109" name="TextBox 132"/>
            <p:cNvSpPr>
              <a:spLocks noChangeArrowheads="1"/>
            </p:cNvSpPr>
            <p:nvPr/>
          </p:nvSpPr>
          <p:spPr bwMode="auto">
            <a:xfrm>
              <a:off x="373610" y="433262"/>
              <a:ext cx="2010917" cy="459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lnSpc>
                  <a:spcPct val="130000"/>
                </a:lnSpc>
              </a:pPr>
              <a:r>
                <a:rPr lang="zh-CN" altLang="en-US" sz="2000" b="1" dirty="0">
                  <a:solidFill>
                    <a:srgbClr val="FFFFFF"/>
                  </a:solidFill>
                  <a:effectLst>
                    <a:outerShdw blurRad="38100" dist="38100" dir="2700000" algn="tl">
                      <a:srgbClr val="000000">
                        <a:alpha val="43137"/>
                      </a:srgbClr>
                    </a:outerShdw>
                  </a:effectLst>
                  <a:latin typeface="Arial Black" panose="020B0A04020102020204" pitchFamily="34" charset="0"/>
                  <a:ea typeface="微软雅黑" panose="020B0503020204020204" pitchFamily="34" charset="-122"/>
                  <a:sym typeface="Arial Black" panose="020B0A04020102020204" pitchFamily="34" charset="0"/>
                </a:rPr>
                <a:t>应用</a:t>
              </a:r>
            </a:p>
          </p:txBody>
        </p:sp>
      </p:grpSp>
      <p:grpSp>
        <p:nvGrpSpPr>
          <p:cNvPr id="65" name="组合 92"/>
          <p:cNvGrpSpPr>
            <a:grpSpLocks/>
          </p:cNvGrpSpPr>
          <p:nvPr/>
        </p:nvGrpSpPr>
        <p:grpSpPr bwMode="auto">
          <a:xfrm>
            <a:off x="4752000" y="1044000"/>
            <a:ext cx="2161051" cy="3635398"/>
            <a:chOff x="0" y="0"/>
            <a:chExt cx="2773164" cy="3941407"/>
          </a:xfrm>
        </p:grpSpPr>
        <p:grpSp>
          <p:nvGrpSpPr>
            <p:cNvPr id="66" name="组合 93"/>
            <p:cNvGrpSpPr>
              <a:grpSpLocks/>
            </p:cNvGrpSpPr>
            <p:nvPr/>
          </p:nvGrpSpPr>
          <p:grpSpPr bwMode="auto">
            <a:xfrm flipH="1">
              <a:off x="0" y="174018"/>
              <a:ext cx="126414" cy="3155243"/>
              <a:chOff x="0" y="0"/>
              <a:chExt cx="173622" cy="4333548"/>
            </a:xfrm>
          </p:grpSpPr>
          <p:pic>
            <p:nvPicPr>
              <p:cNvPr id="95" name="Picture 3"/>
              <p:cNvPicPr>
                <a:picLocks noChangeAspect="1" noChangeArrowheads="1"/>
              </p:cNvPicPr>
              <p:nvPr/>
            </p:nvPicPr>
            <p:blipFill>
              <a:blip r:embed="rId3">
                <a:extLst>
                  <a:ext uri="{28A0092B-C50C-407E-A947-70E740481C1C}">
                    <a14:useLocalDpi xmlns:a14="http://schemas.microsoft.com/office/drawing/2010/main" val="0"/>
                  </a:ext>
                </a:extLst>
              </a:blip>
              <a:srcRect l="2766" r="7204" b="57678"/>
              <a:stretch>
                <a:fillRect/>
              </a:stretch>
            </p:blipFill>
            <p:spPr bwMode="auto">
              <a:xfrm rot="16200000" flipV="1">
                <a:off x="-1997134" y="2162792"/>
                <a:ext cx="4189533" cy="1519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sp>
            <p:nvSpPr>
              <p:cNvPr id="96" name="矩形 121"/>
              <p:cNvSpPr>
                <a:spLocks noChangeArrowheads="1"/>
              </p:cNvSpPr>
              <p:nvPr/>
            </p:nvSpPr>
            <p:spPr bwMode="auto">
              <a:xfrm rot="16200000" flipV="1">
                <a:off x="-1946690" y="1946690"/>
                <a:ext cx="3922180" cy="28800"/>
              </a:xfrm>
              <a:prstGeom prst="rect">
                <a:avLst/>
              </a:prstGeom>
              <a:gradFill rotWithShape="1">
                <a:gsLst>
                  <a:gs pos="0">
                    <a:srgbClr val="FFFFFF"/>
                  </a:gs>
                  <a:gs pos="1999">
                    <a:srgbClr val="FFFFFF"/>
                  </a:gs>
                  <a:gs pos="49628">
                    <a:srgbClr val="3F3F3F"/>
                  </a:gs>
                  <a:gs pos="100000">
                    <a:srgbClr val="FFFFFF"/>
                  </a:gs>
                </a:gsLst>
                <a:lin ang="10800000" scaled="1"/>
              </a:gradFill>
              <a:ln>
                <a:noFill/>
              </a:ln>
              <a:extLst>
                <a:ext uri="{91240B29-F687-4F45-9708-019B960494DF}">
                  <a14:hiddenLine xmlns:a14="http://schemas.microsoft.com/office/drawing/2010/main" w="25400">
                    <a:solidFill>
                      <a:srgbClr val="000000"/>
                    </a:solidFill>
                    <a:bevel/>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b="1" i="1">
                  <a:solidFill>
                    <a:srgbClr val="FFFFFF"/>
                  </a:solidFill>
                  <a:latin typeface="Calibri" panose="020F0502020204030204" pitchFamily="34" charset="0"/>
                  <a:sym typeface="宋体" panose="02010600030101010101" pitchFamily="2" charset="-122"/>
                </a:endParaRPr>
              </a:p>
            </p:txBody>
          </p:sp>
        </p:grpSp>
        <p:grpSp>
          <p:nvGrpSpPr>
            <p:cNvPr id="67" name="组合 94"/>
            <p:cNvGrpSpPr>
              <a:grpSpLocks/>
            </p:cNvGrpSpPr>
            <p:nvPr/>
          </p:nvGrpSpPr>
          <p:grpSpPr bwMode="auto">
            <a:xfrm>
              <a:off x="2646750" y="157286"/>
              <a:ext cx="126414" cy="3155243"/>
              <a:chOff x="0" y="0"/>
              <a:chExt cx="173622" cy="4333548"/>
            </a:xfrm>
          </p:grpSpPr>
          <p:pic>
            <p:nvPicPr>
              <p:cNvPr id="93" name="Picture 3"/>
              <p:cNvPicPr>
                <a:picLocks noChangeAspect="1" noChangeArrowheads="1"/>
              </p:cNvPicPr>
              <p:nvPr/>
            </p:nvPicPr>
            <p:blipFill>
              <a:blip r:embed="rId3">
                <a:extLst>
                  <a:ext uri="{28A0092B-C50C-407E-A947-70E740481C1C}">
                    <a14:useLocalDpi xmlns:a14="http://schemas.microsoft.com/office/drawing/2010/main" val="0"/>
                  </a:ext>
                </a:extLst>
              </a:blip>
              <a:srcRect l="2766" r="7204" b="57678"/>
              <a:stretch>
                <a:fillRect/>
              </a:stretch>
            </p:blipFill>
            <p:spPr bwMode="auto">
              <a:xfrm rot="16200000" flipV="1">
                <a:off x="-1997134" y="2162792"/>
                <a:ext cx="4189533" cy="1519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sp>
            <p:nvSpPr>
              <p:cNvPr id="94" name="矩形 119"/>
              <p:cNvSpPr>
                <a:spLocks noChangeArrowheads="1"/>
              </p:cNvSpPr>
              <p:nvPr/>
            </p:nvSpPr>
            <p:spPr bwMode="auto">
              <a:xfrm rot="16200000" flipV="1">
                <a:off x="-1946690" y="1946690"/>
                <a:ext cx="3922180" cy="28800"/>
              </a:xfrm>
              <a:prstGeom prst="rect">
                <a:avLst/>
              </a:prstGeom>
              <a:gradFill rotWithShape="1">
                <a:gsLst>
                  <a:gs pos="0">
                    <a:srgbClr val="FFFFFF"/>
                  </a:gs>
                  <a:gs pos="1999">
                    <a:srgbClr val="FFFFFF"/>
                  </a:gs>
                  <a:gs pos="49628">
                    <a:srgbClr val="3F3F3F"/>
                  </a:gs>
                  <a:gs pos="100000">
                    <a:srgbClr val="FFFFFF"/>
                  </a:gs>
                </a:gsLst>
                <a:lin ang="10800000" scaled="1"/>
              </a:gradFill>
              <a:ln>
                <a:noFill/>
              </a:ln>
              <a:extLst>
                <a:ext uri="{91240B29-F687-4F45-9708-019B960494DF}">
                  <a14:hiddenLine xmlns:a14="http://schemas.microsoft.com/office/drawing/2010/main" w="25400">
                    <a:solidFill>
                      <a:srgbClr val="000000"/>
                    </a:solidFill>
                    <a:bevel/>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b="1" i="1">
                  <a:solidFill>
                    <a:srgbClr val="FFFFFF"/>
                  </a:solidFill>
                  <a:latin typeface="Calibri" panose="020F0502020204030204" pitchFamily="34" charset="0"/>
                  <a:sym typeface="宋体" panose="02010600030101010101" pitchFamily="2" charset="-122"/>
                </a:endParaRPr>
              </a:p>
            </p:txBody>
          </p:sp>
        </p:grpSp>
        <p:sp>
          <p:nvSpPr>
            <p:cNvPr id="68" name="矩形 62"/>
            <p:cNvSpPr>
              <a:spLocks noChangeArrowheads="1"/>
            </p:cNvSpPr>
            <p:nvPr/>
          </p:nvSpPr>
          <p:spPr bwMode="auto">
            <a:xfrm>
              <a:off x="89462" y="0"/>
              <a:ext cx="2569011" cy="3903030"/>
            </a:xfrm>
            <a:custGeom>
              <a:avLst/>
              <a:gdLst>
                <a:gd name="T0" fmla="*/ 0 w 2569011"/>
                <a:gd name="T1" fmla="*/ 0 h 3512730"/>
                <a:gd name="T2" fmla="*/ 2569011 w 2569011"/>
                <a:gd name="T3" fmla="*/ 0 h 3512730"/>
                <a:gd name="T4" fmla="*/ 2569011 w 2569011"/>
                <a:gd name="T5" fmla="*/ 2777082 h 3512730"/>
                <a:gd name="T6" fmla="*/ 2183786 w 2569011"/>
                <a:gd name="T7" fmla="*/ 3512730 h 3512730"/>
                <a:gd name="T8" fmla="*/ 0 w 2569011"/>
                <a:gd name="T9" fmla="*/ 3512730 h 3512730"/>
                <a:gd name="T10" fmla="*/ 0 w 2569011"/>
                <a:gd name="T11" fmla="*/ 0 h 3512730"/>
                <a:gd name="T12" fmla="*/ 0 w 2569011"/>
                <a:gd name="T13" fmla="*/ 0 h 3512730"/>
                <a:gd name="T14" fmla="*/ 2569011 w 2569011"/>
                <a:gd name="T15" fmla="*/ 3512730 h 3512730"/>
              </a:gdLst>
              <a:ahLst/>
              <a:cxnLst>
                <a:cxn ang="0">
                  <a:pos x="T0" y="T1"/>
                </a:cxn>
                <a:cxn ang="0">
                  <a:pos x="T2" y="T3"/>
                </a:cxn>
                <a:cxn ang="0">
                  <a:pos x="T4" y="T5"/>
                </a:cxn>
                <a:cxn ang="0">
                  <a:pos x="T6" y="T7"/>
                </a:cxn>
                <a:cxn ang="0">
                  <a:pos x="T8" y="T9"/>
                </a:cxn>
                <a:cxn ang="0">
                  <a:pos x="T10" y="T11"/>
                </a:cxn>
              </a:cxnLst>
              <a:rect l="T12" t="T13" r="T14" b="T15"/>
              <a:pathLst>
                <a:path w="2569011" h="3512730">
                  <a:moveTo>
                    <a:pt x="0" y="0"/>
                  </a:moveTo>
                  <a:lnTo>
                    <a:pt x="2569011" y="0"/>
                  </a:lnTo>
                  <a:lnTo>
                    <a:pt x="2569011" y="2777082"/>
                  </a:lnTo>
                  <a:lnTo>
                    <a:pt x="2183786" y="3512730"/>
                  </a:lnTo>
                  <a:lnTo>
                    <a:pt x="0" y="3512730"/>
                  </a:lnTo>
                  <a:lnTo>
                    <a:pt x="0" y="0"/>
                  </a:lnTo>
                  <a:close/>
                </a:path>
              </a:pathLst>
            </a:custGeom>
            <a:gradFill rotWithShape="1">
              <a:gsLst>
                <a:gs pos="0">
                  <a:srgbClr val="FFFFFF"/>
                </a:gs>
                <a:gs pos="100000">
                  <a:srgbClr val="F2F2F2"/>
                </a:gs>
              </a:gsLst>
              <a:path path="rect">
                <a:fillToRect l="50000" t="50000" r="50000" b="50000"/>
              </a:path>
            </a:gradFill>
            <a:ln>
              <a:noFill/>
            </a:ln>
            <a:extLst>
              <a:ext uri="{91240B29-F687-4F45-9708-019B960494DF}">
                <a14:hiddenLine xmlns:a14="http://schemas.microsoft.com/office/drawing/2010/main" w="25400" cap="flat" cmpd="sng">
                  <a:solidFill>
                    <a:srgbClr val="000000"/>
                  </a:solidFill>
                  <a:bevel/>
                  <a:headEnd/>
                  <a:tailEnd/>
                </a14:hiddenLine>
              </a:ext>
            </a:extLst>
          </p:spPr>
          <p:txBody>
            <a:bodyPr anchor="ctr"/>
            <a:lstStyle/>
            <a:p>
              <a:endParaRPr lang="zh-CN" altLang="en-US"/>
            </a:p>
          </p:txBody>
        </p:sp>
        <p:grpSp>
          <p:nvGrpSpPr>
            <p:cNvPr id="69" name="组合 96"/>
            <p:cNvGrpSpPr>
              <a:grpSpLocks/>
            </p:cNvGrpSpPr>
            <p:nvPr/>
          </p:nvGrpSpPr>
          <p:grpSpPr bwMode="auto">
            <a:xfrm>
              <a:off x="141888" y="104857"/>
              <a:ext cx="2464153" cy="104858"/>
              <a:chOff x="0" y="0"/>
              <a:chExt cx="3384376" cy="144016"/>
            </a:xfrm>
          </p:grpSpPr>
          <p:sp>
            <p:nvSpPr>
              <p:cNvPr id="75" name="椭圆 102"/>
              <p:cNvSpPr>
                <a:spLocks noChangeArrowheads="1"/>
              </p:cNvSpPr>
              <p:nvPr/>
            </p:nvSpPr>
            <p:spPr bwMode="auto">
              <a:xfrm>
                <a:off x="0" y="0"/>
                <a:ext cx="144016" cy="144016"/>
              </a:xfrm>
              <a:prstGeom prst="ellipse">
                <a:avLst/>
              </a:prstGeom>
              <a:solidFill>
                <a:srgbClr val="FFFFFF"/>
              </a:solidFill>
              <a:ln>
                <a:noFill/>
              </a:ln>
              <a:extLst>
                <a:ext uri="{91240B29-F687-4F45-9708-019B960494DF}">
                  <a14:hiddenLine xmlns:a14="http://schemas.microsoft.com/office/drawing/2010/main" w="25400">
                    <a:solidFill>
                      <a:srgbClr val="000000"/>
                    </a:solidFill>
                    <a:bevel/>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b="1" i="1">
                  <a:solidFill>
                    <a:srgbClr val="FFFFFF"/>
                  </a:solidFill>
                  <a:latin typeface="Calibri" panose="020F0502020204030204" pitchFamily="34" charset="0"/>
                  <a:cs typeface="Calibri" panose="020F0502020204030204" pitchFamily="34" charset="0"/>
                  <a:sym typeface="Calibri" panose="020F0502020204030204" pitchFamily="34" charset="0"/>
                </a:endParaRPr>
              </a:p>
            </p:txBody>
          </p:sp>
          <p:sp>
            <p:nvSpPr>
              <p:cNvPr id="76" name="椭圆 103"/>
              <p:cNvSpPr>
                <a:spLocks noChangeArrowheads="1"/>
              </p:cNvSpPr>
              <p:nvPr/>
            </p:nvSpPr>
            <p:spPr bwMode="auto">
              <a:xfrm>
                <a:off x="216024" y="0"/>
                <a:ext cx="144016" cy="144016"/>
              </a:xfrm>
              <a:prstGeom prst="ellipse">
                <a:avLst/>
              </a:prstGeom>
              <a:solidFill>
                <a:srgbClr val="FFFFFF"/>
              </a:solidFill>
              <a:ln>
                <a:noFill/>
              </a:ln>
              <a:extLst>
                <a:ext uri="{91240B29-F687-4F45-9708-019B960494DF}">
                  <a14:hiddenLine xmlns:a14="http://schemas.microsoft.com/office/drawing/2010/main" w="25400">
                    <a:solidFill>
                      <a:srgbClr val="000000"/>
                    </a:solidFill>
                    <a:bevel/>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b="1" i="1">
                  <a:solidFill>
                    <a:srgbClr val="FFFFFF"/>
                  </a:solidFill>
                  <a:latin typeface="Calibri" panose="020F0502020204030204" pitchFamily="34" charset="0"/>
                  <a:cs typeface="Calibri" panose="020F0502020204030204" pitchFamily="34" charset="0"/>
                  <a:sym typeface="Calibri" panose="020F0502020204030204" pitchFamily="34" charset="0"/>
                </a:endParaRPr>
              </a:p>
            </p:txBody>
          </p:sp>
          <p:sp>
            <p:nvSpPr>
              <p:cNvPr id="77" name="椭圆 104"/>
              <p:cNvSpPr>
                <a:spLocks noChangeArrowheads="1"/>
              </p:cNvSpPr>
              <p:nvPr/>
            </p:nvSpPr>
            <p:spPr bwMode="auto">
              <a:xfrm>
                <a:off x="432048" y="0"/>
                <a:ext cx="144016" cy="144016"/>
              </a:xfrm>
              <a:prstGeom prst="ellipse">
                <a:avLst/>
              </a:prstGeom>
              <a:solidFill>
                <a:srgbClr val="FFFFFF"/>
              </a:solidFill>
              <a:ln>
                <a:noFill/>
              </a:ln>
              <a:extLst>
                <a:ext uri="{91240B29-F687-4F45-9708-019B960494DF}">
                  <a14:hiddenLine xmlns:a14="http://schemas.microsoft.com/office/drawing/2010/main" w="25400">
                    <a:solidFill>
                      <a:srgbClr val="000000"/>
                    </a:solidFill>
                    <a:bevel/>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b="1" i="1">
                  <a:solidFill>
                    <a:srgbClr val="FFFFFF"/>
                  </a:solidFill>
                  <a:latin typeface="Calibri" panose="020F0502020204030204" pitchFamily="34" charset="0"/>
                  <a:cs typeface="Calibri" panose="020F0502020204030204" pitchFamily="34" charset="0"/>
                  <a:sym typeface="Calibri" panose="020F0502020204030204" pitchFamily="34" charset="0"/>
                </a:endParaRPr>
              </a:p>
            </p:txBody>
          </p:sp>
          <p:sp>
            <p:nvSpPr>
              <p:cNvPr id="78" name="椭圆 105"/>
              <p:cNvSpPr>
                <a:spLocks noChangeArrowheads="1"/>
              </p:cNvSpPr>
              <p:nvPr/>
            </p:nvSpPr>
            <p:spPr bwMode="auto">
              <a:xfrm>
                <a:off x="648072" y="0"/>
                <a:ext cx="144016" cy="144016"/>
              </a:xfrm>
              <a:prstGeom prst="ellipse">
                <a:avLst/>
              </a:prstGeom>
              <a:solidFill>
                <a:srgbClr val="FFFFFF"/>
              </a:solidFill>
              <a:ln>
                <a:noFill/>
              </a:ln>
              <a:extLst>
                <a:ext uri="{91240B29-F687-4F45-9708-019B960494DF}">
                  <a14:hiddenLine xmlns:a14="http://schemas.microsoft.com/office/drawing/2010/main" w="25400">
                    <a:solidFill>
                      <a:srgbClr val="000000"/>
                    </a:solidFill>
                    <a:bevel/>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b="1" i="1">
                  <a:solidFill>
                    <a:srgbClr val="FFFFFF"/>
                  </a:solidFill>
                  <a:latin typeface="Calibri" panose="020F0502020204030204" pitchFamily="34" charset="0"/>
                  <a:cs typeface="Calibri" panose="020F0502020204030204" pitchFamily="34" charset="0"/>
                  <a:sym typeface="Calibri" panose="020F0502020204030204" pitchFamily="34" charset="0"/>
                </a:endParaRPr>
              </a:p>
            </p:txBody>
          </p:sp>
          <p:sp>
            <p:nvSpPr>
              <p:cNvPr id="79" name="椭圆 106"/>
              <p:cNvSpPr>
                <a:spLocks noChangeArrowheads="1"/>
              </p:cNvSpPr>
              <p:nvPr/>
            </p:nvSpPr>
            <p:spPr bwMode="auto">
              <a:xfrm>
                <a:off x="864096" y="0"/>
                <a:ext cx="144016" cy="144016"/>
              </a:xfrm>
              <a:prstGeom prst="ellipse">
                <a:avLst/>
              </a:prstGeom>
              <a:solidFill>
                <a:srgbClr val="FFFFFF"/>
              </a:solidFill>
              <a:ln>
                <a:noFill/>
              </a:ln>
              <a:extLst>
                <a:ext uri="{91240B29-F687-4F45-9708-019B960494DF}">
                  <a14:hiddenLine xmlns:a14="http://schemas.microsoft.com/office/drawing/2010/main" w="25400">
                    <a:solidFill>
                      <a:srgbClr val="000000"/>
                    </a:solidFill>
                    <a:bevel/>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b="1" i="1">
                  <a:solidFill>
                    <a:srgbClr val="FFFFFF"/>
                  </a:solidFill>
                  <a:latin typeface="Calibri" panose="020F0502020204030204" pitchFamily="34" charset="0"/>
                  <a:cs typeface="Calibri" panose="020F0502020204030204" pitchFamily="34" charset="0"/>
                  <a:sym typeface="Calibri" panose="020F0502020204030204" pitchFamily="34" charset="0"/>
                </a:endParaRPr>
              </a:p>
            </p:txBody>
          </p:sp>
          <p:sp>
            <p:nvSpPr>
              <p:cNvPr id="80" name="椭圆 107"/>
              <p:cNvSpPr>
                <a:spLocks noChangeArrowheads="1"/>
              </p:cNvSpPr>
              <p:nvPr/>
            </p:nvSpPr>
            <p:spPr bwMode="auto">
              <a:xfrm>
                <a:off x="1080120" y="0"/>
                <a:ext cx="144016" cy="144016"/>
              </a:xfrm>
              <a:prstGeom prst="ellipse">
                <a:avLst/>
              </a:prstGeom>
              <a:solidFill>
                <a:srgbClr val="FFFFFF"/>
              </a:solidFill>
              <a:ln>
                <a:noFill/>
              </a:ln>
              <a:extLst>
                <a:ext uri="{91240B29-F687-4F45-9708-019B960494DF}">
                  <a14:hiddenLine xmlns:a14="http://schemas.microsoft.com/office/drawing/2010/main" w="25400">
                    <a:solidFill>
                      <a:srgbClr val="000000"/>
                    </a:solidFill>
                    <a:bevel/>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b="1" i="1">
                  <a:solidFill>
                    <a:srgbClr val="FFFFFF"/>
                  </a:solidFill>
                  <a:latin typeface="Calibri" panose="020F0502020204030204" pitchFamily="34" charset="0"/>
                  <a:cs typeface="Calibri" panose="020F0502020204030204" pitchFamily="34" charset="0"/>
                  <a:sym typeface="Calibri" panose="020F0502020204030204" pitchFamily="34" charset="0"/>
                </a:endParaRPr>
              </a:p>
            </p:txBody>
          </p:sp>
          <p:sp>
            <p:nvSpPr>
              <p:cNvPr id="81" name="椭圆 108"/>
              <p:cNvSpPr>
                <a:spLocks noChangeArrowheads="1"/>
              </p:cNvSpPr>
              <p:nvPr/>
            </p:nvSpPr>
            <p:spPr bwMode="auto">
              <a:xfrm>
                <a:off x="1296144" y="0"/>
                <a:ext cx="144016" cy="144016"/>
              </a:xfrm>
              <a:prstGeom prst="ellipse">
                <a:avLst/>
              </a:prstGeom>
              <a:solidFill>
                <a:srgbClr val="FFFFFF"/>
              </a:solidFill>
              <a:ln>
                <a:noFill/>
              </a:ln>
              <a:extLst>
                <a:ext uri="{91240B29-F687-4F45-9708-019B960494DF}">
                  <a14:hiddenLine xmlns:a14="http://schemas.microsoft.com/office/drawing/2010/main" w="25400">
                    <a:solidFill>
                      <a:srgbClr val="000000"/>
                    </a:solidFill>
                    <a:bevel/>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b="1" i="1">
                  <a:solidFill>
                    <a:srgbClr val="FFFFFF"/>
                  </a:solidFill>
                  <a:latin typeface="Calibri" panose="020F0502020204030204" pitchFamily="34" charset="0"/>
                  <a:cs typeface="Calibri" panose="020F0502020204030204" pitchFamily="34" charset="0"/>
                  <a:sym typeface="Calibri" panose="020F0502020204030204" pitchFamily="34" charset="0"/>
                </a:endParaRPr>
              </a:p>
            </p:txBody>
          </p:sp>
          <p:sp>
            <p:nvSpPr>
              <p:cNvPr id="82" name="椭圆 109"/>
              <p:cNvSpPr>
                <a:spLocks noChangeArrowheads="1"/>
              </p:cNvSpPr>
              <p:nvPr/>
            </p:nvSpPr>
            <p:spPr bwMode="auto">
              <a:xfrm>
                <a:off x="1512168" y="0"/>
                <a:ext cx="144016" cy="144016"/>
              </a:xfrm>
              <a:prstGeom prst="ellipse">
                <a:avLst/>
              </a:prstGeom>
              <a:solidFill>
                <a:srgbClr val="FFFFFF"/>
              </a:solidFill>
              <a:ln>
                <a:noFill/>
              </a:ln>
              <a:extLst>
                <a:ext uri="{91240B29-F687-4F45-9708-019B960494DF}">
                  <a14:hiddenLine xmlns:a14="http://schemas.microsoft.com/office/drawing/2010/main" w="25400">
                    <a:solidFill>
                      <a:srgbClr val="000000"/>
                    </a:solidFill>
                    <a:bevel/>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b="1" i="1">
                  <a:solidFill>
                    <a:srgbClr val="FFFFFF"/>
                  </a:solidFill>
                  <a:latin typeface="Calibri" panose="020F0502020204030204" pitchFamily="34" charset="0"/>
                  <a:cs typeface="Calibri" panose="020F0502020204030204" pitchFamily="34" charset="0"/>
                  <a:sym typeface="Calibri" panose="020F0502020204030204" pitchFamily="34" charset="0"/>
                </a:endParaRPr>
              </a:p>
            </p:txBody>
          </p:sp>
          <p:sp>
            <p:nvSpPr>
              <p:cNvPr id="83" name="椭圆 110"/>
              <p:cNvSpPr>
                <a:spLocks noChangeArrowheads="1"/>
              </p:cNvSpPr>
              <p:nvPr/>
            </p:nvSpPr>
            <p:spPr bwMode="auto">
              <a:xfrm>
                <a:off x="1728192" y="0"/>
                <a:ext cx="144016" cy="144016"/>
              </a:xfrm>
              <a:prstGeom prst="ellipse">
                <a:avLst/>
              </a:prstGeom>
              <a:solidFill>
                <a:srgbClr val="FFFFFF"/>
              </a:solidFill>
              <a:ln>
                <a:noFill/>
              </a:ln>
              <a:extLst>
                <a:ext uri="{91240B29-F687-4F45-9708-019B960494DF}">
                  <a14:hiddenLine xmlns:a14="http://schemas.microsoft.com/office/drawing/2010/main" w="25400">
                    <a:solidFill>
                      <a:srgbClr val="000000"/>
                    </a:solidFill>
                    <a:bevel/>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b="1" i="1">
                  <a:solidFill>
                    <a:srgbClr val="FFFFFF"/>
                  </a:solidFill>
                  <a:latin typeface="Calibri" panose="020F0502020204030204" pitchFamily="34" charset="0"/>
                  <a:cs typeface="Calibri" panose="020F0502020204030204" pitchFamily="34" charset="0"/>
                  <a:sym typeface="Calibri" panose="020F0502020204030204" pitchFamily="34" charset="0"/>
                </a:endParaRPr>
              </a:p>
            </p:txBody>
          </p:sp>
          <p:sp>
            <p:nvSpPr>
              <p:cNvPr id="84" name="椭圆 111"/>
              <p:cNvSpPr>
                <a:spLocks noChangeArrowheads="1"/>
              </p:cNvSpPr>
              <p:nvPr/>
            </p:nvSpPr>
            <p:spPr bwMode="auto">
              <a:xfrm>
                <a:off x="1944216" y="0"/>
                <a:ext cx="144016" cy="144016"/>
              </a:xfrm>
              <a:prstGeom prst="ellipse">
                <a:avLst/>
              </a:prstGeom>
              <a:solidFill>
                <a:srgbClr val="FFFFFF"/>
              </a:solidFill>
              <a:ln>
                <a:noFill/>
              </a:ln>
              <a:extLst>
                <a:ext uri="{91240B29-F687-4F45-9708-019B960494DF}">
                  <a14:hiddenLine xmlns:a14="http://schemas.microsoft.com/office/drawing/2010/main" w="25400">
                    <a:solidFill>
                      <a:srgbClr val="000000"/>
                    </a:solidFill>
                    <a:bevel/>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b="1" i="1">
                  <a:solidFill>
                    <a:srgbClr val="FFFFFF"/>
                  </a:solidFill>
                  <a:latin typeface="Calibri" panose="020F0502020204030204" pitchFamily="34" charset="0"/>
                  <a:cs typeface="Calibri" panose="020F0502020204030204" pitchFamily="34" charset="0"/>
                  <a:sym typeface="Calibri" panose="020F0502020204030204" pitchFamily="34" charset="0"/>
                </a:endParaRPr>
              </a:p>
            </p:txBody>
          </p:sp>
          <p:sp>
            <p:nvSpPr>
              <p:cNvPr id="85" name="椭圆 112"/>
              <p:cNvSpPr>
                <a:spLocks noChangeArrowheads="1"/>
              </p:cNvSpPr>
              <p:nvPr/>
            </p:nvSpPr>
            <p:spPr bwMode="auto">
              <a:xfrm>
                <a:off x="2160240" y="0"/>
                <a:ext cx="144016" cy="144016"/>
              </a:xfrm>
              <a:prstGeom prst="ellipse">
                <a:avLst/>
              </a:prstGeom>
              <a:solidFill>
                <a:srgbClr val="FFFFFF"/>
              </a:solidFill>
              <a:ln>
                <a:noFill/>
              </a:ln>
              <a:extLst>
                <a:ext uri="{91240B29-F687-4F45-9708-019B960494DF}">
                  <a14:hiddenLine xmlns:a14="http://schemas.microsoft.com/office/drawing/2010/main" w="25400">
                    <a:solidFill>
                      <a:srgbClr val="000000"/>
                    </a:solidFill>
                    <a:bevel/>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b="1" i="1">
                  <a:solidFill>
                    <a:srgbClr val="FFFFFF"/>
                  </a:solidFill>
                  <a:latin typeface="Calibri" panose="020F0502020204030204" pitchFamily="34" charset="0"/>
                  <a:cs typeface="Calibri" panose="020F0502020204030204" pitchFamily="34" charset="0"/>
                  <a:sym typeface="Calibri" panose="020F0502020204030204" pitchFamily="34" charset="0"/>
                </a:endParaRPr>
              </a:p>
            </p:txBody>
          </p:sp>
          <p:sp>
            <p:nvSpPr>
              <p:cNvPr id="86" name="椭圆 113"/>
              <p:cNvSpPr>
                <a:spLocks noChangeArrowheads="1"/>
              </p:cNvSpPr>
              <p:nvPr/>
            </p:nvSpPr>
            <p:spPr bwMode="auto">
              <a:xfrm>
                <a:off x="2376264" y="0"/>
                <a:ext cx="144016" cy="144016"/>
              </a:xfrm>
              <a:prstGeom prst="ellipse">
                <a:avLst/>
              </a:prstGeom>
              <a:solidFill>
                <a:srgbClr val="FFFFFF"/>
              </a:solidFill>
              <a:ln>
                <a:noFill/>
              </a:ln>
              <a:extLst>
                <a:ext uri="{91240B29-F687-4F45-9708-019B960494DF}">
                  <a14:hiddenLine xmlns:a14="http://schemas.microsoft.com/office/drawing/2010/main" w="25400">
                    <a:solidFill>
                      <a:srgbClr val="000000"/>
                    </a:solidFill>
                    <a:bevel/>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b="1" i="1">
                  <a:solidFill>
                    <a:srgbClr val="FFFFFF"/>
                  </a:solidFill>
                  <a:latin typeface="Calibri" panose="020F0502020204030204" pitchFamily="34" charset="0"/>
                  <a:cs typeface="Calibri" panose="020F0502020204030204" pitchFamily="34" charset="0"/>
                  <a:sym typeface="Calibri" panose="020F0502020204030204" pitchFamily="34" charset="0"/>
                </a:endParaRPr>
              </a:p>
            </p:txBody>
          </p:sp>
          <p:sp>
            <p:nvSpPr>
              <p:cNvPr id="87" name="椭圆 114"/>
              <p:cNvSpPr>
                <a:spLocks noChangeArrowheads="1"/>
              </p:cNvSpPr>
              <p:nvPr/>
            </p:nvSpPr>
            <p:spPr bwMode="auto">
              <a:xfrm>
                <a:off x="2592288" y="0"/>
                <a:ext cx="144016" cy="144016"/>
              </a:xfrm>
              <a:prstGeom prst="ellipse">
                <a:avLst/>
              </a:prstGeom>
              <a:solidFill>
                <a:srgbClr val="FFFFFF"/>
              </a:solidFill>
              <a:ln>
                <a:noFill/>
              </a:ln>
              <a:extLst>
                <a:ext uri="{91240B29-F687-4F45-9708-019B960494DF}">
                  <a14:hiddenLine xmlns:a14="http://schemas.microsoft.com/office/drawing/2010/main" w="25400">
                    <a:solidFill>
                      <a:srgbClr val="000000"/>
                    </a:solidFill>
                    <a:bevel/>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b="1" i="1">
                  <a:solidFill>
                    <a:srgbClr val="FFFFFF"/>
                  </a:solidFill>
                  <a:latin typeface="Calibri" panose="020F0502020204030204" pitchFamily="34" charset="0"/>
                  <a:cs typeface="Calibri" panose="020F0502020204030204" pitchFamily="34" charset="0"/>
                  <a:sym typeface="Calibri" panose="020F0502020204030204" pitchFamily="34" charset="0"/>
                </a:endParaRPr>
              </a:p>
            </p:txBody>
          </p:sp>
          <p:sp>
            <p:nvSpPr>
              <p:cNvPr id="88" name="椭圆 115"/>
              <p:cNvSpPr>
                <a:spLocks noChangeArrowheads="1"/>
              </p:cNvSpPr>
              <p:nvPr/>
            </p:nvSpPr>
            <p:spPr bwMode="auto">
              <a:xfrm>
                <a:off x="2808312" y="0"/>
                <a:ext cx="144016" cy="144016"/>
              </a:xfrm>
              <a:prstGeom prst="ellipse">
                <a:avLst/>
              </a:prstGeom>
              <a:solidFill>
                <a:srgbClr val="FFFFFF"/>
              </a:solidFill>
              <a:ln>
                <a:noFill/>
              </a:ln>
              <a:extLst>
                <a:ext uri="{91240B29-F687-4F45-9708-019B960494DF}">
                  <a14:hiddenLine xmlns:a14="http://schemas.microsoft.com/office/drawing/2010/main" w="25400">
                    <a:solidFill>
                      <a:srgbClr val="000000"/>
                    </a:solidFill>
                    <a:bevel/>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b="1" i="1">
                  <a:solidFill>
                    <a:srgbClr val="FFFFFF"/>
                  </a:solidFill>
                  <a:latin typeface="Calibri" panose="020F0502020204030204" pitchFamily="34" charset="0"/>
                  <a:cs typeface="Calibri" panose="020F0502020204030204" pitchFamily="34" charset="0"/>
                  <a:sym typeface="Calibri" panose="020F0502020204030204" pitchFamily="34" charset="0"/>
                </a:endParaRPr>
              </a:p>
            </p:txBody>
          </p:sp>
          <p:sp>
            <p:nvSpPr>
              <p:cNvPr id="89" name="椭圆 116"/>
              <p:cNvSpPr>
                <a:spLocks noChangeArrowheads="1"/>
              </p:cNvSpPr>
              <p:nvPr/>
            </p:nvSpPr>
            <p:spPr bwMode="auto">
              <a:xfrm>
                <a:off x="3024336" y="0"/>
                <a:ext cx="144016" cy="144016"/>
              </a:xfrm>
              <a:prstGeom prst="ellipse">
                <a:avLst/>
              </a:prstGeom>
              <a:solidFill>
                <a:srgbClr val="FFFFFF"/>
              </a:solidFill>
              <a:ln>
                <a:noFill/>
              </a:ln>
              <a:extLst>
                <a:ext uri="{91240B29-F687-4F45-9708-019B960494DF}">
                  <a14:hiddenLine xmlns:a14="http://schemas.microsoft.com/office/drawing/2010/main" w="25400">
                    <a:solidFill>
                      <a:srgbClr val="000000"/>
                    </a:solidFill>
                    <a:bevel/>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b="1" i="1">
                  <a:solidFill>
                    <a:srgbClr val="FFFFFF"/>
                  </a:solidFill>
                  <a:latin typeface="Calibri" panose="020F0502020204030204" pitchFamily="34" charset="0"/>
                  <a:cs typeface="Calibri" panose="020F0502020204030204" pitchFamily="34" charset="0"/>
                  <a:sym typeface="Calibri" panose="020F0502020204030204" pitchFamily="34" charset="0"/>
                </a:endParaRPr>
              </a:p>
            </p:txBody>
          </p:sp>
          <p:sp>
            <p:nvSpPr>
              <p:cNvPr id="90" name="椭圆 117"/>
              <p:cNvSpPr>
                <a:spLocks noChangeArrowheads="1"/>
              </p:cNvSpPr>
              <p:nvPr/>
            </p:nvSpPr>
            <p:spPr bwMode="auto">
              <a:xfrm>
                <a:off x="3240360" y="0"/>
                <a:ext cx="144016" cy="144016"/>
              </a:xfrm>
              <a:prstGeom prst="ellipse">
                <a:avLst/>
              </a:prstGeom>
              <a:solidFill>
                <a:srgbClr val="FFFFFF"/>
              </a:solidFill>
              <a:ln>
                <a:noFill/>
              </a:ln>
              <a:extLst>
                <a:ext uri="{91240B29-F687-4F45-9708-019B960494DF}">
                  <a14:hiddenLine xmlns:a14="http://schemas.microsoft.com/office/drawing/2010/main" w="25400">
                    <a:solidFill>
                      <a:srgbClr val="000000"/>
                    </a:solidFill>
                    <a:bevel/>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b="1" i="1">
                  <a:solidFill>
                    <a:srgbClr val="FFFFFF"/>
                  </a:solidFill>
                  <a:latin typeface="Calibri" panose="020F0502020204030204" pitchFamily="34" charset="0"/>
                  <a:cs typeface="Calibri" panose="020F0502020204030204" pitchFamily="34" charset="0"/>
                  <a:sym typeface="Calibri" panose="020F0502020204030204" pitchFamily="34" charset="0"/>
                </a:endParaRPr>
              </a:p>
            </p:txBody>
          </p:sp>
        </p:grpSp>
        <p:sp>
          <p:nvSpPr>
            <p:cNvPr id="70" name="TextBox 97"/>
            <p:cNvSpPr>
              <a:spLocks noChangeArrowheads="1"/>
            </p:cNvSpPr>
            <p:nvPr/>
          </p:nvSpPr>
          <p:spPr bwMode="auto">
            <a:xfrm>
              <a:off x="184788" y="975758"/>
              <a:ext cx="2226941" cy="4000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buSzPct val="80000"/>
              </a:pPr>
              <a:r>
                <a:rPr lang="zh-CN" altLang="en-US" sz="2000" b="1" dirty="0">
                  <a:solidFill>
                    <a:srgbClr val="0050AA"/>
                  </a:solidFill>
                  <a:ea typeface="微软雅黑" panose="020B0503020204020204" pitchFamily="34" charset="-122"/>
                  <a:sym typeface="Arial" panose="020B0604020202020204" pitchFamily="34" charset="0"/>
                </a:rPr>
                <a:t>能够</a:t>
              </a:r>
              <a:endParaRPr lang="zh-CN" altLang="en-US" sz="2000" b="1" dirty="0">
                <a:solidFill>
                  <a:srgbClr val="0050AA"/>
                </a:solidFill>
                <a:ea typeface="微软雅黑" panose="020B0503020204020204" pitchFamily="34" charset="-122"/>
              </a:endParaRPr>
            </a:p>
          </p:txBody>
        </p:sp>
        <p:sp>
          <p:nvSpPr>
            <p:cNvPr id="72" name="等腰三角形 99"/>
            <p:cNvSpPr>
              <a:spLocks noChangeArrowheads="1"/>
            </p:cNvSpPr>
            <p:nvPr/>
          </p:nvSpPr>
          <p:spPr bwMode="auto">
            <a:xfrm rot="17700000">
              <a:off x="1853953" y="3362733"/>
              <a:ext cx="741576" cy="415772"/>
            </a:xfrm>
            <a:prstGeom prst="triangle">
              <a:avLst>
                <a:gd name="adj" fmla="val 50000"/>
              </a:avLst>
            </a:prstGeom>
            <a:gradFill rotWithShape="1">
              <a:gsLst>
                <a:gs pos="0">
                  <a:srgbClr val="7F7F7F"/>
                </a:gs>
                <a:gs pos="29999">
                  <a:srgbClr val="F2F2F2"/>
                </a:gs>
                <a:gs pos="56999">
                  <a:srgbClr val="BFBFBF"/>
                </a:gs>
                <a:gs pos="100000">
                  <a:srgbClr val="BFBFBF"/>
                </a:gs>
              </a:gsLst>
              <a:lin ang="16200000" scaled="1"/>
            </a:gradFill>
            <a:ln>
              <a:noFill/>
            </a:ln>
            <a:extLst>
              <a:ext uri="{91240B29-F687-4F45-9708-019B960494DF}">
                <a14:hiddenLine xmlns:a14="http://schemas.microsoft.com/office/drawing/2010/main" w="25400">
                  <a:solidFill>
                    <a:srgbClr val="000000"/>
                  </a:solidFill>
                  <a:bevel/>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b="1" i="1">
                <a:solidFill>
                  <a:srgbClr val="FFFFFF"/>
                </a:solidFill>
                <a:latin typeface="Calibri" panose="020F0502020204030204" pitchFamily="34" charset="0"/>
                <a:cs typeface="Calibri" panose="020F0502020204030204" pitchFamily="34" charset="0"/>
                <a:sym typeface="Calibri" panose="020F0502020204030204" pitchFamily="34" charset="0"/>
              </a:endParaRPr>
            </a:p>
          </p:txBody>
        </p:sp>
        <p:sp>
          <p:nvSpPr>
            <p:cNvPr id="73" name="矩形 100"/>
            <p:cNvSpPr>
              <a:spLocks noChangeArrowheads="1"/>
            </p:cNvSpPr>
            <p:nvPr/>
          </p:nvSpPr>
          <p:spPr bwMode="auto">
            <a:xfrm>
              <a:off x="89706" y="467605"/>
              <a:ext cx="2557065" cy="435594"/>
            </a:xfrm>
            <a:prstGeom prst="rect">
              <a:avLst/>
            </a:prstGeom>
            <a:blipFill dpi="0" rotWithShape="1">
              <a:blip r:embed="rId4"/>
              <a:srcRect/>
              <a:tile tx="0" ty="0" sx="100000" sy="100000" flip="none" algn="tl"/>
            </a:blipFill>
            <a:ln>
              <a:noFill/>
            </a:ln>
            <a:extLst>
              <a:ext uri="{91240B29-F687-4F45-9708-019B960494DF}">
                <a14:hiddenLine xmlns:a14="http://schemas.microsoft.com/office/drawing/2010/main" w="25400">
                  <a:solidFill>
                    <a:srgbClr val="000000"/>
                  </a:solidFill>
                  <a:bevel/>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b="1" i="1">
                <a:solidFill>
                  <a:srgbClr val="FFFFFF"/>
                </a:solidFill>
                <a:latin typeface="Calibri" panose="020F0502020204030204" pitchFamily="34" charset="0"/>
                <a:cs typeface="Calibri" panose="020F0502020204030204" pitchFamily="34" charset="0"/>
                <a:sym typeface="Calibri" panose="020F0502020204030204" pitchFamily="34" charset="0"/>
              </a:endParaRPr>
            </a:p>
          </p:txBody>
        </p:sp>
        <p:sp>
          <p:nvSpPr>
            <p:cNvPr id="74" name="TextBox 101"/>
            <p:cNvSpPr>
              <a:spLocks noChangeArrowheads="1"/>
            </p:cNvSpPr>
            <p:nvPr/>
          </p:nvSpPr>
          <p:spPr bwMode="auto">
            <a:xfrm>
              <a:off x="265685" y="438278"/>
              <a:ext cx="2010917" cy="459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lnSpc>
                  <a:spcPct val="130000"/>
                </a:lnSpc>
              </a:pPr>
              <a:r>
                <a:rPr lang="zh-CN" altLang="en-US" sz="2000" b="1" dirty="0">
                  <a:solidFill>
                    <a:srgbClr val="FFFFFF"/>
                  </a:solidFill>
                  <a:latin typeface="Arial Black" panose="020B0A04020102020204" pitchFamily="34" charset="0"/>
                  <a:ea typeface="微软雅黑" panose="020B0503020204020204" pitchFamily="34" charset="-122"/>
                  <a:sym typeface="Arial Black" panose="020B0A04020102020204" pitchFamily="34" charset="0"/>
                </a:rPr>
                <a:t>综合</a:t>
              </a:r>
            </a:p>
          </p:txBody>
        </p:sp>
        <p:sp>
          <p:nvSpPr>
            <p:cNvPr id="248" name="TextBox 97">
              <a:extLst>
                <a:ext uri="{FF2B5EF4-FFF2-40B4-BE49-F238E27FC236}">
                  <a16:creationId xmlns:a16="http://schemas.microsoft.com/office/drawing/2014/main" id="{554E1915-B5DD-470B-9DB0-4408632792E5}"/>
                </a:ext>
              </a:extLst>
            </p:cNvPr>
            <p:cNvSpPr>
              <a:spLocks noChangeArrowheads="1"/>
            </p:cNvSpPr>
            <p:nvPr/>
          </p:nvSpPr>
          <p:spPr bwMode="auto">
            <a:xfrm>
              <a:off x="277182" y="1366062"/>
              <a:ext cx="2226941" cy="1768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180000" indent="-180000" algn="just">
                <a:buSzPct val="80000"/>
                <a:buFont typeface="Wingdings" panose="05000000000000000000" pitchFamily="2" charset="2"/>
                <a:buChar char="l"/>
              </a:pPr>
              <a:r>
                <a:rPr lang="zh-CN" altLang="en-US" sz="2000" dirty="0">
                  <a:solidFill>
                    <a:srgbClr val="0050AA"/>
                  </a:solidFill>
                  <a:effectLst>
                    <a:outerShdw blurRad="38100" dist="38100" dir="2700000" algn="tl">
                      <a:srgbClr val="000000">
                        <a:alpha val="43137"/>
                      </a:srgbClr>
                    </a:outerShdw>
                  </a:effectLst>
                  <a:ea typeface="微软雅黑" panose="020B0503020204020204" pitchFamily="34" charset="-122"/>
                  <a:sym typeface="Arial" panose="020B0604020202020204" pitchFamily="34" charset="0"/>
                </a:rPr>
                <a:t>建立概念之间的联系</a:t>
              </a:r>
              <a:endParaRPr lang="en-US" altLang="zh-CN" sz="2000" dirty="0">
                <a:solidFill>
                  <a:srgbClr val="0050AA"/>
                </a:solidFill>
                <a:effectLst>
                  <a:outerShdw blurRad="38100" dist="38100" dir="2700000" algn="tl">
                    <a:srgbClr val="000000">
                      <a:alpha val="43137"/>
                    </a:srgbClr>
                  </a:outerShdw>
                </a:effectLst>
                <a:ea typeface="微软雅黑" panose="020B0503020204020204" pitchFamily="34" charset="-122"/>
                <a:sym typeface="Arial" panose="020B0604020202020204" pitchFamily="34" charset="0"/>
              </a:endParaRPr>
            </a:p>
            <a:p>
              <a:pPr marL="180000" indent="-180000" algn="just">
                <a:buSzPct val="80000"/>
                <a:buFont typeface="Wingdings" panose="05000000000000000000" pitchFamily="2" charset="2"/>
                <a:buChar char="l"/>
              </a:pPr>
              <a:r>
                <a:rPr lang="zh-CN" altLang="en-US" sz="2000" dirty="0">
                  <a:solidFill>
                    <a:srgbClr val="0050AA"/>
                  </a:solidFill>
                  <a:effectLst>
                    <a:outerShdw blurRad="38100" dist="38100" dir="2700000" algn="tl">
                      <a:srgbClr val="000000">
                        <a:alpha val="43137"/>
                      </a:srgbClr>
                    </a:outerShdw>
                  </a:effectLst>
                  <a:ea typeface="微软雅黑" panose="020B0503020204020204" pitchFamily="34" charset="-122"/>
                </a:rPr>
                <a:t>用关系理论解决实际问题</a:t>
              </a:r>
              <a:endParaRPr lang="en-US" altLang="zh-CN" sz="2000" dirty="0">
                <a:solidFill>
                  <a:srgbClr val="0050AA"/>
                </a:solidFill>
                <a:effectLst>
                  <a:outerShdw blurRad="38100" dist="38100" dir="2700000" algn="tl">
                    <a:srgbClr val="000000">
                      <a:alpha val="43137"/>
                    </a:srgbClr>
                  </a:outerShdw>
                </a:effectLst>
                <a:ea typeface="微软雅黑" panose="020B0503020204020204" pitchFamily="34" charset="-122"/>
              </a:endParaRPr>
            </a:p>
          </p:txBody>
        </p:sp>
      </p:grpSp>
      <p:grpSp>
        <p:nvGrpSpPr>
          <p:cNvPr id="160" name="组合 92"/>
          <p:cNvGrpSpPr>
            <a:grpSpLocks/>
          </p:cNvGrpSpPr>
          <p:nvPr/>
        </p:nvGrpSpPr>
        <p:grpSpPr bwMode="auto">
          <a:xfrm>
            <a:off x="6624000" y="2772000"/>
            <a:ext cx="2016000" cy="3240000"/>
            <a:chOff x="0" y="0"/>
            <a:chExt cx="2773164" cy="3512730"/>
          </a:xfrm>
        </p:grpSpPr>
        <p:grpSp>
          <p:nvGrpSpPr>
            <p:cNvPr id="161" name="组合 93"/>
            <p:cNvGrpSpPr>
              <a:grpSpLocks/>
            </p:cNvGrpSpPr>
            <p:nvPr/>
          </p:nvGrpSpPr>
          <p:grpSpPr bwMode="auto">
            <a:xfrm flipH="1">
              <a:off x="0" y="174018"/>
              <a:ext cx="126414" cy="3155243"/>
              <a:chOff x="0" y="0"/>
              <a:chExt cx="173622" cy="4333548"/>
            </a:xfrm>
          </p:grpSpPr>
          <p:pic>
            <p:nvPicPr>
              <p:cNvPr id="188" name="Picture 3"/>
              <p:cNvPicPr>
                <a:picLocks noChangeAspect="1" noChangeArrowheads="1"/>
              </p:cNvPicPr>
              <p:nvPr/>
            </p:nvPicPr>
            <p:blipFill>
              <a:blip r:embed="rId3">
                <a:extLst>
                  <a:ext uri="{28A0092B-C50C-407E-A947-70E740481C1C}">
                    <a14:useLocalDpi xmlns:a14="http://schemas.microsoft.com/office/drawing/2010/main" val="0"/>
                  </a:ext>
                </a:extLst>
              </a:blip>
              <a:srcRect l="2766" r="7204" b="57678"/>
              <a:stretch>
                <a:fillRect/>
              </a:stretch>
            </p:blipFill>
            <p:spPr bwMode="auto">
              <a:xfrm rot="16200000" flipV="1">
                <a:off x="-1997134" y="2162792"/>
                <a:ext cx="4189533" cy="1519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sp>
            <p:nvSpPr>
              <p:cNvPr id="189" name="矩形 121"/>
              <p:cNvSpPr>
                <a:spLocks noChangeArrowheads="1"/>
              </p:cNvSpPr>
              <p:nvPr/>
            </p:nvSpPr>
            <p:spPr bwMode="auto">
              <a:xfrm rot="16200000" flipV="1">
                <a:off x="-1946690" y="1946690"/>
                <a:ext cx="3922180" cy="28800"/>
              </a:xfrm>
              <a:prstGeom prst="rect">
                <a:avLst/>
              </a:prstGeom>
              <a:gradFill rotWithShape="1">
                <a:gsLst>
                  <a:gs pos="0">
                    <a:srgbClr val="FFFFFF"/>
                  </a:gs>
                  <a:gs pos="1999">
                    <a:srgbClr val="FFFFFF"/>
                  </a:gs>
                  <a:gs pos="49628">
                    <a:srgbClr val="3F3F3F"/>
                  </a:gs>
                  <a:gs pos="100000">
                    <a:srgbClr val="FFFFFF"/>
                  </a:gs>
                </a:gsLst>
                <a:lin ang="10800000" scaled="1"/>
              </a:gradFill>
              <a:ln>
                <a:noFill/>
              </a:ln>
              <a:extLst>
                <a:ext uri="{91240B29-F687-4F45-9708-019B960494DF}">
                  <a14:hiddenLine xmlns:a14="http://schemas.microsoft.com/office/drawing/2010/main" w="25400">
                    <a:solidFill>
                      <a:srgbClr val="000000"/>
                    </a:solidFill>
                    <a:bevel/>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b="1" i="1">
                  <a:solidFill>
                    <a:srgbClr val="FFFFFF"/>
                  </a:solidFill>
                  <a:latin typeface="Calibri" panose="020F0502020204030204" pitchFamily="34" charset="0"/>
                  <a:sym typeface="宋体" panose="02010600030101010101" pitchFamily="2" charset="-122"/>
                </a:endParaRPr>
              </a:p>
            </p:txBody>
          </p:sp>
        </p:grpSp>
        <p:grpSp>
          <p:nvGrpSpPr>
            <p:cNvPr id="162" name="组合 94"/>
            <p:cNvGrpSpPr>
              <a:grpSpLocks/>
            </p:cNvGrpSpPr>
            <p:nvPr/>
          </p:nvGrpSpPr>
          <p:grpSpPr bwMode="auto">
            <a:xfrm>
              <a:off x="2646750" y="157286"/>
              <a:ext cx="126414" cy="3155243"/>
              <a:chOff x="0" y="0"/>
              <a:chExt cx="173622" cy="4333548"/>
            </a:xfrm>
          </p:grpSpPr>
          <p:pic>
            <p:nvPicPr>
              <p:cNvPr id="186" name="Picture 3"/>
              <p:cNvPicPr>
                <a:picLocks noChangeAspect="1" noChangeArrowheads="1"/>
              </p:cNvPicPr>
              <p:nvPr/>
            </p:nvPicPr>
            <p:blipFill>
              <a:blip r:embed="rId3">
                <a:extLst>
                  <a:ext uri="{28A0092B-C50C-407E-A947-70E740481C1C}">
                    <a14:useLocalDpi xmlns:a14="http://schemas.microsoft.com/office/drawing/2010/main" val="0"/>
                  </a:ext>
                </a:extLst>
              </a:blip>
              <a:srcRect l="2766" r="7204" b="57678"/>
              <a:stretch>
                <a:fillRect/>
              </a:stretch>
            </p:blipFill>
            <p:spPr bwMode="auto">
              <a:xfrm rot="16200000" flipV="1">
                <a:off x="-1997134" y="2162792"/>
                <a:ext cx="4189533" cy="1519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sp>
            <p:nvSpPr>
              <p:cNvPr id="187" name="矩形 119"/>
              <p:cNvSpPr>
                <a:spLocks noChangeArrowheads="1"/>
              </p:cNvSpPr>
              <p:nvPr/>
            </p:nvSpPr>
            <p:spPr bwMode="auto">
              <a:xfrm rot="16200000" flipV="1">
                <a:off x="-1946690" y="1946690"/>
                <a:ext cx="3922180" cy="28800"/>
              </a:xfrm>
              <a:prstGeom prst="rect">
                <a:avLst/>
              </a:prstGeom>
              <a:gradFill rotWithShape="1">
                <a:gsLst>
                  <a:gs pos="0">
                    <a:srgbClr val="FFFFFF"/>
                  </a:gs>
                  <a:gs pos="1999">
                    <a:srgbClr val="FFFFFF"/>
                  </a:gs>
                  <a:gs pos="49628">
                    <a:srgbClr val="3F3F3F"/>
                  </a:gs>
                  <a:gs pos="100000">
                    <a:srgbClr val="FFFFFF"/>
                  </a:gs>
                </a:gsLst>
                <a:lin ang="10800000" scaled="1"/>
              </a:gradFill>
              <a:ln>
                <a:noFill/>
              </a:ln>
              <a:extLst>
                <a:ext uri="{91240B29-F687-4F45-9708-019B960494DF}">
                  <a14:hiddenLine xmlns:a14="http://schemas.microsoft.com/office/drawing/2010/main" w="25400">
                    <a:solidFill>
                      <a:srgbClr val="000000"/>
                    </a:solidFill>
                    <a:bevel/>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b="1" i="1">
                  <a:solidFill>
                    <a:srgbClr val="FFFFFF"/>
                  </a:solidFill>
                  <a:latin typeface="Calibri" panose="020F0502020204030204" pitchFamily="34" charset="0"/>
                  <a:sym typeface="宋体" panose="02010600030101010101" pitchFamily="2" charset="-122"/>
                </a:endParaRPr>
              </a:p>
            </p:txBody>
          </p:sp>
        </p:grpSp>
        <p:sp>
          <p:nvSpPr>
            <p:cNvPr id="163" name="矩形 62"/>
            <p:cNvSpPr>
              <a:spLocks noChangeArrowheads="1"/>
            </p:cNvSpPr>
            <p:nvPr/>
          </p:nvSpPr>
          <p:spPr bwMode="auto">
            <a:xfrm>
              <a:off x="89460" y="0"/>
              <a:ext cx="2569011" cy="3512730"/>
            </a:xfrm>
            <a:custGeom>
              <a:avLst/>
              <a:gdLst>
                <a:gd name="T0" fmla="*/ 0 w 2569011"/>
                <a:gd name="T1" fmla="*/ 0 h 3512730"/>
                <a:gd name="T2" fmla="*/ 2569011 w 2569011"/>
                <a:gd name="T3" fmla="*/ 0 h 3512730"/>
                <a:gd name="T4" fmla="*/ 2569011 w 2569011"/>
                <a:gd name="T5" fmla="*/ 2777082 h 3512730"/>
                <a:gd name="T6" fmla="*/ 2183786 w 2569011"/>
                <a:gd name="T7" fmla="*/ 3512730 h 3512730"/>
                <a:gd name="T8" fmla="*/ 0 w 2569011"/>
                <a:gd name="T9" fmla="*/ 3512730 h 3512730"/>
                <a:gd name="T10" fmla="*/ 0 w 2569011"/>
                <a:gd name="T11" fmla="*/ 0 h 3512730"/>
                <a:gd name="T12" fmla="*/ 0 w 2569011"/>
                <a:gd name="T13" fmla="*/ 0 h 3512730"/>
                <a:gd name="T14" fmla="*/ 2569011 w 2569011"/>
                <a:gd name="T15" fmla="*/ 3512730 h 3512730"/>
              </a:gdLst>
              <a:ahLst/>
              <a:cxnLst>
                <a:cxn ang="0">
                  <a:pos x="T0" y="T1"/>
                </a:cxn>
                <a:cxn ang="0">
                  <a:pos x="T2" y="T3"/>
                </a:cxn>
                <a:cxn ang="0">
                  <a:pos x="T4" y="T5"/>
                </a:cxn>
                <a:cxn ang="0">
                  <a:pos x="T6" y="T7"/>
                </a:cxn>
                <a:cxn ang="0">
                  <a:pos x="T8" y="T9"/>
                </a:cxn>
                <a:cxn ang="0">
                  <a:pos x="T10" y="T11"/>
                </a:cxn>
              </a:cxnLst>
              <a:rect l="T12" t="T13" r="T14" b="T15"/>
              <a:pathLst>
                <a:path w="2569011" h="3512730">
                  <a:moveTo>
                    <a:pt x="0" y="0"/>
                  </a:moveTo>
                  <a:lnTo>
                    <a:pt x="2569011" y="0"/>
                  </a:lnTo>
                  <a:lnTo>
                    <a:pt x="2569011" y="2777082"/>
                  </a:lnTo>
                  <a:lnTo>
                    <a:pt x="2183786" y="3512730"/>
                  </a:lnTo>
                  <a:lnTo>
                    <a:pt x="0" y="3512730"/>
                  </a:lnTo>
                  <a:lnTo>
                    <a:pt x="0" y="0"/>
                  </a:lnTo>
                  <a:close/>
                </a:path>
              </a:pathLst>
            </a:custGeom>
            <a:gradFill rotWithShape="1">
              <a:gsLst>
                <a:gs pos="0">
                  <a:srgbClr val="FFFFFF"/>
                </a:gs>
                <a:gs pos="100000">
                  <a:srgbClr val="F2F2F2"/>
                </a:gs>
              </a:gsLst>
              <a:path path="rect">
                <a:fillToRect l="50000" t="50000" r="50000" b="50000"/>
              </a:path>
            </a:gradFill>
            <a:ln>
              <a:noFill/>
            </a:ln>
            <a:extLst>
              <a:ext uri="{91240B29-F687-4F45-9708-019B960494DF}">
                <a14:hiddenLine xmlns:a14="http://schemas.microsoft.com/office/drawing/2010/main" w="25400" cap="flat" cmpd="sng">
                  <a:solidFill>
                    <a:srgbClr val="000000"/>
                  </a:solidFill>
                  <a:bevel/>
                  <a:headEnd/>
                  <a:tailEnd/>
                </a14:hiddenLine>
              </a:ext>
            </a:extLst>
          </p:spPr>
          <p:txBody>
            <a:bodyPr anchor="ctr"/>
            <a:lstStyle/>
            <a:p>
              <a:endParaRPr lang="zh-CN" altLang="en-US"/>
            </a:p>
          </p:txBody>
        </p:sp>
        <p:grpSp>
          <p:nvGrpSpPr>
            <p:cNvPr id="164" name="组合 96"/>
            <p:cNvGrpSpPr>
              <a:grpSpLocks/>
            </p:cNvGrpSpPr>
            <p:nvPr/>
          </p:nvGrpSpPr>
          <p:grpSpPr bwMode="auto">
            <a:xfrm>
              <a:off x="141888" y="104857"/>
              <a:ext cx="2464153" cy="104858"/>
              <a:chOff x="0" y="0"/>
              <a:chExt cx="3384376" cy="144016"/>
            </a:xfrm>
          </p:grpSpPr>
          <p:sp>
            <p:nvSpPr>
              <p:cNvPr id="170" name="椭圆 102"/>
              <p:cNvSpPr>
                <a:spLocks noChangeArrowheads="1"/>
              </p:cNvSpPr>
              <p:nvPr/>
            </p:nvSpPr>
            <p:spPr bwMode="auto">
              <a:xfrm>
                <a:off x="0" y="0"/>
                <a:ext cx="144016" cy="144016"/>
              </a:xfrm>
              <a:prstGeom prst="ellipse">
                <a:avLst/>
              </a:prstGeom>
              <a:solidFill>
                <a:srgbClr val="FFFFFF"/>
              </a:solidFill>
              <a:ln>
                <a:noFill/>
              </a:ln>
              <a:extLst>
                <a:ext uri="{91240B29-F687-4F45-9708-019B960494DF}">
                  <a14:hiddenLine xmlns:a14="http://schemas.microsoft.com/office/drawing/2010/main" w="25400">
                    <a:solidFill>
                      <a:srgbClr val="000000"/>
                    </a:solidFill>
                    <a:bevel/>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b="1" i="1">
                  <a:solidFill>
                    <a:srgbClr val="FFFFFF"/>
                  </a:solidFill>
                  <a:latin typeface="Calibri" panose="020F0502020204030204" pitchFamily="34" charset="0"/>
                  <a:cs typeface="Calibri" panose="020F0502020204030204" pitchFamily="34" charset="0"/>
                  <a:sym typeface="Calibri" panose="020F0502020204030204" pitchFamily="34" charset="0"/>
                </a:endParaRPr>
              </a:p>
            </p:txBody>
          </p:sp>
          <p:sp>
            <p:nvSpPr>
              <p:cNvPr id="171" name="椭圆 103"/>
              <p:cNvSpPr>
                <a:spLocks noChangeArrowheads="1"/>
              </p:cNvSpPr>
              <p:nvPr/>
            </p:nvSpPr>
            <p:spPr bwMode="auto">
              <a:xfrm>
                <a:off x="216024" y="0"/>
                <a:ext cx="144016" cy="144016"/>
              </a:xfrm>
              <a:prstGeom prst="ellipse">
                <a:avLst/>
              </a:prstGeom>
              <a:solidFill>
                <a:srgbClr val="FFFFFF"/>
              </a:solidFill>
              <a:ln>
                <a:noFill/>
              </a:ln>
              <a:extLst>
                <a:ext uri="{91240B29-F687-4F45-9708-019B960494DF}">
                  <a14:hiddenLine xmlns:a14="http://schemas.microsoft.com/office/drawing/2010/main" w="25400">
                    <a:solidFill>
                      <a:srgbClr val="000000"/>
                    </a:solidFill>
                    <a:bevel/>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b="1" i="1">
                  <a:solidFill>
                    <a:srgbClr val="FFFFFF"/>
                  </a:solidFill>
                  <a:latin typeface="Calibri" panose="020F0502020204030204" pitchFamily="34" charset="0"/>
                  <a:cs typeface="Calibri" panose="020F0502020204030204" pitchFamily="34" charset="0"/>
                  <a:sym typeface="Calibri" panose="020F0502020204030204" pitchFamily="34" charset="0"/>
                </a:endParaRPr>
              </a:p>
            </p:txBody>
          </p:sp>
          <p:sp>
            <p:nvSpPr>
              <p:cNvPr id="172" name="椭圆 104"/>
              <p:cNvSpPr>
                <a:spLocks noChangeArrowheads="1"/>
              </p:cNvSpPr>
              <p:nvPr/>
            </p:nvSpPr>
            <p:spPr bwMode="auto">
              <a:xfrm>
                <a:off x="432048" y="0"/>
                <a:ext cx="144016" cy="144016"/>
              </a:xfrm>
              <a:prstGeom prst="ellipse">
                <a:avLst/>
              </a:prstGeom>
              <a:solidFill>
                <a:srgbClr val="FFFFFF"/>
              </a:solidFill>
              <a:ln>
                <a:noFill/>
              </a:ln>
              <a:extLst>
                <a:ext uri="{91240B29-F687-4F45-9708-019B960494DF}">
                  <a14:hiddenLine xmlns:a14="http://schemas.microsoft.com/office/drawing/2010/main" w="25400">
                    <a:solidFill>
                      <a:srgbClr val="000000"/>
                    </a:solidFill>
                    <a:bevel/>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b="1" i="1">
                  <a:solidFill>
                    <a:srgbClr val="FFFFFF"/>
                  </a:solidFill>
                  <a:latin typeface="Calibri" panose="020F0502020204030204" pitchFamily="34" charset="0"/>
                  <a:cs typeface="Calibri" panose="020F0502020204030204" pitchFamily="34" charset="0"/>
                  <a:sym typeface="Calibri" panose="020F0502020204030204" pitchFamily="34" charset="0"/>
                </a:endParaRPr>
              </a:p>
            </p:txBody>
          </p:sp>
          <p:sp>
            <p:nvSpPr>
              <p:cNvPr id="173" name="椭圆 105"/>
              <p:cNvSpPr>
                <a:spLocks noChangeArrowheads="1"/>
              </p:cNvSpPr>
              <p:nvPr/>
            </p:nvSpPr>
            <p:spPr bwMode="auto">
              <a:xfrm>
                <a:off x="648072" y="0"/>
                <a:ext cx="144016" cy="144016"/>
              </a:xfrm>
              <a:prstGeom prst="ellipse">
                <a:avLst/>
              </a:prstGeom>
              <a:solidFill>
                <a:srgbClr val="FFFFFF"/>
              </a:solidFill>
              <a:ln>
                <a:noFill/>
              </a:ln>
              <a:extLst>
                <a:ext uri="{91240B29-F687-4F45-9708-019B960494DF}">
                  <a14:hiddenLine xmlns:a14="http://schemas.microsoft.com/office/drawing/2010/main" w="25400">
                    <a:solidFill>
                      <a:srgbClr val="000000"/>
                    </a:solidFill>
                    <a:bevel/>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b="1" i="1">
                  <a:solidFill>
                    <a:srgbClr val="FFFFFF"/>
                  </a:solidFill>
                  <a:latin typeface="Calibri" panose="020F0502020204030204" pitchFamily="34" charset="0"/>
                  <a:cs typeface="Calibri" panose="020F0502020204030204" pitchFamily="34" charset="0"/>
                  <a:sym typeface="Calibri" panose="020F0502020204030204" pitchFamily="34" charset="0"/>
                </a:endParaRPr>
              </a:p>
            </p:txBody>
          </p:sp>
          <p:sp>
            <p:nvSpPr>
              <p:cNvPr id="174" name="椭圆 106"/>
              <p:cNvSpPr>
                <a:spLocks noChangeArrowheads="1"/>
              </p:cNvSpPr>
              <p:nvPr/>
            </p:nvSpPr>
            <p:spPr bwMode="auto">
              <a:xfrm>
                <a:off x="864096" y="0"/>
                <a:ext cx="144016" cy="144016"/>
              </a:xfrm>
              <a:prstGeom prst="ellipse">
                <a:avLst/>
              </a:prstGeom>
              <a:solidFill>
                <a:srgbClr val="FFFFFF"/>
              </a:solidFill>
              <a:ln>
                <a:noFill/>
              </a:ln>
              <a:extLst>
                <a:ext uri="{91240B29-F687-4F45-9708-019B960494DF}">
                  <a14:hiddenLine xmlns:a14="http://schemas.microsoft.com/office/drawing/2010/main" w="25400">
                    <a:solidFill>
                      <a:srgbClr val="000000"/>
                    </a:solidFill>
                    <a:bevel/>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b="1" i="1">
                  <a:solidFill>
                    <a:srgbClr val="FFFFFF"/>
                  </a:solidFill>
                  <a:latin typeface="Calibri" panose="020F0502020204030204" pitchFamily="34" charset="0"/>
                  <a:cs typeface="Calibri" panose="020F0502020204030204" pitchFamily="34" charset="0"/>
                  <a:sym typeface="Calibri" panose="020F0502020204030204" pitchFamily="34" charset="0"/>
                </a:endParaRPr>
              </a:p>
            </p:txBody>
          </p:sp>
          <p:sp>
            <p:nvSpPr>
              <p:cNvPr id="175" name="椭圆 107"/>
              <p:cNvSpPr>
                <a:spLocks noChangeArrowheads="1"/>
              </p:cNvSpPr>
              <p:nvPr/>
            </p:nvSpPr>
            <p:spPr bwMode="auto">
              <a:xfrm>
                <a:off x="1080120" y="0"/>
                <a:ext cx="144016" cy="144016"/>
              </a:xfrm>
              <a:prstGeom prst="ellipse">
                <a:avLst/>
              </a:prstGeom>
              <a:solidFill>
                <a:srgbClr val="FFFFFF"/>
              </a:solidFill>
              <a:ln>
                <a:noFill/>
              </a:ln>
              <a:extLst>
                <a:ext uri="{91240B29-F687-4F45-9708-019B960494DF}">
                  <a14:hiddenLine xmlns:a14="http://schemas.microsoft.com/office/drawing/2010/main" w="25400">
                    <a:solidFill>
                      <a:srgbClr val="000000"/>
                    </a:solidFill>
                    <a:bevel/>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b="1" i="1">
                  <a:solidFill>
                    <a:srgbClr val="FFFFFF"/>
                  </a:solidFill>
                  <a:latin typeface="Calibri" panose="020F0502020204030204" pitchFamily="34" charset="0"/>
                  <a:cs typeface="Calibri" panose="020F0502020204030204" pitchFamily="34" charset="0"/>
                  <a:sym typeface="Calibri" panose="020F0502020204030204" pitchFamily="34" charset="0"/>
                </a:endParaRPr>
              </a:p>
            </p:txBody>
          </p:sp>
          <p:sp>
            <p:nvSpPr>
              <p:cNvPr id="176" name="椭圆 108"/>
              <p:cNvSpPr>
                <a:spLocks noChangeArrowheads="1"/>
              </p:cNvSpPr>
              <p:nvPr/>
            </p:nvSpPr>
            <p:spPr bwMode="auto">
              <a:xfrm>
                <a:off x="1296144" y="0"/>
                <a:ext cx="144016" cy="144016"/>
              </a:xfrm>
              <a:prstGeom prst="ellipse">
                <a:avLst/>
              </a:prstGeom>
              <a:solidFill>
                <a:srgbClr val="FFFFFF"/>
              </a:solidFill>
              <a:ln>
                <a:noFill/>
              </a:ln>
              <a:extLst>
                <a:ext uri="{91240B29-F687-4F45-9708-019B960494DF}">
                  <a14:hiddenLine xmlns:a14="http://schemas.microsoft.com/office/drawing/2010/main" w="25400">
                    <a:solidFill>
                      <a:srgbClr val="000000"/>
                    </a:solidFill>
                    <a:bevel/>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b="1" i="1">
                  <a:solidFill>
                    <a:srgbClr val="FFFFFF"/>
                  </a:solidFill>
                  <a:latin typeface="Calibri" panose="020F0502020204030204" pitchFamily="34" charset="0"/>
                  <a:cs typeface="Calibri" panose="020F0502020204030204" pitchFamily="34" charset="0"/>
                  <a:sym typeface="Calibri" panose="020F0502020204030204" pitchFamily="34" charset="0"/>
                </a:endParaRPr>
              </a:p>
            </p:txBody>
          </p:sp>
          <p:sp>
            <p:nvSpPr>
              <p:cNvPr id="177" name="椭圆 109"/>
              <p:cNvSpPr>
                <a:spLocks noChangeArrowheads="1"/>
              </p:cNvSpPr>
              <p:nvPr/>
            </p:nvSpPr>
            <p:spPr bwMode="auto">
              <a:xfrm>
                <a:off x="1512168" y="0"/>
                <a:ext cx="144016" cy="144016"/>
              </a:xfrm>
              <a:prstGeom prst="ellipse">
                <a:avLst/>
              </a:prstGeom>
              <a:solidFill>
                <a:srgbClr val="FFFFFF"/>
              </a:solidFill>
              <a:ln>
                <a:noFill/>
              </a:ln>
              <a:extLst>
                <a:ext uri="{91240B29-F687-4F45-9708-019B960494DF}">
                  <a14:hiddenLine xmlns:a14="http://schemas.microsoft.com/office/drawing/2010/main" w="25400">
                    <a:solidFill>
                      <a:srgbClr val="000000"/>
                    </a:solidFill>
                    <a:bevel/>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b="1" i="1">
                  <a:solidFill>
                    <a:srgbClr val="FFFFFF"/>
                  </a:solidFill>
                  <a:latin typeface="Calibri" panose="020F0502020204030204" pitchFamily="34" charset="0"/>
                  <a:cs typeface="Calibri" panose="020F0502020204030204" pitchFamily="34" charset="0"/>
                  <a:sym typeface="Calibri" panose="020F0502020204030204" pitchFamily="34" charset="0"/>
                </a:endParaRPr>
              </a:p>
            </p:txBody>
          </p:sp>
          <p:sp>
            <p:nvSpPr>
              <p:cNvPr id="178" name="椭圆 110"/>
              <p:cNvSpPr>
                <a:spLocks noChangeArrowheads="1"/>
              </p:cNvSpPr>
              <p:nvPr/>
            </p:nvSpPr>
            <p:spPr bwMode="auto">
              <a:xfrm>
                <a:off x="1728192" y="0"/>
                <a:ext cx="144016" cy="144016"/>
              </a:xfrm>
              <a:prstGeom prst="ellipse">
                <a:avLst/>
              </a:prstGeom>
              <a:solidFill>
                <a:srgbClr val="FFFFFF"/>
              </a:solidFill>
              <a:ln>
                <a:noFill/>
              </a:ln>
              <a:extLst>
                <a:ext uri="{91240B29-F687-4F45-9708-019B960494DF}">
                  <a14:hiddenLine xmlns:a14="http://schemas.microsoft.com/office/drawing/2010/main" w="25400">
                    <a:solidFill>
                      <a:srgbClr val="000000"/>
                    </a:solidFill>
                    <a:bevel/>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b="1" i="1">
                  <a:solidFill>
                    <a:srgbClr val="FFFFFF"/>
                  </a:solidFill>
                  <a:latin typeface="Calibri" panose="020F0502020204030204" pitchFamily="34" charset="0"/>
                  <a:cs typeface="Calibri" panose="020F0502020204030204" pitchFamily="34" charset="0"/>
                  <a:sym typeface="Calibri" panose="020F0502020204030204" pitchFamily="34" charset="0"/>
                </a:endParaRPr>
              </a:p>
            </p:txBody>
          </p:sp>
          <p:sp>
            <p:nvSpPr>
              <p:cNvPr id="179" name="椭圆 111"/>
              <p:cNvSpPr>
                <a:spLocks noChangeArrowheads="1"/>
              </p:cNvSpPr>
              <p:nvPr/>
            </p:nvSpPr>
            <p:spPr bwMode="auto">
              <a:xfrm>
                <a:off x="1944216" y="0"/>
                <a:ext cx="144016" cy="144016"/>
              </a:xfrm>
              <a:prstGeom prst="ellipse">
                <a:avLst/>
              </a:prstGeom>
              <a:solidFill>
                <a:srgbClr val="FFFFFF"/>
              </a:solidFill>
              <a:ln>
                <a:noFill/>
              </a:ln>
              <a:extLst>
                <a:ext uri="{91240B29-F687-4F45-9708-019B960494DF}">
                  <a14:hiddenLine xmlns:a14="http://schemas.microsoft.com/office/drawing/2010/main" w="25400">
                    <a:solidFill>
                      <a:srgbClr val="000000"/>
                    </a:solidFill>
                    <a:bevel/>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b="1" i="1">
                  <a:solidFill>
                    <a:srgbClr val="FFFFFF"/>
                  </a:solidFill>
                  <a:latin typeface="Calibri" panose="020F0502020204030204" pitchFamily="34" charset="0"/>
                  <a:cs typeface="Calibri" panose="020F0502020204030204" pitchFamily="34" charset="0"/>
                  <a:sym typeface="Calibri" panose="020F0502020204030204" pitchFamily="34" charset="0"/>
                </a:endParaRPr>
              </a:p>
            </p:txBody>
          </p:sp>
          <p:sp>
            <p:nvSpPr>
              <p:cNvPr id="180" name="椭圆 112"/>
              <p:cNvSpPr>
                <a:spLocks noChangeArrowheads="1"/>
              </p:cNvSpPr>
              <p:nvPr/>
            </p:nvSpPr>
            <p:spPr bwMode="auto">
              <a:xfrm>
                <a:off x="2160240" y="0"/>
                <a:ext cx="144016" cy="144016"/>
              </a:xfrm>
              <a:prstGeom prst="ellipse">
                <a:avLst/>
              </a:prstGeom>
              <a:solidFill>
                <a:srgbClr val="FFFFFF"/>
              </a:solidFill>
              <a:ln>
                <a:noFill/>
              </a:ln>
              <a:extLst>
                <a:ext uri="{91240B29-F687-4F45-9708-019B960494DF}">
                  <a14:hiddenLine xmlns:a14="http://schemas.microsoft.com/office/drawing/2010/main" w="25400">
                    <a:solidFill>
                      <a:srgbClr val="000000"/>
                    </a:solidFill>
                    <a:bevel/>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b="1" i="1">
                  <a:solidFill>
                    <a:srgbClr val="FFFFFF"/>
                  </a:solidFill>
                  <a:latin typeface="Calibri" panose="020F0502020204030204" pitchFamily="34" charset="0"/>
                  <a:cs typeface="Calibri" panose="020F0502020204030204" pitchFamily="34" charset="0"/>
                  <a:sym typeface="Calibri" panose="020F0502020204030204" pitchFamily="34" charset="0"/>
                </a:endParaRPr>
              </a:p>
            </p:txBody>
          </p:sp>
          <p:sp>
            <p:nvSpPr>
              <p:cNvPr id="181" name="椭圆 113"/>
              <p:cNvSpPr>
                <a:spLocks noChangeArrowheads="1"/>
              </p:cNvSpPr>
              <p:nvPr/>
            </p:nvSpPr>
            <p:spPr bwMode="auto">
              <a:xfrm>
                <a:off x="2376264" y="0"/>
                <a:ext cx="144016" cy="144016"/>
              </a:xfrm>
              <a:prstGeom prst="ellipse">
                <a:avLst/>
              </a:prstGeom>
              <a:solidFill>
                <a:srgbClr val="FFFFFF"/>
              </a:solidFill>
              <a:ln>
                <a:noFill/>
              </a:ln>
              <a:extLst>
                <a:ext uri="{91240B29-F687-4F45-9708-019B960494DF}">
                  <a14:hiddenLine xmlns:a14="http://schemas.microsoft.com/office/drawing/2010/main" w="25400">
                    <a:solidFill>
                      <a:srgbClr val="000000"/>
                    </a:solidFill>
                    <a:bevel/>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b="1" i="1">
                  <a:solidFill>
                    <a:srgbClr val="FFFFFF"/>
                  </a:solidFill>
                  <a:latin typeface="Calibri" panose="020F0502020204030204" pitchFamily="34" charset="0"/>
                  <a:cs typeface="Calibri" panose="020F0502020204030204" pitchFamily="34" charset="0"/>
                  <a:sym typeface="Calibri" panose="020F0502020204030204" pitchFamily="34" charset="0"/>
                </a:endParaRPr>
              </a:p>
            </p:txBody>
          </p:sp>
          <p:sp>
            <p:nvSpPr>
              <p:cNvPr id="182" name="椭圆 114"/>
              <p:cNvSpPr>
                <a:spLocks noChangeArrowheads="1"/>
              </p:cNvSpPr>
              <p:nvPr/>
            </p:nvSpPr>
            <p:spPr bwMode="auto">
              <a:xfrm>
                <a:off x="2592288" y="0"/>
                <a:ext cx="144016" cy="144016"/>
              </a:xfrm>
              <a:prstGeom prst="ellipse">
                <a:avLst/>
              </a:prstGeom>
              <a:solidFill>
                <a:srgbClr val="FFFFFF"/>
              </a:solidFill>
              <a:ln>
                <a:noFill/>
              </a:ln>
              <a:extLst>
                <a:ext uri="{91240B29-F687-4F45-9708-019B960494DF}">
                  <a14:hiddenLine xmlns:a14="http://schemas.microsoft.com/office/drawing/2010/main" w="25400">
                    <a:solidFill>
                      <a:srgbClr val="000000"/>
                    </a:solidFill>
                    <a:bevel/>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b="1" i="1">
                  <a:solidFill>
                    <a:srgbClr val="FFFFFF"/>
                  </a:solidFill>
                  <a:latin typeface="Calibri" panose="020F0502020204030204" pitchFamily="34" charset="0"/>
                  <a:cs typeface="Calibri" panose="020F0502020204030204" pitchFamily="34" charset="0"/>
                  <a:sym typeface="Calibri" panose="020F0502020204030204" pitchFamily="34" charset="0"/>
                </a:endParaRPr>
              </a:p>
            </p:txBody>
          </p:sp>
          <p:sp>
            <p:nvSpPr>
              <p:cNvPr id="183" name="椭圆 115"/>
              <p:cNvSpPr>
                <a:spLocks noChangeArrowheads="1"/>
              </p:cNvSpPr>
              <p:nvPr/>
            </p:nvSpPr>
            <p:spPr bwMode="auto">
              <a:xfrm>
                <a:off x="2808312" y="0"/>
                <a:ext cx="144016" cy="144016"/>
              </a:xfrm>
              <a:prstGeom prst="ellipse">
                <a:avLst/>
              </a:prstGeom>
              <a:solidFill>
                <a:srgbClr val="FFFFFF"/>
              </a:solidFill>
              <a:ln>
                <a:noFill/>
              </a:ln>
              <a:extLst>
                <a:ext uri="{91240B29-F687-4F45-9708-019B960494DF}">
                  <a14:hiddenLine xmlns:a14="http://schemas.microsoft.com/office/drawing/2010/main" w="25400">
                    <a:solidFill>
                      <a:srgbClr val="000000"/>
                    </a:solidFill>
                    <a:bevel/>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b="1" i="1">
                  <a:solidFill>
                    <a:srgbClr val="FFFFFF"/>
                  </a:solidFill>
                  <a:latin typeface="Calibri" panose="020F0502020204030204" pitchFamily="34" charset="0"/>
                  <a:cs typeface="Calibri" panose="020F0502020204030204" pitchFamily="34" charset="0"/>
                  <a:sym typeface="Calibri" panose="020F0502020204030204" pitchFamily="34" charset="0"/>
                </a:endParaRPr>
              </a:p>
            </p:txBody>
          </p:sp>
          <p:sp>
            <p:nvSpPr>
              <p:cNvPr id="184" name="椭圆 116"/>
              <p:cNvSpPr>
                <a:spLocks noChangeArrowheads="1"/>
              </p:cNvSpPr>
              <p:nvPr/>
            </p:nvSpPr>
            <p:spPr bwMode="auto">
              <a:xfrm>
                <a:off x="3024336" y="0"/>
                <a:ext cx="144016" cy="144016"/>
              </a:xfrm>
              <a:prstGeom prst="ellipse">
                <a:avLst/>
              </a:prstGeom>
              <a:solidFill>
                <a:srgbClr val="FFFFFF"/>
              </a:solidFill>
              <a:ln>
                <a:noFill/>
              </a:ln>
              <a:extLst>
                <a:ext uri="{91240B29-F687-4F45-9708-019B960494DF}">
                  <a14:hiddenLine xmlns:a14="http://schemas.microsoft.com/office/drawing/2010/main" w="25400">
                    <a:solidFill>
                      <a:srgbClr val="000000"/>
                    </a:solidFill>
                    <a:bevel/>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b="1" i="1">
                  <a:solidFill>
                    <a:srgbClr val="FFFFFF"/>
                  </a:solidFill>
                  <a:latin typeface="Calibri" panose="020F0502020204030204" pitchFamily="34" charset="0"/>
                  <a:cs typeface="Calibri" panose="020F0502020204030204" pitchFamily="34" charset="0"/>
                  <a:sym typeface="Calibri" panose="020F0502020204030204" pitchFamily="34" charset="0"/>
                </a:endParaRPr>
              </a:p>
            </p:txBody>
          </p:sp>
          <p:sp>
            <p:nvSpPr>
              <p:cNvPr id="185" name="椭圆 117"/>
              <p:cNvSpPr>
                <a:spLocks noChangeArrowheads="1"/>
              </p:cNvSpPr>
              <p:nvPr/>
            </p:nvSpPr>
            <p:spPr bwMode="auto">
              <a:xfrm>
                <a:off x="3240360" y="0"/>
                <a:ext cx="144016" cy="144016"/>
              </a:xfrm>
              <a:prstGeom prst="ellipse">
                <a:avLst/>
              </a:prstGeom>
              <a:solidFill>
                <a:srgbClr val="FFFFFF"/>
              </a:solidFill>
              <a:ln>
                <a:noFill/>
              </a:ln>
              <a:extLst>
                <a:ext uri="{91240B29-F687-4F45-9708-019B960494DF}">
                  <a14:hiddenLine xmlns:a14="http://schemas.microsoft.com/office/drawing/2010/main" w="25400">
                    <a:solidFill>
                      <a:srgbClr val="000000"/>
                    </a:solidFill>
                    <a:bevel/>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b="1" i="1">
                  <a:solidFill>
                    <a:srgbClr val="FFFFFF"/>
                  </a:solidFill>
                  <a:latin typeface="Calibri" panose="020F0502020204030204" pitchFamily="34" charset="0"/>
                  <a:cs typeface="Calibri" panose="020F0502020204030204" pitchFamily="34" charset="0"/>
                  <a:sym typeface="Calibri" panose="020F0502020204030204" pitchFamily="34" charset="0"/>
                </a:endParaRPr>
              </a:p>
            </p:txBody>
          </p:sp>
        </p:grpSp>
        <p:sp>
          <p:nvSpPr>
            <p:cNvPr id="165" name="TextBox 97"/>
            <p:cNvSpPr>
              <a:spLocks noChangeArrowheads="1"/>
            </p:cNvSpPr>
            <p:nvPr/>
          </p:nvSpPr>
          <p:spPr bwMode="auto">
            <a:xfrm>
              <a:off x="148562" y="982058"/>
              <a:ext cx="2226941" cy="4000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buSzPct val="80000"/>
              </a:pPr>
              <a:r>
                <a:rPr lang="zh-CN" altLang="en-US" sz="2000" b="1" dirty="0">
                  <a:solidFill>
                    <a:srgbClr val="0050AA"/>
                  </a:solidFill>
                  <a:ea typeface="微软雅黑" panose="020B0503020204020204" pitchFamily="34" charset="-122"/>
                </a:rPr>
                <a:t>能够</a:t>
              </a:r>
            </a:p>
          </p:txBody>
        </p:sp>
        <p:sp>
          <p:nvSpPr>
            <p:cNvPr id="167" name="等腰三角形 99"/>
            <p:cNvSpPr>
              <a:spLocks noChangeArrowheads="1"/>
            </p:cNvSpPr>
            <p:nvPr/>
          </p:nvSpPr>
          <p:spPr bwMode="auto">
            <a:xfrm rot="-3765558">
              <a:off x="1843724" y="2830982"/>
              <a:ext cx="856882" cy="450700"/>
            </a:xfrm>
            <a:prstGeom prst="triangle">
              <a:avLst>
                <a:gd name="adj" fmla="val 50000"/>
              </a:avLst>
            </a:prstGeom>
            <a:gradFill rotWithShape="1">
              <a:gsLst>
                <a:gs pos="0">
                  <a:srgbClr val="7F7F7F"/>
                </a:gs>
                <a:gs pos="29999">
                  <a:srgbClr val="F2F2F2"/>
                </a:gs>
                <a:gs pos="56999">
                  <a:srgbClr val="BFBFBF"/>
                </a:gs>
                <a:gs pos="100000">
                  <a:srgbClr val="BFBFBF"/>
                </a:gs>
              </a:gsLst>
              <a:lin ang="16200000" scaled="1"/>
            </a:gradFill>
            <a:ln>
              <a:noFill/>
            </a:ln>
            <a:extLst>
              <a:ext uri="{91240B29-F687-4F45-9708-019B960494DF}">
                <a14:hiddenLine xmlns:a14="http://schemas.microsoft.com/office/drawing/2010/main" w="25400">
                  <a:solidFill>
                    <a:srgbClr val="000000"/>
                  </a:solidFill>
                  <a:bevel/>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b="1" i="1">
                <a:solidFill>
                  <a:srgbClr val="FFFFFF"/>
                </a:solidFill>
                <a:latin typeface="Calibri" panose="020F0502020204030204" pitchFamily="34" charset="0"/>
                <a:cs typeface="Calibri" panose="020F0502020204030204" pitchFamily="34" charset="0"/>
                <a:sym typeface="Calibri" panose="020F0502020204030204" pitchFamily="34" charset="0"/>
              </a:endParaRPr>
            </a:p>
          </p:txBody>
        </p:sp>
        <p:sp>
          <p:nvSpPr>
            <p:cNvPr id="168" name="矩形 100"/>
            <p:cNvSpPr>
              <a:spLocks noChangeArrowheads="1"/>
            </p:cNvSpPr>
            <p:nvPr/>
          </p:nvSpPr>
          <p:spPr bwMode="auto">
            <a:xfrm>
              <a:off x="89706" y="467605"/>
              <a:ext cx="2557065" cy="435594"/>
            </a:xfrm>
            <a:prstGeom prst="rect">
              <a:avLst/>
            </a:prstGeom>
            <a:blipFill dpi="0" rotWithShape="1">
              <a:blip r:embed="rId4"/>
              <a:srcRect/>
              <a:tile tx="0" ty="0" sx="100000" sy="100000" flip="none" algn="tl"/>
            </a:blipFill>
            <a:ln>
              <a:noFill/>
            </a:ln>
            <a:extLst>
              <a:ext uri="{91240B29-F687-4F45-9708-019B960494DF}">
                <a14:hiddenLine xmlns:a14="http://schemas.microsoft.com/office/drawing/2010/main" w="25400">
                  <a:solidFill>
                    <a:srgbClr val="000000"/>
                  </a:solidFill>
                  <a:bevel/>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b="1" i="1">
                <a:solidFill>
                  <a:srgbClr val="FFFFFF"/>
                </a:solidFill>
                <a:latin typeface="Calibri" panose="020F0502020204030204" pitchFamily="34" charset="0"/>
                <a:cs typeface="Calibri" panose="020F0502020204030204" pitchFamily="34" charset="0"/>
                <a:sym typeface="Calibri" panose="020F0502020204030204" pitchFamily="34" charset="0"/>
              </a:endParaRPr>
            </a:p>
          </p:txBody>
        </p:sp>
        <p:sp>
          <p:nvSpPr>
            <p:cNvPr id="169" name="TextBox 101"/>
            <p:cNvSpPr>
              <a:spLocks noChangeArrowheads="1"/>
            </p:cNvSpPr>
            <p:nvPr/>
          </p:nvSpPr>
          <p:spPr bwMode="auto">
            <a:xfrm>
              <a:off x="265685" y="438278"/>
              <a:ext cx="2010917" cy="459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lnSpc>
                  <a:spcPct val="130000"/>
                </a:lnSpc>
              </a:pPr>
              <a:r>
                <a:rPr lang="zh-CN" altLang="en-US" sz="2000" b="1" dirty="0">
                  <a:solidFill>
                    <a:srgbClr val="FFFFFF"/>
                  </a:solidFill>
                  <a:latin typeface="Arial Black" panose="020B0A04020102020204" pitchFamily="34" charset="0"/>
                  <a:ea typeface="微软雅黑" panose="020B0503020204020204" pitchFamily="34" charset="-122"/>
                  <a:sym typeface="Arial Black" panose="020B0A04020102020204" pitchFamily="34" charset="0"/>
                </a:rPr>
                <a:t>人文维度</a:t>
              </a:r>
            </a:p>
          </p:txBody>
        </p:sp>
        <p:sp>
          <p:nvSpPr>
            <p:cNvPr id="249" name="TextBox 97">
              <a:extLst>
                <a:ext uri="{FF2B5EF4-FFF2-40B4-BE49-F238E27FC236}">
                  <a16:creationId xmlns:a16="http://schemas.microsoft.com/office/drawing/2014/main" id="{EC00F5D3-71B3-4B9B-B8CD-906D627A49C0}"/>
                </a:ext>
              </a:extLst>
            </p:cNvPr>
            <p:cNvSpPr>
              <a:spLocks noChangeArrowheads="1"/>
            </p:cNvSpPr>
            <p:nvPr/>
          </p:nvSpPr>
          <p:spPr bwMode="auto">
            <a:xfrm>
              <a:off x="247604" y="1342016"/>
              <a:ext cx="2277956" cy="1768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180000" indent="-180000" algn="just">
                <a:buSzPct val="80000"/>
                <a:buFont typeface="Wingdings" panose="05000000000000000000" pitchFamily="2" charset="2"/>
                <a:buChar char="l"/>
              </a:pPr>
              <a:r>
                <a:rPr lang="zh-CN" altLang="en-US" sz="2000" dirty="0">
                  <a:solidFill>
                    <a:srgbClr val="0050AA"/>
                  </a:solidFill>
                  <a:effectLst>
                    <a:outerShdw blurRad="38100" dist="38100" dir="2700000" algn="tl">
                      <a:srgbClr val="000000">
                        <a:alpha val="43137"/>
                      </a:srgbClr>
                    </a:outerShdw>
                  </a:effectLst>
                  <a:ea typeface="微软雅黑" panose="020B0503020204020204" pitchFamily="34" charset="-122"/>
                  <a:sym typeface="Arial" panose="020B0604020202020204" pitchFamily="34" charset="0"/>
                </a:rPr>
                <a:t>了解同学的学习情况</a:t>
              </a:r>
              <a:endParaRPr lang="en-US" altLang="zh-CN" sz="2000" dirty="0">
                <a:solidFill>
                  <a:srgbClr val="0050AA"/>
                </a:solidFill>
                <a:effectLst>
                  <a:outerShdw blurRad="38100" dist="38100" dir="2700000" algn="tl">
                    <a:srgbClr val="000000">
                      <a:alpha val="43137"/>
                    </a:srgbClr>
                  </a:outerShdw>
                </a:effectLst>
                <a:ea typeface="微软雅黑" panose="020B0503020204020204" pitchFamily="34" charset="-122"/>
                <a:sym typeface="Arial" panose="020B0604020202020204" pitchFamily="34" charset="0"/>
              </a:endParaRPr>
            </a:p>
            <a:p>
              <a:pPr marL="180000" indent="-180000" algn="just">
                <a:buSzPct val="80000"/>
                <a:buFont typeface="Wingdings" panose="05000000000000000000" pitchFamily="2" charset="2"/>
                <a:buChar char="l"/>
              </a:pPr>
              <a:r>
                <a:rPr lang="zh-CN" altLang="en-US" sz="2000" dirty="0">
                  <a:solidFill>
                    <a:srgbClr val="0050AA"/>
                  </a:solidFill>
                  <a:effectLst>
                    <a:outerShdw blurRad="38100" dist="38100" dir="2700000" algn="tl">
                      <a:srgbClr val="000000">
                        <a:alpha val="43137"/>
                      </a:srgbClr>
                    </a:outerShdw>
                  </a:effectLst>
                  <a:ea typeface="微软雅黑" panose="020B0503020204020204" pitchFamily="34" charset="-122"/>
                  <a:sym typeface="Arial" panose="020B0604020202020204" pitchFamily="34" charset="0"/>
                </a:rPr>
                <a:t>与同学交流学习内容并互相促进</a:t>
              </a:r>
              <a:endParaRPr lang="zh-CN" altLang="en-US" sz="2000" dirty="0">
                <a:solidFill>
                  <a:srgbClr val="0050AA"/>
                </a:solidFill>
                <a:effectLst>
                  <a:outerShdw blurRad="38100" dist="38100" dir="2700000" algn="tl">
                    <a:srgbClr val="000000">
                      <a:alpha val="43137"/>
                    </a:srgbClr>
                  </a:outerShdw>
                </a:effectLst>
                <a:ea typeface="微软雅黑" panose="020B0503020204020204" pitchFamily="34" charset="-122"/>
              </a:endParaRPr>
            </a:p>
          </p:txBody>
        </p:sp>
      </p:grpSp>
      <p:grpSp>
        <p:nvGrpSpPr>
          <p:cNvPr id="190" name="组合 92">
            <a:extLst>
              <a:ext uri="{FF2B5EF4-FFF2-40B4-BE49-F238E27FC236}">
                <a16:creationId xmlns:a16="http://schemas.microsoft.com/office/drawing/2014/main" id="{757EE787-F23D-47A6-ACB9-1717095F954E}"/>
              </a:ext>
            </a:extLst>
          </p:cNvPr>
          <p:cNvGrpSpPr>
            <a:grpSpLocks/>
          </p:cNvGrpSpPr>
          <p:nvPr/>
        </p:nvGrpSpPr>
        <p:grpSpPr bwMode="auto">
          <a:xfrm>
            <a:off x="8424000" y="2159999"/>
            <a:ext cx="2052000" cy="3924000"/>
            <a:chOff x="0" y="-1"/>
            <a:chExt cx="2773164" cy="3611487"/>
          </a:xfrm>
        </p:grpSpPr>
        <p:grpSp>
          <p:nvGrpSpPr>
            <p:cNvPr id="191" name="组合 93">
              <a:extLst>
                <a:ext uri="{FF2B5EF4-FFF2-40B4-BE49-F238E27FC236}">
                  <a16:creationId xmlns:a16="http://schemas.microsoft.com/office/drawing/2014/main" id="{159E7EC4-60ED-4B05-9869-08215A36F741}"/>
                </a:ext>
              </a:extLst>
            </p:cNvPr>
            <p:cNvGrpSpPr>
              <a:grpSpLocks/>
            </p:cNvGrpSpPr>
            <p:nvPr/>
          </p:nvGrpSpPr>
          <p:grpSpPr bwMode="auto">
            <a:xfrm flipH="1">
              <a:off x="0" y="174018"/>
              <a:ext cx="126414" cy="3155243"/>
              <a:chOff x="0" y="0"/>
              <a:chExt cx="173622" cy="4333548"/>
            </a:xfrm>
          </p:grpSpPr>
          <p:pic>
            <p:nvPicPr>
              <p:cNvPr id="217" name="Picture 3">
                <a:extLst>
                  <a:ext uri="{FF2B5EF4-FFF2-40B4-BE49-F238E27FC236}">
                    <a16:creationId xmlns:a16="http://schemas.microsoft.com/office/drawing/2014/main" id="{F367B487-E9C4-4F75-87DE-F6E50AFAC2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2766" r="7204" b="57678"/>
              <a:stretch>
                <a:fillRect/>
              </a:stretch>
            </p:blipFill>
            <p:spPr bwMode="auto">
              <a:xfrm rot="16200000" flipV="1">
                <a:off x="-1997134" y="2162792"/>
                <a:ext cx="4189533" cy="1519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sp>
            <p:nvSpPr>
              <p:cNvPr id="218" name="矩形 121">
                <a:extLst>
                  <a:ext uri="{FF2B5EF4-FFF2-40B4-BE49-F238E27FC236}">
                    <a16:creationId xmlns:a16="http://schemas.microsoft.com/office/drawing/2014/main" id="{99002C71-35B6-46EE-8EB2-632ED944E1E4}"/>
                  </a:ext>
                </a:extLst>
              </p:cNvPr>
              <p:cNvSpPr>
                <a:spLocks noChangeArrowheads="1"/>
              </p:cNvSpPr>
              <p:nvPr/>
            </p:nvSpPr>
            <p:spPr bwMode="auto">
              <a:xfrm rot="16200000" flipV="1">
                <a:off x="-1946690" y="1946690"/>
                <a:ext cx="3922180" cy="28800"/>
              </a:xfrm>
              <a:prstGeom prst="rect">
                <a:avLst/>
              </a:prstGeom>
              <a:gradFill rotWithShape="1">
                <a:gsLst>
                  <a:gs pos="0">
                    <a:srgbClr val="FFFFFF"/>
                  </a:gs>
                  <a:gs pos="1999">
                    <a:srgbClr val="FFFFFF"/>
                  </a:gs>
                  <a:gs pos="49628">
                    <a:srgbClr val="3F3F3F"/>
                  </a:gs>
                  <a:gs pos="100000">
                    <a:srgbClr val="FFFFFF"/>
                  </a:gs>
                </a:gsLst>
                <a:lin ang="10800000" scaled="1"/>
              </a:gradFill>
              <a:ln>
                <a:noFill/>
              </a:ln>
              <a:extLst>
                <a:ext uri="{91240B29-F687-4F45-9708-019B960494DF}">
                  <a14:hiddenLine xmlns:a14="http://schemas.microsoft.com/office/drawing/2010/main" w="25400">
                    <a:solidFill>
                      <a:srgbClr val="000000"/>
                    </a:solidFill>
                    <a:bevel/>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b="1" i="1">
                  <a:solidFill>
                    <a:srgbClr val="FFFFFF"/>
                  </a:solidFill>
                  <a:latin typeface="Calibri" panose="020F0502020204030204" pitchFamily="34" charset="0"/>
                  <a:sym typeface="宋体" panose="02010600030101010101" pitchFamily="2" charset="-122"/>
                </a:endParaRPr>
              </a:p>
            </p:txBody>
          </p:sp>
        </p:grpSp>
        <p:grpSp>
          <p:nvGrpSpPr>
            <p:cNvPr id="192" name="组合 94">
              <a:extLst>
                <a:ext uri="{FF2B5EF4-FFF2-40B4-BE49-F238E27FC236}">
                  <a16:creationId xmlns:a16="http://schemas.microsoft.com/office/drawing/2014/main" id="{2FE90FC8-490A-41B0-B6DA-CDB1F42A7DF1}"/>
                </a:ext>
              </a:extLst>
            </p:cNvPr>
            <p:cNvGrpSpPr>
              <a:grpSpLocks/>
            </p:cNvGrpSpPr>
            <p:nvPr/>
          </p:nvGrpSpPr>
          <p:grpSpPr bwMode="auto">
            <a:xfrm>
              <a:off x="2646750" y="157286"/>
              <a:ext cx="126414" cy="3155243"/>
              <a:chOff x="0" y="0"/>
              <a:chExt cx="173622" cy="4333548"/>
            </a:xfrm>
          </p:grpSpPr>
          <p:pic>
            <p:nvPicPr>
              <p:cNvPr id="215" name="Picture 3">
                <a:extLst>
                  <a:ext uri="{FF2B5EF4-FFF2-40B4-BE49-F238E27FC236}">
                    <a16:creationId xmlns:a16="http://schemas.microsoft.com/office/drawing/2014/main" id="{2A5B3EB3-C28A-4B88-B0ED-2D5E655CF6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2766" r="7204" b="57678"/>
              <a:stretch>
                <a:fillRect/>
              </a:stretch>
            </p:blipFill>
            <p:spPr bwMode="auto">
              <a:xfrm rot="16200000" flipV="1">
                <a:off x="-1997134" y="2162792"/>
                <a:ext cx="4189533" cy="1519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sp>
            <p:nvSpPr>
              <p:cNvPr id="216" name="矩形 119">
                <a:extLst>
                  <a:ext uri="{FF2B5EF4-FFF2-40B4-BE49-F238E27FC236}">
                    <a16:creationId xmlns:a16="http://schemas.microsoft.com/office/drawing/2014/main" id="{510642B0-0AF4-43B7-9A1C-5ADF79254383}"/>
                  </a:ext>
                </a:extLst>
              </p:cNvPr>
              <p:cNvSpPr>
                <a:spLocks noChangeArrowheads="1"/>
              </p:cNvSpPr>
              <p:nvPr/>
            </p:nvSpPr>
            <p:spPr bwMode="auto">
              <a:xfrm rot="16200000" flipV="1">
                <a:off x="-1946690" y="1946690"/>
                <a:ext cx="3922180" cy="28800"/>
              </a:xfrm>
              <a:prstGeom prst="rect">
                <a:avLst/>
              </a:prstGeom>
              <a:gradFill rotWithShape="1">
                <a:gsLst>
                  <a:gs pos="0">
                    <a:srgbClr val="FFFFFF"/>
                  </a:gs>
                  <a:gs pos="1999">
                    <a:srgbClr val="FFFFFF"/>
                  </a:gs>
                  <a:gs pos="49628">
                    <a:srgbClr val="3F3F3F"/>
                  </a:gs>
                  <a:gs pos="100000">
                    <a:srgbClr val="FFFFFF"/>
                  </a:gs>
                </a:gsLst>
                <a:lin ang="10800000" scaled="1"/>
              </a:gradFill>
              <a:ln>
                <a:noFill/>
              </a:ln>
              <a:extLst>
                <a:ext uri="{91240B29-F687-4F45-9708-019B960494DF}">
                  <a14:hiddenLine xmlns:a14="http://schemas.microsoft.com/office/drawing/2010/main" w="25400">
                    <a:solidFill>
                      <a:srgbClr val="000000"/>
                    </a:solidFill>
                    <a:bevel/>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b="1" i="1">
                  <a:solidFill>
                    <a:srgbClr val="FFFFFF"/>
                  </a:solidFill>
                  <a:latin typeface="Calibri" panose="020F0502020204030204" pitchFamily="34" charset="0"/>
                  <a:sym typeface="宋体" panose="02010600030101010101" pitchFamily="2" charset="-122"/>
                </a:endParaRPr>
              </a:p>
            </p:txBody>
          </p:sp>
        </p:grpSp>
        <p:sp>
          <p:nvSpPr>
            <p:cNvPr id="193" name="矩形 62">
              <a:extLst>
                <a:ext uri="{FF2B5EF4-FFF2-40B4-BE49-F238E27FC236}">
                  <a16:creationId xmlns:a16="http://schemas.microsoft.com/office/drawing/2014/main" id="{6AE88F87-1346-4A79-838E-F4BEBB11E1F3}"/>
                </a:ext>
              </a:extLst>
            </p:cNvPr>
            <p:cNvSpPr>
              <a:spLocks noChangeArrowheads="1"/>
            </p:cNvSpPr>
            <p:nvPr/>
          </p:nvSpPr>
          <p:spPr bwMode="auto">
            <a:xfrm>
              <a:off x="89460" y="-1"/>
              <a:ext cx="2569011" cy="3611487"/>
            </a:xfrm>
            <a:custGeom>
              <a:avLst/>
              <a:gdLst>
                <a:gd name="T0" fmla="*/ 0 w 2569011"/>
                <a:gd name="T1" fmla="*/ 0 h 3512730"/>
                <a:gd name="T2" fmla="*/ 2569011 w 2569011"/>
                <a:gd name="T3" fmla="*/ 0 h 3512730"/>
                <a:gd name="T4" fmla="*/ 2569011 w 2569011"/>
                <a:gd name="T5" fmla="*/ 2777082 h 3512730"/>
                <a:gd name="T6" fmla="*/ 2183786 w 2569011"/>
                <a:gd name="T7" fmla="*/ 3512730 h 3512730"/>
                <a:gd name="T8" fmla="*/ 0 w 2569011"/>
                <a:gd name="T9" fmla="*/ 3512730 h 3512730"/>
                <a:gd name="T10" fmla="*/ 0 w 2569011"/>
                <a:gd name="T11" fmla="*/ 0 h 3512730"/>
                <a:gd name="T12" fmla="*/ 0 w 2569011"/>
                <a:gd name="T13" fmla="*/ 0 h 3512730"/>
                <a:gd name="T14" fmla="*/ 2569011 w 2569011"/>
                <a:gd name="T15" fmla="*/ 3512730 h 3512730"/>
              </a:gdLst>
              <a:ahLst/>
              <a:cxnLst>
                <a:cxn ang="0">
                  <a:pos x="T0" y="T1"/>
                </a:cxn>
                <a:cxn ang="0">
                  <a:pos x="T2" y="T3"/>
                </a:cxn>
                <a:cxn ang="0">
                  <a:pos x="T4" y="T5"/>
                </a:cxn>
                <a:cxn ang="0">
                  <a:pos x="T6" y="T7"/>
                </a:cxn>
                <a:cxn ang="0">
                  <a:pos x="T8" y="T9"/>
                </a:cxn>
                <a:cxn ang="0">
                  <a:pos x="T10" y="T11"/>
                </a:cxn>
              </a:cxnLst>
              <a:rect l="T12" t="T13" r="T14" b="T15"/>
              <a:pathLst>
                <a:path w="2569011" h="3512730">
                  <a:moveTo>
                    <a:pt x="0" y="0"/>
                  </a:moveTo>
                  <a:lnTo>
                    <a:pt x="2569011" y="0"/>
                  </a:lnTo>
                  <a:lnTo>
                    <a:pt x="2569011" y="2777082"/>
                  </a:lnTo>
                  <a:lnTo>
                    <a:pt x="2183786" y="3512730"/>
                  </a:lnTo>
                  <a:lnTo>
                    <a:pt x="0" y="3512730"/>
                  </a:lnTo>
                  <a:lnTo>
                    <a:pt x="0" y="0"/>
                  </a:lnTo>
                  <a:close/>
                </a:path>
              </a:pathLst>
            </a:custGeom>
            <a:gradFill rotWithShape="1">
              <a:gsLst>
                <a:gs pos="0">
                  <a:srgbClr val="FFFFFF"/>
                </a:gs>
                <a:gs pos="100000">
                  <a:srgbClr val="F2F2F2"/>
                </a:gs>
              </a:gsLst>
              <a:path path="rect">
                <a:fillToRect l="50000" t="50000" r="50000" b="50000"/>
              </a:path>
            </a:gradFill>
            <a:ln>
              <a:noFill/>
            </a:ln>
            <a:extLst>
              <a:ext uri="{91240B29-F687-4F45-9708-019B960494DF}">
                <a14:hiddenLine xmlns:a14="http://schemas.microsoft.com/office/drawing/2010/main" w="25400" cap="flat" cmpd="sng">
                  <a:solidFill>
                    <a:srgbClr val="000000"/>
                  </a:solidFill>
                  <a:bevel/>
                  <a:headEnd/>
                  <a:tailEnd/>
                </a14:hiddenLine>
              </a:ext>
            </a:extLst>
          </p:spPr>
          <p:txBody>
            <a:bodyPr anchor="ctr"/>
            <a:lstStyle/>
            <a:p>
              <a:endParaRPr lang="zh-CN" altLang="en-US"/>
            </a:p>
          </p:txBody>
        </p:sp>
        <p:grpSp>
          <p:nvGrpSpPr>
            <p:cNvPr id="194" name="组合 96">
              <a:extLst>
                <a:ext uri="{FF2B5EF4-FFF2-40B4-BE49-F238E27FC236}">
                  <a16:creationId xmlns:a16="http://schemas.microsoft.com/office/drawing/2014/main" id="{6D451E2D-63CC-4D40-9040-9581F40DA1BF}"/>
                </a:ext>
              </a:extLst>
            </p:cNvPr>
            <p:cNvGrpSpPr>
              <a:grpSpLocks/>
            </p:cNvGrpSpPr>
            <p:nvPr/>
          </p:nvGrpSpPr>
          <p:grpSpPr bwMode="auto">
            <a:xfrm>
              <a:off x="141888" y="104857"/>
              <a:ext cx="2464153" cy="104858"/>
              <a:chOff x="0" y="0"/>
              <a:chExt cx="3384376" cy="144016"/>
            </a:xfrm>
          </p:grpSpPr>
          <p:sp>
            <p:nvSpPr>
              <p:cNvPr id="199" name="椭圆 102">
                <a:extLst>
                  <a:ext uri="{FF2B5EF4-FFF2-40B4-BE49-F238E27FC236}">
                    <a16:creationId xmlns:a16="http://schemas.microsoft.com/office/drawing/2014/main" id="{DF228C6E-B85F-43A1-A12D-6B89FDAD372B}"/>
                  </a:ext>
                </a:extLst>
              </p:cNvPr>
              <p:cNvSpPr>
                <a:spLocks noChangeArrowheads="1"/>
              </p:cNvSpPr>
              <p:nvPr/>
            </p:nvSpPr>
            <p:spPr bwMode="auto">
              <a:xfrm>
                <a:off x="0" y="0"/>
                <a:ext cx="144016" cy="144016"/>
              </a:xfrm>
              <a:prstGeom prst="ellipse">
                <a:avLst/>
              </a:prstGeom>
              <a:solidFill>
                <a:srgbClr val="FFFFFF"/>
              </a:solidFill>
              <a:ln>
                <a:noFill/>
              </a:ln>
              <a:extLst>
                <a:ext uri="{91240B29-F687-4F45-9708-019B960494DF}">
                  <a14:hiddenLine xmlns:a14="http://schemas.microsoft.com/office/drawing/2010/main" w="25400">
                    <a:solidFill>
                      <a:srgbClr val="000000"/>
                    </a:solidFill>
                    <a:bevel/>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b="1" i="1">
                  <a:solidFill>
                    <a:srgbClr val="FFFFFF"/>
                  </a:solidFill>
                  <a:latin typeface="Calibri" panose="020F0502020204030204" pitchFamily="34" charset="0"/>
                  <a:cs typeface="Calibri" panose="020F0502020204030204" pitchFamily="34" charset="0"/>
                  <a:sym typeface="Calibri" panose="020F0502020204030204" pitchFamily="34" charset="0"/>
                </a:endParaRPr>
              </a:p>
            </p:txBody>
          </p:sp>
          <p:sp>
            <p:nvSpPr>
              <p:cNvPr id="200" name="椭圆 103">
                <a:extLst>
                  <a:ext uri="{FF2B5EF4-FFF2-40B4-BE49-F238E27FC236}">
                    <a16:creationId xmlns:a16="http://schemas.microsoft.com/office/drawing/2014/main" id="{0478CA64-E313-4D7E-805F-024E4C6B0D67}"/>
                  </a:ext>
                </a:extLst>
              </p:cNvPr>
              <p:cNvSpPr>
                <a:spLocks noChangeArrowheads="1"/>
              </p:cNvSpPr>
              <p:nvPr/>
            </p:nvSpPr>
            <p:spPr bwMode="auto">
              <a:xfrm>
                <a:off x="216024" y="0"/>
                <a:ext cx="144016" cy="144016"/>
              </a:xfrm>
              <a:prstGeom prst="ellipse">
                <a:avLst/>
              </a:prstGeom>
              <a:solidFill>
                <a:srgbClr val="FFFFFF"/>
              </a:solidFill>
              <a:ln>
                <a:noFill/>
              </a:ln>
              <a:extLst>
                <a:ext uri="{91240B29-F687-4F45-9708-019B960494DF}">
                  <a14:hiddenLine xmlns:a14="http://schemas.microsoft.com/office/drawing/2010/main" w="25400">
                    <a:solidFill>
                      <a:srgbClr val="000000"/>
                    </a:solidFill>
                    <a:bevel/>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b="1" i="1">
                  <a:solidFill>
                    <a:srgbClr val="FFFFFF"/>
                  </a:solidFill>
                  <a:latin typeface="Calibri" panose="020F0502020204030204" pitchFamily="34" charset="0"/>
                  <a:cs typeface="Calibri" panose="020F0502020204030204" pitchFamily="34" charset="0"/>
                  <a:sym typeface="Calibri" panose="020F0502020204030204" pitchFamily="34" charset="0"/>
                </a:endParaRPr>
              </a:p>
            </p:txBody>
          </p:sp>
          <p:sp>
            <p:nvSpPr>
              <p:cNvPr id="201" name="椭圆 104">
                <a:extLst>
                  <a:ext uri="{FF2B5EF4-FFF2-40B4-BE49-F238E27FC236}">
                    <a16:creationId xmlns:a16="http://schemas.microsoft.com/office/drawing/2014/main" id="{0111CD76-EE66-4696-923E-D754F12EB7D3}"/>
                  </a:ext>
                </a:extLst>
              </p:cNvPr>
              <p:cNvSpPr>
                <a:spLocks noChangeArrowheads="1"/>
              </p:cNvSpPr>
              <p:nvPr/>
            </p:nvSpPr>
            <p:spPr bwMode="auto">
              <a:xfrm>
                <a:off x="432048" y="0"/>
                <a:ext cx="144016" cy="144016"/>
              </a:xfrm>
              <a:prstGeom prst="ellipse">
                <a:avLst/>
              </a:prstGeom>
              <a:solidFill>
                <a:srgbClr val="FFFFFF"/>
              </a:solidFill>
              <a:ln>
                <a:noFill/>
              </a:ln>
              <a:extLst>
                <a:ext uri="{91240B29-F687-4F45-9708-019B960494DF}">
                  <a14:hiddenLine xmlns:a14="http://schemas.microsoft.com/office/drawing/2010/main" w="25400">
                    <a:solidFill>
                      <a:srgbClr val="000000"/>
                    </a:solidFill>
                    <a:bevel/>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b="1" i="1">
                  <a:solidFill>
                    <a:srgbClr val="FFFFFF"/>
                  </a:solidFill>
                  <a:latin typeface="Calibri" panose="020F0502020204030204" pitchFamily="34" charset="0"/>
                  <a:cs typeface="Calibri" panose="020F0502020204030204" pitchFamily="34" charset="0"/>
                  <a:sym typeface="Calibri" panose="020F0502020204030204" pitchFamily="34" charset="0"/>
                </a:endParaRPr>
              </a:p>
            </p:txBody>
          </p:sp>
          <p:sp>
            <p:nvSpPr>
              <p:cNvPr id="202" name="椭圆 105">
                <a:extLst>
                  <a:ext uri="{FF2B5EF4-FFF2-40B4-BE49-F238E27FC236}">
                    <a16:creationId xmlns:a16="http://schemas.microsoft.com/office/drawing/2014/main" id="{3C8525BD-F81A-4E35-9F8B-79826310336F}"/>
                  </a:ext>
                </a:extLst>
              </p:cNvPr>
              <p:cNvSpPr>
                <a:spLocks noChangeArrowheads="1"/>
              </p:cNvSpPr>
              <p:nvPr/>
            </p:nvSpPr>
            <p:spPr bwMode="auto">
              <a:xfrm>
                <a:off x="648072" y="0"/>
                <a:ext cx="144016" cy="144016"/>
              </a:xfrm>
              <a:prstGeom prst="ellipse">
                <a:avLst/>
              </a:prstGeom>
              <a:solidFill>
                <a:srgbClr val="FFFFFF"/>
              </a:solidFill>
              <a:ln>
                <a:noFill/>
              </a:ln>
              <a:extLst>
                <a:ext uri="{91240B29-F687-4F45-9708-019B960494DF}">
                  <a14:hiddenLine xmlns:a14="http://schemas.microsoft.com/office/drawing/2010/main" w="25400">
                    <a:solidFill>
                      <a:srgbClr val="000000"/>
                    </a:solidFill>
                    <a:bevel/>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b="1" i="1">
                  <a:solidFill>
                    <a:srgbClr val="FFFFFF"/>
                  </a:solidFill>
                  <a:latin typeface="Calibri" panose="020F0502020204030204" pitchFamily="34" charset="0"/>
                  <a:cs typeface="Calibri" panose="020F0502020204030204" pitchFamily="34" charset="0"/>
                  <a:sym typeface="Calibri" panose="020F0502020204030204" pitchFamily="34" charset="0"/>
                </a:endParaRPr>
              </a:p>
            </p:txBody>
          </p:sp>
          <p:sp>
            <p:nvSpPr>
              <p:cNvPr id="203" name="椭圆 106">
                <a:extLst>
                  <a:ext uri="{FF2B5EF4-FFF2-40B4-BE49-F238E27FC236}">
                    <a16:creationId xmlns:a16="http://schemas.microsoft.com/office/drawing/2014/main" id="{F088DFFD-76DC-45A6-B69B-64008BCC2511}"/>
                  </a:ext>
                </a:extLst>
              </p:cNvPr>
              <p:cNvSpPr>
                <a:spLocks noChangeArrowheads="1"/>
              </p:cNvSpPr>
              <p:nvPr/>
            </p:nvSpPr>
            <p:spPr bwMode="auto">
              <a:xfrm>
                <a:off x="864096" y="0"/>
                <a:ext cx="144016" cy="144016"/>
              </a:xfrm>
              <a:prstGeom prst="ellipse">
                <a:avLst/>
              </a:prstGeom>
              <a:solidFill>
                <a:srgbClr val="FFFFFF"/>
              </a:solidFill>
              <a:ln>
                <a:noFill/>
              </a:ln>
              <a:extLst>
                <a:ext uri="{91240B29-F687-4F45-9708-019B960494DF}">
                  <a14:hiddenLine xmlns:a14="http://schemas.microsoft.com/office/drawing/2010/main" w="25400">
                    <a:solidFill>
                      <a:srgbClr val="000000"/>
                    </a:solidFill>
                    <a:bevel/>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b="1" i="1">
                  <a:solidFill>
                    <a:srgbClr val="FFFFFF"/>
                  </a:solidFill>
                  <a:latin typeface="Calibri" panose="020F0502020204030204" pitchFamily="34" charset="0"/>
                  <a:cs typeface="Calibri" panose="020F0502020204030204" pitchFamily="34" charset="0"/>
                  <a:sym typeface="Calibri" panose="020F0502020204030204" pitchFamily="34" charset="0"/>
                </a:endParaRPr>
              </a:p>
            </p:txBody>
          </p:sp>
          <p:sp>
            <p:nvSpPr>
              <p:cNvPr id="204" name="椭圆 107">
                <a:extLst>
                  <a:ext uri="{FF2B5EF4-FFF2-40B4-BE49-F238E27FC236}">
                    <a16:creationId xmlns:a16="http://schemas.microsoft.com/office/drawing/2014/main" id="{1F8F2D04-A609-4BD9-91B3-435492F460DC}"/>
                  </a:ext>
                </a:extLst>
              </p:cNvPr>
              <p:cNvSpPr>
                <a:spLocks noChangeArrowheads="1"/>
              </p:cNvSpPr>
              <p:nvPr/>
            </p:nvSpPr>
            <p:spPr bwMode="auto">
              <a:xfrm>
                <a:off x="1080120" y="0"/>
                <a:ext cx="144016" cy="144016"/>
              </a:xfrm>
              <a:prstGeom prst="ellipse">
                <a:avLst/>
              </a:prstGeom>
              <a:solidFill>
                <a:srgbClr val="FFFFFF"/>
              </a:solidFill>
              <a:ln>
                <a:noFill/>
              </a:ln>
              <a:extLst>
                <a:ext uri="{91240B29-F687-4F45-9708-019B960494DF}">
                  <a14:hiddenLine xmlns:a14="http://schemas.microsoft.com/office/drawing/2010/main" w="25400">
                    <a:solidFill>
                      <a:srgbClr val="000000"/>
                    </a:solidFill>
                    <a:bevel/>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b="1" i="1">
                  <a:solidFill>
                    <a:srgbClr val="FFFFFF"/>
                  </a:solidFill>
                  <a:latin typeface="Calibri" panose="020F0502020204030204" pitchFamily="34" charset="0"/>
                  <a:cs typeface="Calibri" panose="020F0502020204030204" pitchFamily="34" charset="0"/>
                  <a:sym typeface="Calibri" panose="020F0502020204030204" pitchFamily="34" charset="0"/>
                </a:endParaRPr>
              </a:p>
            </p:txBody>
          </p:sp>
          <p:sp>
            <p:nvSpPr>
              <p:cNvPr id="205" name="椭圆 108">
                <a:extLst>
                  <a:ext uri="{FF2B5EF4-FFF2-40B4-BE49-F238E27FC236}">
                    <a16:creationId xmlns:a16="http://schemas.microsoft.com/office/drawing/2014/main" id="{EBDF2340-2199-4E5F-869F-F90E1698E380}"/>
                  </a:ext>
                </a:extLst>
              </p:cNvPr>
              <p:cNvSpPr>
                <a:spLocks noChangeArrowheads="1"/>
              </p:cNvSpPr>
              <p:nvPr/>
            </p:nvSpPr>
            <p:spPr bwMode="auto">
              <a:xfrm>
                <a:off x="1296144" y="0"/>
                <a:ext cx="144016" cy="144016"/>
              </a:xfrm>
              <a:prstGeom prst="ellipse">
                <a:avLst/>
              </a:prstGeom>
              <a:solidFill>
                <a:srgbClr val="FFFFFF"/>
              </a:solidFill>
              <a:ln>
                <a:noFill/>
              </a:ln>
              <a:extLst>
                <a:ext uri="{91240B29-F687-4F45-9708-019B960494DF}">
                  <a14:hiddenLine xmlns:a14="http://schemas.microsoft.com/office/drawing/2010/main" w="25400">
                    <a:solidFill>
                      <a:srgbClr val="000000"/>
                    </a:solidFill>
                    <a:bevel/>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b="1" i="1">
                  <a:solidFill>
                    <a:srgbClr val="FFFFFF"/>
                  </a:solidFill>
                  <a:latin typeface="Calibri" panose="020F0502020204030204" pitchFamily="34" charset="0"/>
                  <a:cs typeface="Calibri" panose="020F0502020204030204" pitchFamily="34" charset="0"/>
                  <a:sym typeface="Calibri" panose="020F0502020204030204" pitchFamily="34" charset="0"/>
                </a:endParaRPr>
              </a:p>
            </p:txBody>
          </p:sp>
          <p:sp>
            <p:nvSpPr>
              <p:cNvPr id="206" name="椭圆 109">
                <a:extLst>
                  <a:ext uri="{FF2B5EF4-FFF2-40B4-BE49-F238E27FC236}">
                    <a16:creationId xmlns:a16="http://schemas.microsoft.com/office/drawing/2014/main" id="{0E47A9C6-836A-4C4F-917F-91E7FCBEED3B}"/>
                  </a:ext>
                </a:extLst>
              </p:cNvPr>
              <p:cNvSpPr>
                <a:spLocks noChangeArrowheads="1"/>
              </p:cNvSpPr>
              <p:nvPr/>
            </p:nvSpPr>
            <p:spPr bwMode="auto">
              <a:xfrm>
                <a:off x="1512168" y="0"/>
                <a:ext cx="144016" cy="144016"/>
              </a:xfrm>
              <a:prstGeom prst="ellipse">
                <a:avLst/>
              </a:prstGeom>
              <a:solidFill>
                <a:srgbClr val="FFFFFF"/>
              </a:solidFill>
              <a:ln>
                <a:noFill/>
              </a:ln>
              <a:extLst>
                <a:ext uri="{91240B29-F687-4F45-9708-019B960494DF}">
                  <a14:hiddenLine xmlns:a14="http://schemas.microsoft.com/office/drawing/2010/main" w="25400">
                    <a:solidFill>
                      <a:srgbClr val="000000"/>
                    </a:solidFill>
                    <a:bevel/>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b="1" i="1">
                  <a:solidFill>
                    <a:srgbClr val="FFFFFF"/>
                  </a:solidFill>
                  <a:latin typeface="Calibri" panose="020F0502020204030204" pitchFamily="34" charset="0"/>
                  <a:cs typeface="Calibri" panose="020F0502020204030204" pitchFamily="34" charset="0"/>
                  <a:sym typeface="Calibri" panose="020F0502020204030204" pitchFamily="34" charset="0"/>
                </a:endParaRPr>
              </a:p>
            </p:txBody>
          </p:sp>
          <p:sp>
            <p:nvSpPr>
              <p:cNvPr id="207" name="椭圆 110">
                <a:extLst>
                  <a:ext uri="{FF2B5EF4-FFF2-40B4-BE49-F238E27FC236}">
                    <a16:creationId xmlns:a16="http://schemas.microsoft.com/office/drawing/2014/main" id="{E239A696-5DFF-4618-AE06-7BBD93ED9988}"/>
                  </a:ext>
                </a:extLst>
              </p:cNvPr>
              <p:cNvSpPr>
                <a:spLocks noChangeArrowheads="1"/>
              </p:cNvSpPr>
              <p:nvPr/>
            </p:nvSpPr>
            <p:spPr bwMode="auto">
              <a:xfrm>
                <a:off x="1728192" y="0"/>
                <a:ext cx="144016" cy="144016"/>
              </a:xfrm>
              <a:prstGeom prst="ellipse">
                <a:avLst/>
              </a:prstGeom>
              <a:solidFill>
                <a:srgbClr val="FFFFFF"/>
              </a:solidFill>
              <a:ln>
                <a:noFill/>
              </a:ln>
              <a:extLst>
                <a:ext uri="{91240B29-F687-4F45-9708-019B960494DF}">
                  <a14:hiddenLine xmlns:a14="http://schemas.microsoft.com/office/drawing/2010/main" w="25400">
                    <a:solidFill>
                      <a:srgbClr val="000000"/>
                    </a:solidFill>
                    <a:bevel/>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b="1" i="1">
                  <a:solidFill>
                    <a:srgbClr val="FFFFFF"/>
                  </a:solidFill>
                  <a:latin typeface="Calibri" panose="020F0502020204030204" pitchFamily="34" charset="0"/>
                  <a:cs typeface="Calibri" panose="020F0502020204030204" pitchFamily="34" charset="0"/>
                  <a:sym typeface="Calibri" panose="020F0502020204030204" pitchFamily="34" charset="0"/>
                </a:endParaRPr>
              </a:p>
            </p:txBody>
          </p:sp>
          <p:sp>
            <p:nvSpPr>
              <p:cNvPr id="208" name="椭圆 111">
                <a:extLst>
                  <a:ext uri="{FF2B5EF4-FFF2-40B4-BE49-F238E27FC236}">
                    <a16:creationId xmlns:a16="http://schemas.microsoft.com/office/drawing/2014/main" id="{6180AD1A-F414-48B7-97BC-D2B02718482C}"/>
                  </a:ext>
                </a:extLst>
              </p:cNvPr>
              <p:cNvSpPr>
                <a:spLocks noChangeArrowheads="1"/>
              </p:cNvSpPr>
              <p:nvPr/>
            </p:nvSpPr>
            <p:spPr bwMode="auto">
              <a:xfrm>
                <a:off x="1944216" y="0"/>
                <a:ext cx="144016" cy="144016"/>
              </a:xfrm>
              <a:prstGeom prst="ellipse">
                <a:avLst/>
              </a:prstGeom>
              <a:solidFill>
                <a:srgbClr val="FFFFFF"/>
              </a:solidFill>
              <a:ln>
                <a:noFill/>
              </a:ln>
              <a:extLst>
                <a:ext uri="{91240B29-F687-4F45-9708-019B960494DF}">
                  <a14:hiddenLine xmlns:a14="http://schemas.microsoft.com/office/drawing/2010/main" w="25400">
                    <a:solidFill>
                      <a:srgbClr val="000000"/>
                    </a:solidFill>
                    <a:bevel/>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b="1" i="1">
                  <a:solidFill>
                    <a:srgbClr val="FFFFFF"/>
                  </a:solidFill>
                  <a:latin typeface="Calibri" panose="020F0502020204030204" pitchFamily="34" charset="0"/>
                  <a:cs typeface="Calibri" panose="020F0502020204030204" pitchFamily="34" charset="0"/>
                  <a:sym typeface="Calibri" panose="020F0502020204030204" pitchFamily="34" charset="0"/>
                </a:endParaRPr>
              </a:p>
            </p:txBody>
          </p:sp>
          <p:sp>
            <p:nvSpPr>
              <p:cNvPr id="209" name="椭圆 112">
                <a:extLst>
                  <a:ext uri="{FF2B5EF4-FFF2-40B4-BE49-F238E27FC236}">
                    <a16:creationId xmlns:a16="http://schemas.microsoft.com/office/drawing/2014/main" id="{AB61F0DA-625A-48C6-8237-336534992D16}"/>
                  </a:ext>
                </a:extLst>
              </p:cNvPr>
              <p:cNvSpPr>
                <a:spLocks noChangeArrowheads="1"/>
              </p:cNvSpPr>
              <p:nvPr/>
            </p:nvSpPr>
            <p:spPr bwMode="auto">
              <a:xfrm>
                <a:off x="2160240" y="0"/>
                <a:ext cx="144016" cy="144016"/>
              </a:xfrm>
              <a:prstGeom prst="ellipse">
                <a:avLst/>
              </a:prstGeom>
              <a:solidFill>
                <a:srgbClr val="FFFFFF"/>
              </a:solidFill>
              <a:ln>
                <a:noFill/>
              </a:ln>
              <a:extLst>
                <a:ext uri="{91240B29-F687-4F45-9708-019B960494DF}">
                  <a14:hiddenLine xmlns:a14="http://schemas.microsoft.com/office/drawing/2010/main" w="25400">
                    <a:solidFill>
                      <a:srgbClr val="000000"/>
                    </a:solidFill>
                    <a:bevel/>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b="1" i="1">
                  <a:solidFill>
                    <a:srgbClr val="FFFFFF"/>
                  </a:solidFill>
                  <a:latin typeface="Calibri" panose="020F0502020204030204" pitchFamily="34" charset="0"/>
                  <a:cs typeface="Calibri" panose="020F0502020204030204" pitchFamily="34" charset="0"/>
                  <a:sym typeface="Calibri" panose="020F0502020204030204" pitchFamily="34" charset="0"/>
                </a:endParaRPr>
              </a:p>
            </p:txBody>
          </p:sp>
          <p:sp>
            <p:nvSpPr>
              <p:cNvPr id="210" name="椭圆 113">
                <a:extLst>
                  <a:ext uri="{FF2B5EF4-FFF2-40B4-BE49-F238E27FC236}">
                    <a16:creationId xmlns:a16="http://schemas.microsoft.com/office/drawing/2014/main" id="{84EC959A-C369-491B-BB2A-57E65B475187}"/>
                  </a:ext>
                </a:extLst>
              </p:cNvPr>
              <p:cNvSpPr>
                <a:spLocks noChangeArrowheads="1"/>
              </p:cNvSpPr>
              <p:nvPr/>
            </p:nvSpPr>
            <p:spPr bwMode="auto">
              <a:xfrm>
                <a:off x="2376264" y="0"/>
                <a:ext cx="144016" cy="144016"/>
              </a:xfrm>
              <a:prstGeom prst="ellipse">
                <a:avLst/>
              </a:prstGeom>
              <a:solidFill>
                <a:srgbClr val="FFFFFF"/>
              </a:solidFill>
              <a:ln>
                <a:noFill/>
              </a:ln>
              <a:extLst>
                <a:ext uri="{91240B29-F687-4F45-9708-019B960494DF}">
                  <a14:hiddenLine xmlns:a14="http://schemas.microsoft.com/office/drawing/2010/main" w="25400">
                    <a:solidFill>
                      <a:srgbClr val="000000"/>
                    </a:solidFill>
                    <a:bevel/>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b="1" i="1">
                  <a:solidFill>
                    <a:srgbClr val="FFFFFF"/>
                  </a:solidFill>
                  <a:latin typeface="Calibri" panose="020F0502020204030204" pitchFamily="34" charset="0"/>
                  <a:cs typeface="Calibri" panose="020F0502020204030204" pitchFamily="34" charset="0"/>
                  <a:sym typeface="Calibri" panose="020F0502020204030204" pitchFamily="34" charset="0"/>
                </a:endParaRPr>
              </a:p>
            </p:txBody>
          </p:sp>
          <p:sp>
            <p:nvSpPr>
              <p:cNvPr id="211" name="椭圆 114">
                <a:extLst>
                  <a:ext uri="{FF2B5EF4-FFF2-40B4-BE49-F238E27FC236}">
                    <a16:creationId xmlns:a16="http://schemas.microsoft.com/office/drawing/2014/main" id="{B9DF1CA9-1F7F-4EC3-99A2-6583AC1DAAFA}"/>
                  </a:ext>
                </a:extLst>
              </p:cNvPr>
              <p:cNvSpPr>
                <a:spLocks noChangeArrowheads="1"/>
              </p:cNvSpPr>
              <p:nvPr/>
            </p:nvSpPr>
            <p:spPr bwMode="auto">
              <a:xfrm>
                <a:off x="2592288" y="0"/>
                <a:ext cx="144016" cy="144016"/>
              </a:xfrm>
              <a:prstGeom prst="ellipse">
                <a:avLst/>
              </a:prstGeom>
              <a:solidFill>
                <a:srgbClr val="FFFFFF"/>
              </a:solidFill>
              <a:ln>
                <a:noFill/>
              </a:ln>
              <a:extLst>
                <a:ext uri="{91240B29-F687-4F45-9708-019B960494DF}">
                  <a14:hiddenLine xmlns:a14="http://schemas.microsoft.com/office/drawing/2010/main" w="25400">
                    <a:solidFill>
                      <a:srgbClr val="000000"/>
                    </a:solidFill>
                    <a:bevel/>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b="1" i="1">
                  <a:solidFill>
                    <a:srgbClr val="FFFFFF"/>
                  </a:solidFill>
                  <a:latin typeface="Calibri" panose="020F0502020204030204" pitchFamily="34" charset="0"/>
                  <a:cs typeface="Calibri" panose="020F0502020204030204" pitchFamily="34" charset="0"/>
                  <a:sym typeface="Calibri" panose="020F0502020204030204" pitchFamily="34" charset="0"/>
                </a:endParaRPr>
              </a:p>
            </p:txBody>
          </p:sp>
          <p:sp>
            <p:nvSpPr>
              <p:cNvPr id="212" name="椭圆 115">
                <a:extLst>
                  <a:ext uri="{FF2B5EF4-FFF2-40B4-BE49-F238E27FC236}">
                    <a16:creationId xmlns:a16="http://schemas.microsoft.com/office/drawing/2014/main" id="{A1B899D0-3C15-4636-81F8-E29C707E536F}"/>
                  </a:ext>
                </a:extLst>
              </p:cNvPr>
              <p:cNvSpPr>
                <a:spLocks noChangeArrowheads="1"/>
              </p:cNvSpPr>
              <p:nvPr/>
            </p:nvSpPr>
            <p:spPr bwMode="auto">
              <a:xfrm>
                <a:off x="2808312" y="0"/>
                <a:ext cx="144016" cy="144016"/>
              </a:xfrm>
              <a:prstGeom prst="ellipse">
                <a:avLst/>
              </a:prstGeom>
              <a:solidFill>
                <a:srgbClr val="FFFFFF"/>
              </a:solidFill>
              <a:ln>
                <a:noFill/>
              </a:ln>
              <a:extLst>
                <a:ext uri="{91240B29-F687-4F45-9708-019B960494DF}">
                  <a14:hiddenLine xmlns:a14="http://schemas.microsoft.com/office/drawing/2010/main" w="25400">
                    <a:solidFill>
                      <a:srgbClr val="000000"/>
                    </a:solidFill>
                    <a:bevel/>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b="1" i="1">
                  <a:solidFill>
                    <a:srgbClr val="FFFFFF"/>
                  </a:solidFill>
                  <a:latin typeface="Calibri" panose="020F0502020204030204" pitchFamily="34" charset="0"/>
                  <a:cs typeface="Calibri" panose="020F0502020204030204" pitchFamily="34" charset="0"/>
                  <a:sym typeface="Calibri" panose="020F0502020204030204" pitchFamily="34" charset="0"/>
                </a:endParaRPr>
              </a:p>
            </p:txBody>
          </p:sp>
          <p:sp>
            <p:nvSpPr>
              <p:cNvPr id="213" name="椭圆 116">
                <a:extLst>
                  <a:ext uri="{FF2B5EF4-FFF2-40B4-BE49-F238E27FC236}">
                    <a16:creationId xmlns:a16="http://schemas.microsoft.com/office/drawing/2014/main" id="{B12B03C2-479B-494E-A6B1-53699D6E48FF}"/>
                  </a:ext>
                </a:extLst>
              </p:cNvPr>
              <p:cNvSpPr>
                <a:spLocks noChangeArrowheads="1"/>
              </p:cNvSpPr>
              <p:nvPr/>
            </p:nvSpPr>
            <p:spPr bwMode="auto">
              <a:xfrm>
                <a:off x="3024336" y="0"/>
                <a:ext cx="144016" cy="144016"/>
              </a:xfrm>
              <a:prstGeom prst="ellipse">
                <a:avLst/>
              </a:prstGeom>
              <a:solidFill>
                <a:srgbClr val="FFFFFF"/>
              </a:solidFill>
              <a:ln>
                <a:noFill/>
              </a:ln>
              <a:extLst>
                <a:ext uri="{91240B29-F687-4F45-9708-019B960494DF}">
                  <a14:hiddenLine xmlns:a14="http://schemas.microsoft.com/office/drawing/2010/main" w="25400">
                    <a:solidFill>
                      <a:srgbClr val="000000"/>
                    </a:solidFill>
                    <a:bevel/>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b="1" i="1">
                  <a:solidFill>
                    <a:srgbClr val="FFFFFF"/>
                  </a:solidFill>
                  <a:latin typeface="Calibri" panose="020F0502020204030204" pitchFamily="34" charset="0"/>
                  <a:cs typeface="Calibri" panose="020F0502020204030204" pitchFamily="34" charset="0"/>
                  <a:sym typeface="Calibri" panose="020F0502020204030204" pitchFamily="34" charset="0"/>
                </a:endParaRPr>
              </a:p>
            </p:txBody>
          </p:sp>
          <p:sp>
            <p:nvSpPr>
              <p:cNvPr id="214" name="椭圆 117">
                <a:extLst>
                  <a:ext uri="{FF2B5EF4-FFF2-40B4-BE49-F238E27FC236}">
                    <a16:creationId xmlns:a16="http://schemas.microsoft.com/office/drawing/2014/main" id="{A601B97F-0C73-46B0-9E77-B2500F4B82FA}"/>
                  </a:ext>
                </a:extLst>
              </p:cNvPr>
              <p:cNvSpPr>
                <a:spLocks noChangeArrowheads="1"/>
              </p:cNvSpPr>
              <p:nvPr/>
            </p:nvSpPr>
            <p:spPr bwMode="auto">
              <a:xfrm>
                <a:off x="3240360" y="0"/>
                <a:ext cx="144016" cy="144016"/>
              </a:xfrm>
              <a:prstGeom prst="ellipse">
                <a:avLst/>
              </a:prstGeom>
              <a:solidFill>
                <a:srgbClr val="FFFFFF"/>
              </a:solidFill>
              <a:ln>
                <a:noFill/>
              </a:ln>
              <a:extLst>
                <a:ext uri="{91240B29-F687-4F45-9708-019B960494DF}">
                  <a14:hiddenLine xmlns:a14="http://schemas.microsoft.com/office/drawing/2010/main" w="25400">
                    <a:solidFill>
                      <a:srgbClr val="000000"/>
                    </a:solidFill>
                    <a:bevel/>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b="1" i="1">
                  <a:solidFill>
                    <a:srgbClr val="FFFFFF"/>
                  </a:solidFill>
                  <a:latin typeface="Calibri" panose="020F0502020204030204" pitchFamily="34" charset="0"/>
                  <a:cs typeface="Calibri" panose="020F0502020204030204" pitchFamily="34" charset="0"/>
                  <a:sym typeface="Calibri" panose="020F0502020204030204" pitchFamily="34" charset="0"/>
                </a:endParaRPr>
              </a:p>
            </p:txBody>
          </p:sp>
        </p:grpSp>
        <p:sp>
          <p:nvSpPr>
            <p:cNvPr id="195" name="TextBox 97">
              <a:extLst>
                <a:ext uri="{FF2B5EF4-FFF2-40B4-BE49-F238E27FC236}">
                  <a16:creationId xmlns:a16="http://schemas.microsoft.com/office/drawing/2014/main" id="{C5C61E03-E9BF-4F01-807D-61C1CF4D3F91}"/>
                </a:ext>
              </a:extLst>
            </p:cNvPr>
            <p:cNvSpPr>
              <a:spLocks noChangeArrowheads="1"/>
            </p:cNvSpPr>
            <p:nvPr/>
          </p:nvSpPr>
          <p:spPr bwMode="auto">
            <a:xfrm>
              <a:off x="145956" y="960854"/>
              <a:ext cx="2226941" cy="3682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buSzPct val="80000"/>
              </a:pPr>
              <a:r>
                <a:rPr lang="zh-CN" altLang="en-US" sz="2000" dirty="0">
                  <a:solidFill>
                    <a:srgbClr val="0050AA"/>
                  </a:solidFill>
                  <a:effectLst>
                    <a:outerShdw blurRad="38100" dist="38100" dir="2700000" algn="tl">
                      <a:srgbClr val="000000">
                        <a:alpha val="43137"/>
                      </a:srgbClr>
                    </a:outerShdw>
                  </a:effectLst>
                  <a:ea typeface="微软雅黑" panose="020B0503020204020204" pitchFamily="34" charset="-122"/>
                  <a:sym typeface="Arial" panose="020B0604020202020204" pitchFamily="34" charset="0"/>
                </a:rPr>
                <a:t>能够</a:t>
              </a:r>
              <a:endParaRPr lang="zh-CN" altLang="en-US" sz="2000" dirty="0">
                <a:solidFill>
                  <a:srgbClr val="0050AA"/>
                </a:solidFill>
                <a:effectLst>
                  <a:outerShdw blurRad="38100" dist="38100" dir="2700000" algn="tl">
                    <a:srgbClr val="000000">
                      <a:alpha val="43137"/>
                    </a:srgbClr>
                  </a:outerShdw>
                </a:effectLst>
                <a:ea typeface="微软雅黑" panose="020B0503020204020204" pitchFamily="34" charset="-122"/>
              </a:endParaRPr>
            </a:p>
          </p:txBody>
        </p:sp>
        <p:sp>
          <p:nvSpPr>
            <p:cNvPr id="196" name="等腰三角形 99">
              <a:extLst>
                <a:ext uri="{FF2B5EF4-FFF2-40B4-BE49-F238E27FC236}">
                  <a16:creationId xmlns:a16="http://schemas.microsoft.com/office/drawing/2014/main" id="{3CAFD846-3494-4D5E-83FD-DB44DDFE1F21}"/>
                </a:ext>
              </a:extLst>
            </p:cNvPr>
            <p:cNvSpPr>
              <a:spLocks noChangeArrowheads="1"/>
            </p:cNvSpPr>
            <p:nvPr/>
          </p:nvSpPr>
          <p:spPr bwMode="auto">
            <a:xfrm rot="17834442">
              <a:off x="1853565" y="2978392"/>
              <a:ext cx="762057" cy="437868"/>
            </a:xfrm>
            <a:prstGeom prst="triangle">
              <a:avLst>
                <a:gd name="adj" fmla="val 50000"/>
              </a:avLst>
            </a:prstGeom>
            <a:gradFill rotWithShape="1">
              <a:gsLst>
                <a:gs pos="0">
                  <a:srgbClr val="7F7F7F"/>
                </a:gs>
                <a:gs pos="29999">
                  <a:srgbClr val="F2F2F2"/>
                </a:gs>
                <a:gs pos="56999">
                  <a:srgbClr val="BFBFBF"/>
                </a:gs>
                <a:gs pos="100000">
                  <a:srgbClr val="BFBFBF"/>
                </a:gs>
              </a:gsLst>
              <a:lin ang="16200000" scaled="1"/>
            </a:gradFill>
            <a:ln>
              <a:noFill/>
            </a:ln>
            <a:extLst>
              <a:ext uri="{91240B29-F687-4F45-9708-019B960494DF}">
                <a14:hiddenLine xmlns:a14="http://schemas.microsoft.com/office/drawing/2010/main" w="25400">
                  <a:solidFill>
                    <a:srgbClr val="000000"/>
                  </a:solidFill>
                  <a:bevel/>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b="1" i="1">
                <a:solidFill>
                  <a:srgbClr val="FFFFFF"/>
                </a:solidFill>
                <a:latin typeface="Calibri" panose="020F0502020204030204" pitchFamily="34" charset="0"/>
                <a:cs typeface="Calibri" panose="020F0502020204030204" pitchFamily="34" charset="0"/>
                <a:sym typeface="Calibri" panose="020F0502020204030204" pitchFamily="34" charset="0"/>
              </a:endParaRPr>
            </a:p>
          </p:txBody>
        </p:sp>
        <p:sp>
          <p:nvSpPr>
            <p:cNvPr id="197" name="矩形 100">
              <a:extLst>
                <a:ext uri="{FF2B5EF4-FFF2-40B4-BE49-F238E27FC236}">
                  <a16:creationId xmlns:a16="http://schemas.microsoft.com/office/drawing/2014/main" id="{6021AF47-7DEB-4944-9F14-C163D5C997E8}"/>
                </a:ext>
              </a:extLst>
            </p:cNvPr>
            <p:cNvSpPr>
              <a:spLocks noChangeArrowheads="1"/>
            </p:cNvSpPr>
            <p:nvPr/>
          </p:nvSpPr>
          <p:spPr bwMode="auto">
            <a:xfrm>
              <a:off x="89706" y="467605"/>
              <a:ext cx="2557065" cy="435594"/>
            </a:xfrm>
            <a:prstGeom prst="rect">
              <a:avLst/>
            </a:prstGeom>
            <a:blipFill dpi="0" rotWithShape="1">
              <a:blip r:embed="rId4"/>
              <a:srcRect/>
              <a:tile tx="0" ty="0" sx="100000" sy="100000" flip="none" algn="tl"/>
            </a:blipFill>
            <a:ln>
              <a:noFill/>
            </a:ln>
            <a:extLst>
              <a:ext uri="{91240B29-F687-4F45-9708-019B960494DF}">
                <a14:hiddenLine xmlns:a14="http://schemas.microsoft.com/office/drawing/2010/main" w="25400">
                  <a:solidFill>
                    <a:srgbClr val="000000"/>
                  </a:solidFill>
                  <a:bevel/>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b="1" i="1">
                <a:solidFill>
                  <a:srgbClr val="FFFFFF"/>
                </a:solidFill>
                <a:latin typeface="Calibri" panose="020F0502020204030204" pitchFamily="34" charset="0"/>
                <a:cs typeface="Calibri" panose="020F0502020204030204" pitchFamily="34" charset="0"/>
                <a:sym typeface="Calibri" panose="020F0502020204030204" pitchFamily="34" charset="0"/>
              </a:endParaRPr>
            </a:p>
          </p:txBody>
        </p:sp>
        <p:sp>
          <p:nvSpPr>
            <p:cNvPr id="198" name="TextBox 101">
              <a:extLst>
                <a:ext uri="{FF2B5EF4-FFF2-40B4-BE49-F238E27FC236}">
                  <a16:creationId xmlns:a16="http://schemas.microsoft.com/office/drawing/2014/main" id="{B0B791CB-582B-4094-B144-0CC7D50F17BF}"/>
                </a:ext>
              </a:extLst>
            </p:cNvPr>
            <p:cNvSpPr>
              <a:spLocks noChangeArrowheads="1"/>
            </p:cNvSpPr>
            <p:nvPr/>
          </p:nvSpPr>
          <p:spPr bwMode="auto">
            <a:xfrm>
              <a:off x="265685" y="438278"/>
              <a:ext cx="2010917" cy="459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lnSpc>
                  <a:spcPct val="130000"/>
                </a:lnSpc>
              </a:pPr>
              <a:r>
                <a:rPr lang="zh-CN" altLang="en-US" sz="2000" b="1" dirty="0">
                  <a:solidFill>
                    <a:srgbClr val="FFFFFF"/>
                  </a:solidFill>
                  <a:latin typeface="Arial Black" panose="020B0A04020102020204" pitchFamily="34" charset="0"/>
                  <a:ea typeface="微软雅黑" panose="020B0503020204020204" pitchFamily="34" charset="-122"/>
                  <a:sym typeface="Arial Black" panose="020B0A04020102020204" pitchFamily="34" charset="0"/>
                </a:rPr>
                <a:t>关心</a:t>
              </a:r>
            </a:p>
          </p:txBody>
        </p:sp>
        <p:sp>
          <p:nvSpPr>
            <p:cNvPr id="256" name="TextBox 97">
              <a:extLst>
                <a:ext uri="{FF2B5EF4-FFF2-40B4-BE49-F238E27FC236}">
                  <a16:creationId xmlns:a16="http://schemas.microsoft.com/office/drawing/2014/main" id="{DEF5D59C-2998-49EE-AD09-1D751FECF262}"/>
                </a:ext>
              </a:extLst>
            </p:cNvPr>
            <p:cNvSpPr>
              <a:spLocks noChangeArrowheads="1"/>
            </p:cNvSpPr>
            <p:nvPr/>
          </p:nvSpPr>
          <p:spPr bwMode="auto">
            <a:xfrm>
              <a:off x="243260" y="1292183"/>
              <a:ext cx="2286644" cy="2067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180000" indent="-180000" algn="just">
                <a:buSzPct val="80000"/>
                <a:buFont typeface="Wingdings" panose="05000000000000000000" pitchFamily="2" charset="2"/>
                <a:buChar char="l"/>
              </a:pPr>
              <a:r>
                <a:rPr lang="zh-CN" altLang="en-US" sz="2000" dirty="0">
                  <a:solidFill>
                    <a:srgbClr val="0050AA"/>
                  </a:solidFill>
                  <a:effectLst>
                    <a:outerShdw blurRad="38100" dist="38100" dir="2700000" algn="tl">
                      <a:srgbClr val="000000">
                        <a:alpha val="43137"/>
                      </a:srgbClr>
                    </a:outerShdw>
                  </a:effectLst>
                  <a:ea typeface="微软雅黑" panose="020B0503020204020204" pitchFamily="34" charset="-122"/>
                  <a:sym typeface="Arial" panose="020B0604020202020204" pitchFamily="34" charset="0"/>
                </a:rPr>
                <a:t>认识数学对计算机专业的意义</a:t>
              </a:r>
              <a:endParaRPr lang="en-US" altLang="zh-CN" sz="2000" dirty="0">
                <a:solidFill>
                  <a:srgbClr val="0050AA"/>
                </a:solidFill>
                <a:effectLst>
                  <a:outerShdw blurRad="38100" dist="38100" dir="2700000" algn="tl">
                    <a:srgbClr val="000000">
                      <a:alpha val="43137"/>
                    </a:srgbClr>
                  </a:outerShdw>
                </a:effectLst>
                <a:ea typeface="微软雅黑" panose="020B0503020204020204" pitchFamily="34" charset="-122"/>
                <a:sym typeface="Arial" panose="020B0604020202020204" pitchFamily="34" charset="0"/>
              </a:endParaRPr>
            </a:p>
            <a:p>
              <a:pPr marL="180000" indent="-180000" algn="just">
                <a:buSzPct val="80000"/>
                <a:buFont typeface="Wingdings" panose="05000000000000000000" pitchFamily="2" charset="2"/>
                <a:buChar char="l"/>
              </a:pPr>
              <a:r>
                <a:rPr lang="zh-CN" altLang="en-US" sz="2000" dirty="0">
                  <a:solidFill>
                    <a:srgbClr val="0050AA"/>
                  </a:solidFill>
                  <a:effectLst>
                    <a:outerShdw blurRad="38100" dist="38100" dir="2700000" algn="tl">
                      <a:srgbClr val="000000">
                        <a:alpha val="43137"/>
                      </a:srgbClr>
                    </a:outerShdw>
                  </a:effectLst>
                  <a:ea typeface="微软雅黑" panose="020B0503020204020204" pitchFamily="34" charset="-122"/>
                </a:rPr>
                <a:t>发展对学习本课程和专业其他课程的兴趣</a:t>
              </a:r>
            </a:p>
          </p:txBody>
        </p:sp>
      </p:grpSp>
      <p:grpSp>
        <p:nvGrpSpPr>
          <p:cNvPr id="219" name="组合 92">
            <a:extLst>
              <a:ext uri="{FF2B5EF4-FFF2-40B4-BE49-F238E27FC236}">
                <a16:creationId xmlns:a16="http://schemas.microsoft.com/office/drawing/2014/main" id="{07270DA5-2FF9-416D-9E38-84D776701935}"/>
              </a:ext>
            </a:extLst>
          </p:cNvPr>
          <p:cNvGrpSpPr>
            <a:grpSpLocks/>
          </p:cNvGrpSpPr>
          <p:nvPr/>
        </p:nvGrpSpPr>
        <p:grpSpPr bwMode="auto">
          <a:xfrm>
            <a:off x="10188000" y="888003"/>
            <a:ext cx="1692000" cy="3564000"/>
            <a:chOff x="0" y="-1"/>
            <a:chExt cx="2773164" cy="4763845"/>
          </a:xfrm>
        </p:grpSpPr>
        <p:grpSp>
          <p:nvGrpSpPr>
            <p:cNvPr id="220" name="组合 93">
              <a:extLst>
                <a:ext uri="{FF2B5EF4-FFF2-40B4-BE49-F238E27FC236}">
                  <a16:creationId xmlns:a16="http://schemas.microsoft.com/office/drawing/2014/main" id="{D6E2783A-A458-482E-B286-51FBED089C09}"/>
                </a:ext>
              </a:extLst>
            </p:cNvPr>
            <p:cNvGrpSpPr>
              <a:grpSpLocks/>
            </p:cNvGrpSpPr>
            <p:nvPr/>
          </p:nvGrpSpPr>
          <p:grpSpPr bwMode="auto">
            <a:xfrm flipH="1">
              <a:off x="0" y="174018"/>
              <a:ext cx="126414" cy="3155243"/>
              <a:chOff x="0" y="0"/>
              <a:chExt cx="173622" cy="4333548"/>
            </a:xfrm>
          </p:grpSpPr>
          <p:pic>
            <p:nvPicPr>
              <p:cNvPr id="246" name="Picture 3">
                <a:extLst>
                  <a:ext uri="{FF2B5EF4-FFF2-40B4-BE49-F238E27FC236}">
                    <a16:creationId xmlns:a16="http://schemas.microsoft.com/office/drawing/2014/main" id="{CE415AC1-8AC8-496E-BE9F-108514B67B0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l="2766" r="7204" b="57678"/>
              <a:stretch>
                <a:fillRect/>
              </a:stretch>
            </p:blipFill>
            <p:spPr bwMode="auto">
              <a:xfrm rot="16200000" flipV="1">
                <a:off x="-1997134" y="2162792"/>
                <a:ext cx="4189533" cy="1519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sp>
            <p:nvSpPr>
              <p:cNvPr id="247" name="矩形 121">
                <a:extLst>
                  <a:ext uri="{FF2B5EF4-FFF2-40B4-BE49-F238E27FC236}">
                    <a16:creationId xmlns:a16="http://schemas.microsoft.com/office/drawing/2014/main" id="{784D4F77-BB49-4177-8205-BB7699B756BF}"/>
                  </a:ext>
                </a:extLst>
              </p:cNvPr>
              <p:cNvSpPr>
                <a:spLocks noChangeArrowheads="1"/>
              </p:cNvSpPr>
              <p:nvPr/>
            </p:nvSpPr>
            <p:spPr bwMode="auto">
              <a:xfrm rot="16200000" flipV="1">
                <a:off x="-1946690" y="1946690"/>
                <a:ext cx="3922180" cy="28800"/>
              </a:xfrm>
              <a:prstGeom prst="rect">
                <a:avLst/>
              </a:prstGeom>
              <a:gradFill rotWithShape="1">
                <a:gsLst>
                  <a:gs pos="0">
                    <a:srgbClr val="FFFFFF"/>
                  </a:gs>
                  <a:gs pos="1999">
                    <a:srgbClr val="FFFFFF"/>
                  </a:gs>
                  <a:gs pos="49628">
                    <a:srgbClr val="3F3F3F"/>
                  </a:gs>
                  <a:gs pos="100000">
                    <a:srgbClr val="FFFFFF"/>
                  </a:gs>
                </a:gsLst>
                <a:lin ang="10800000" scaled="1"/>
              </a:gradFill>
              <a:ln>
                <a:noFill/>
              </a:ln>
              <a:extLst>
                <a:ext uri="{91240B29-F687-4F45-9708-019B960494DF}">
                  <a14:hiddenLine xmlns:a14="http://schemas.microsoft.com/office/drawing/2010/main" w="25400">
                    <a:solidFill>
                      <a:srgbClr val="000000"/>
                    </a:solidFill>
                    <a:bevel/>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b="1" i="1">
                  <a:solidFill>
                    <a:srgbClr val="FFFFFF"/>
                  </a:solidFill>
                  <a:latin typeface="Calibri" panose="020F0502020204030204" pitchFamily="34" charset="0"/>
                  <a:sym typeface="宋体" panose="02010600030101010101" pitchFamily="2" charset="-122"/>
                </a:endParaRPr>
              </a:p>
            </p:txBody>
          </p:sp>
        </p:grpSp>
        <p:grpSp>
          <p:nvGrpSpPr>
            <p:cNvPr id="221" name="组合 94">
              <a:extLst>
                <a:ext uri="{FF2B5EF4-FFF2-40B4-BE49-F238E27FC236}">
                  <a16:creationId xmlns:a16="http://schemas.microsoft.com/office/drawing/2014/main" id="{BAB78C31-A7DD-44E2-BCE1-4FA70812ED24}"/>
                </a:ext>
              </a:extLst>
            </p:cNvPr>
            <p:cNvGrpSpPr>
              <a:grpSpLocks/>
            </p:cNvGrpSpPr>
            <p:nvPr/>
          </p:nvGrpSpPr>
          <p:grpSpPr bwMode="auto">
            <a:xfrm>
              <a:off x="2646750" y="157286"/>
              <a:ext cx="126414" cy="3155243"/>
              <a:chOff x="0" y="0"/>
              <a:chExt cx="173622" cy="4333548"/>
            </a:xfrm>
          </p:grpSpPr>
          <p:pic>
            <p:nvPicPr>
              <p:cNvPr id="244" name="Picture 3">
                <a:extLst>
                  <a:ext uri="{FF2B5EF4-FFF2-40B4-BE49-F238E27FC236}">
                    <a16:creationId xmlns:a16="http://schemas.microsoft.com/office/drawing/2014/main" id="{132AA041-0C37-4034-884B-038442FE60C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l="2766" r="7204" b="57678"/>
              <a:stretch>
                <a:fillRect/>
              </a:stretch>
            </p:blipFill>
            <p:spPr bwMode="auto">
              <a:xfrm rot="16200000" flipV="1">
                <a:off x="-1997134" y="2162792"/>
                <a:ext cx="4189533" cy="1519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sp>
            <p:nvSpPr>
              <p:cNvPr id="245" name="矩形 119">
                <a:extLst>
                  <a:ext uri="{FF2B5EF4-FFF2-40B4-BE49-F238E27FC236}">
                    <a16:creationId xmlns:a16="http://schemas.microsoft.com/office/drawing/2014/main" id="{BE51B3C9-ADF5-4865-8D71-F78AA6C90E6E}"/>
                  </a:ext>
                </a:extLst>
              </p:cNvPr>
              <p:cNvSpPr>
                <a:spLocks noChangeArrowheads="1"/>
              </p:cNvSpPr>
              <p:nvPr/>
            </p:nvSpPr>
            <p:spPr bwMode="auto">
              <a:xfrm rot="16200000" flipV="1">
                <a:off x="-1946690" y="1946690"/>
                <a:ext cx="3922180" cy="28800"/>
              </a:xfrm>
              <a:prstGeom prst="rect">
                <a:avLst/>
              </a:prstGeom>
              <a:gradFill rotWithShape="1">
                <a:gsLst>
                  <a:gs pos="0">
                    <a:srgbClr val="FFFFFF"/>
                  </a:gs>
                  <a:gs pos="1999">
                    <a:srgbClr val="FFFFFF"/>
                  </a:gs>
                  <a:gs pos="49628">
                    <a:srgbClr val="3F3F3F"/>
                  </a:gs>
                  <a:gs pos="100000">
                    <a:srgbClr val="FFFFFF"/>
                  </a:gs>
                </a:gsLst>
                <a:lin ang="10800000" scaled="1"/>
              </a:gradFill>
              <a:ln>
                <a:noFill/>
              </a:ln>
              <a:extLst>
                <a:ext uri="{91240B29-F687-4F45-9708-019B960494DF}">
                  <a14:hiddenLine xmlns:a14="http://schemas.microsoft.com/office/drawing/2010/main" w="25400">
                    <a:solidFill>
                      <a:srgbClr val="000000"/>
                    </a:solidFill>
                    <a:bevel/>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b="1" i="1">
                  <a:solidFill>
                    <a:srgbClr val="FFFFFF"/>
                  </a:solidFill>
                  <a:latin typeface="Calibri" panose="020F0502020204030204" pitchFamily="34" charset="0"/>
                  <a:sym typeface="宋体" panose="02010600030101010101" pitchFamily="2" charset="-122"/>
                </a:endParaRPr>
              </a:p>
            </p:txBody>
          </p:sp>
        </p:grpSp>
        <p:sp>
          <p:nvSpPr>
            <p:cNvPr id="222" name="矩形 62">
              <a:extLst>
                <a:ext uri="{FF2B5EF4-FFF2-40B4-BE49-F238E27FC236}">
                  <a16:creationId xmlns:a16="http://schemas.microsoft.com/office/drawing/2014/main" id="{E111A0A6-7AA3-40EE-8D97-30904E1B0CE8}"/>
                </a:ext>
              </a:extLst>
            </p:cNvPr>
            <p:cNvSpPr>
              <a:spLocks noChangeArrowheads="1"/>
            </p:cNvSpPr>
            <p:nvPr/>
          </p:nvSpPr>
          <p:spPr bwMode="auto">
            <a:xfrm>
              <a:off x="89461" y="-1"/>
              <a:ext cx="2569010" cy="4763845"/>
            </a:xfrm>
            <a:custGeom>
              <a:avLst/>
              <a:gdLst>
                <a:gd name="T0" fmla="*/ 0 w 2569011"/>
                <a:gd name="T1" fmla="*/ 0 h 3512730"/>
                <a:gd name="T2" fmla="*/ 2569011 w 2569011"/>
                <a:gd name="T3" fmla="*/ 0 h 3512730"/>
                <a:gd name="T4" fmla="*/ 2569011 w 2569011"/>
                <a:gd name="T5" fmla="*/ 2777082 h 3512730"/>
                <a:gd name="T6" fmla="*/ 2183786 w 2569011"/>
                <a:gd name="T7" fmla="*/ 3512730 h 3512730"/>
                <a:gd name="T8" fmla="*/ 0 w 2569011"/>
                <a:gd name="T9" fmla="*/ 3512730 h 3512730"/>
                <a:gd name="T10" fmla="*/ 0 w 2569011"/>
                <a:gd name="T11" fmla="*/ 0 h 3512730"/>
                <a:gd name="T12" fmla="*/ 0 w 2569011"/>
                <a:gd name="T13" fmla="*/ 0 h 3512730"/>
                <a:gd name="T14" fmla="*/ 2569011 w 2569011"/>
                <a:gd name="T15" fmla="*/ 3512730 h 3512730"/>
              </a:gdLst>
              <a:ahLst/>
              <a:cxnLst>
                <a:cxn ang="0">
                  <a:pos x="T0" y="T1"/>
                </a:cxn>
                <a:cxn ang="0">
                  <a:pos x="T2" y="T3"/>
                </a:cxn>
                <a:cxn ang="0">
                  <a:pos x="T4" y="T5"/>
                </a:cxn>
                <a:cxn ang="0">
                  <a:pos x="T6" y="T7"/>
                </a:cxn>
                <a:cxn ang="0">
                  <a:pos x="T8" y="T9"/>
                </a:cxn>
                <a:cxn ang="0">
                  <a:pos x="T10" y="T11"/>
                </a:cxn>
              </a:cxnLst>
              <a:rect l="T12" t="T13" r="T14" b="T15"/>
              <a:pathLst>
                <a:path w="2569011" h="3512730">
                  <a:moveTo>
                    <a:pt x="0" y="0"/>
                  </a:moveTo>
                  <a:lnTo>
                    <a:pt x="2569011" y="0"/>
                  </a:lnTo>
                  <a:lnTo>
                    <a:pt x="2569011" y="2777082"/>
                  </a:lnTo>
                  <a:lnTo>
                    <a:pt x="2183786" y="3512730"/>
                  </a:lnTo>
                  <a:lnTo>
                    <a:pt x="0" y="3512730"/>
                  </a:lnTo>
                  <a:lnTo>
                    <a:pt x="0" y="0"/>
                  </a:lnTo>
                  <a:close/>
                </a:path>
              </a:pathLst>
            </a:custGeom>
            <a:gradFill rotWithShape="1">
              <a:gsLst>
                <a:gs pos="0">
                  <a:srgbClr val="FFFFFF"/>
                </a:gs>
                <a:gs pos="100000">
                  <a:srgbClr val="F2F2F2"/>
                </a:gs>
              </a:gsLst>
              <a:path path="rect">
                <a:fillToRect l="50000" t="50000" r="50000" b="50000"/>
              </a:path>
            </a:gradFill>
            <a:ln>
              <a:noFill/>
            </a:ln>
            <a:extLst>
              <a:ext uri="{91240B29-F687-4F45-9708-019B960494DF}">
                <a14:hiddenLine xmlns:a14="http://schemas.microsoft.com/office/drawing/2010/main" w="25400" cap="flat" cmpd="sng">
                  <a:solidFill>
                    <a:srgbClr val="000000"/>
                  </a:solidFill>
                  <a:bevel/>
                  <a:headEnd/>
                  <a:tailEnd/>
                </a14:hiddenLine>
              </a:ext>
            </a:extLst>
          </p:spPr>
          <p:txBody>
            <a:bodyPr anchor="ctr"/>
            <a:lstStyle/>
            <a:p>
              <a:endParaRPr lang="zh-CN" altLang="en-US"/>
            </a:p>
          </p:txBody>
        </p:sp>
        <p:grpSp>
          <p:nvGrpSpPr>
            <p:cNvPr id="223" name="组合 96">
              <a:extLst>
                <a:ext uri="{FF2B5EF4-FFF2-40B4-BE49-F238E27FC236}">
                  <a16:creationId xmlns:a16="http://schemas.microsoft.com/office/drawing/2014/main" id="{589EF7A8-BAB6-459C-9B6C-870C366E8C2D}"/>
                </a:ext>
              </a:extLst>
            </p:cNvPr>
            <p:cNvGrpSpPr>
              <a:grpSpLocks/>
            </p:cNvGrpSpPr>
            <p:nvPr/>
          </p:nvGrpSpPr>
          <p:grpSpPr bwMode="auto">
            <a:xfrm>
              <a:off x="141888" y="104857"/>
              <a:ext cx="2464153" cy="104858"/>
              <a:chOff x="0" y="0"/>
              <a:chExt cx="3384376" cy="144016"/>
            </a:xfrm>
          </p:grpSpPr>
          <p:sp>
            <p:nvSpPr>
              <p:cNvPr id="228" name="椭圆 102">
                <a:extLst>
                  <a:ext uri="{FF2B5EF4-FFF2-40B4-BE49-F238E27FC236}">
                    <a16:creationId xmlns:a16="http://schemas.microsoft.com/office/drawing/2014/main" id="{059A9A4D-4202-40F2-8C31-E1CEB73E8E4E}"/>
                  </a:ext>
                </a:extLst>
              </p:cNvPr>
              <p:cNvSpPr>
                <a:spLocks noChangeArrowheads="1"/>
              </p:cNvSpPr>
              <p:nvPr/>
            </p:nvSpPr>
            <p:spPr bwMode="auto">
              <a:xfrm>
                <a:off x="0" y="0"/>
                <a:ext cx="144016" cy="144016"/>
              </a:xfrm>
              <a:prstGeom prst="ellipse">
                <a:avLst/>
              </a:prstGeom>
              <a:solidFill>
                <a:srgbClr val="FFFFFF"/>
              </a:solidFill>
              <a:ln>
                <a:noFill/>
              </a:ln>
              <a:extLst>
                <a:ext uri="{91240B29-F687-4F45-9708-019B960494DF}">
                  <a14:hiddenLine xmlns:a14="http://schemas.microsoft.com/office/drawing/2010/main" w="25400">
                    <a:solidFill>
                      <a:srgbClr val="000000"/>
                    </a:solidFill>
                    <a:bevel/>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b="1" i="1">
                  <a:solidFill>
                    <a:srgbClr val="FFFFFF"/>
                  </a:solidFill>
                  <a:latin typeface="Calibri" panose="020F0502020204030204" pitchFamily="34" charset="0"/>
                  <a:cs typeface="Calibri" panose="020F0502020204030204" pitchFamily="34" charset="0"/>
                  <a:sym typeface="Calibri" panose="020F0502020204030204" pitchFamily="34" charset="0"/>
                </a:endParaRPr>
              </a:p>
            </p:txBody>
          </p:sp>
          <p:sp>
            <p:nvSpPr>
              <p:cNvPr id="229" name="椭圆 103">
                <a:extLst>
                  <a:ext uri="{FF2B5EF4-FFF2-40B4-BE49-F238E27FC236}">
                    <a16:creationId xmlns:a16="http://schemas.microsoft.com/office/drawing/2014/main" id="{47452F98-B60A-47A0-8E75-97B29B86B95E}"/>
                  </a:ext>
                </a:extLst>
              </p:cNvPr>
              <p:cNvSpPr>
                <a:spLocks noChangeArrowheads="1"/>
              </p:cNvSpPr>
              <p:nvPr/>
            </p:nvSpPr>
            <p:spPr bwMode="auto">
              <a:xfrm>
                <a:off x="216024" y="0"/>
                <a:ext cx="144016" cy="144016"/>
              </a:xfrm>
              <a:prstGeom prst="ellipse">
                <a:avLst/>
              </a:prstGeom>
              <a:solidFill>
                <a:srgbClr val="FFFFFF"/>
              </a:solidFill>
              <a:ln>
                <a:noFill/>
              </a:ln>
              <a:extLst>
                <a:ext uri="{91240B29-F687-4F45-9708-019B960494DF}">
                  <a14:hiddenLine xmlns:a14="http://schemas.microsoft.com/office/drawing/2010/main" w="25400">
                    <a:solidFill>
                      <a:srgbClr val="000000"/>
                    </a:solidFill>
                    <a:bevel/>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b="1" i="1">
                  <a:solidFill>
                    <a:srgbClr val="FFFFFF"/>
                  </a:solidFill>
                  <a:latin typeface="Calibri" panose="020F0502020204030204" pitchFamily="34" charset="0"/>
                  <a:cs typeface="Calibri" panose="020F0502020204030204" pitchFamily="34" charset="0"/>
                  <a:sym typeface="Calibri" panose="020F0502020204030204" pitchFamily="34" charset="0"/>
                </a:endParaRPr>
              </a:p>
            </p:txBody>
          </p:sp>
          <p:sp>
            <p:nvSpPr>
              <p:cNvPr id="230" name="椭圆 104">
                <a:extLst>
                  <a:ext uri="{FF2B5EF4-FFF2-40B4-BE49-F238E27FC236}">
                    <a16:creationId xmlns:a16="http://schemas.microsoft.com/office/drawing/2014/main" id="{21E4422A-3E78-4802-A39E-B2A460257E81}"/>
                  </a:ext>
                </a:extLst>
              </p:cNvPr>
              <p:cNvSpPr>
                <a:spLocks noChangeArrowheads="1"/>
              </p:cNvSpPr>
              <p:nvPr/>
            </p:nvSpPr>
            <p:spPr bwMode="auto">
              <a:xfrm>
                <a:off x="432048" y="0"/>
                <a:ext cx="144016" cy="144016"/>
              </a:xfrm>
              <a:prstGeom prst="ellipse">
                <a:avLst/>
              </a:prstGeom>
              <a:solidFill>
                <a:srgbClr val="FFFFFF"/>
              </a:solidFill>
              <a:ln>
                <a:noFill/>
              </a:ln>
              <a:extLst>
                <a:ext uri="{91240B29-F687-4F45-9708-019B960494DF}">
                  <a14:hiddenLine xmlns:a14="http://schemas.microsoft.com/office/drawing/2010/main" w="25400">
                    <a:solidFill>
                      <a:srgbClr val="000000"/>
                    </a:solidFill>
                    <a:bevel/>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b="1" i="1">
                  <a:solidFill>
                    <a:srgbClr val="FFFFFF"/>
                  </a:solidFill>
                  <a:latin typeface="Calibri" panose="020F0502020204030204" pitchFamily="34" charset="0"/>
                  <a:cs typeface="Calibri" panose="020F0502020204030204" pitchFamily="34" charset="0"/>
                  <a:sym typeface="Calibri" panose="020F0502020204030204" pitchFamily="34" charset="0"/>
                </a:endParaRPr>
              </a:p>
            </p:txBody>
          </p:sp>
          <p:sp>
            <p:nvSpPr>
              <p:cNvPr id="231" name="椭圆 105">
                <a:extLst>
                  <a:ext uri="{FF2B5EF4-FFF2-40B4-BE49-F238E27FC236}">
                    <a16:creationId xmlns:a16="http://schemas.microsoft.com/office/drawing/2014/main" id="{FF05AFDA-56C0-4C42-94B6-62871B2FCA53}"/>
                  </a:ext>
                </a:extLst>
              </p:cNvPr>
              <p:cNvSpPr>
                <a:spLocks noChangeArrowheads="1"/>
              </p:cNvSpPr>
              <p:nvPr/>
            </p:nvSpPr>
            <p:spPr bwMode="auto">
              <a:xfrm>
                <a:off x="648072" y="0"/>
                <a:ext cx="144016" cy="144016"/>
              </a:xfrm>
              <a:prstGeom prst="ellipse">
                <a:avLst/>
              </a:prstGeom>
              <a:solidFill>
                <a:srgbClr val="FFFFFF"/>
              </a:solidFill>
              <a:ln>
                <a:noFill/>
              </a:ln>
              <a:extLst>
                <a:ext uri="{91240B29-F687-4F45-9708-019B960494DF}">
                  <a14:hiddenLine xmlns:a14="http://schemas.microsoft.com/office/drawing/2010/main" w="25400">
                    <a:solidFill>
                      <a:srgbClr val="000000"/>
                    </a:solidFill>
                    <a:bevel/>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b="1" i="1">
                  <a:solidFill>
                    <a:srgbClr val="FFFFFF"/>
                  </a:solidFill>
                  <a:latin typeface="Calibri" panose="020F0502020204030204" pitchFamily="34" charset="0"/>
                  <a:cs typeface="Calibri" panose="020F0502020204030204" pitchFamily="34" charset="0"/>
                  <a:sym typeface="Calibri" panose="020F0502020204030204" pitchFamily="34" charset="0"/>
                </a:endParaRPr>
              </a:p>
            </p:txBody>
          </p:sp>
          <p:sp>
            <p:nvSpPr>
              <p:cNvPr id="232" name="椭圆 106">
                <a:extLst>
                  <a:ext uri="{FF2B5EF4-FFF2-40B4-BE49-F238E27FC236}">
                    <a16:creationId xmlns:a16="http://schemas.microsoft.com/office/drawing/2014/main" id="{B6DE69DE-8142-477B-87BD-CA5A43562F21}"/>
                  </a:ext>
                </a:extLst>
              </p:cNvPr>
              <p:cNvSpPr>
                <a:spLocks noChangeArrowheads="1"/>
              </p:cNvSpPr>
              <p:nvPr/>
            </p:nvSpPr>
            <p:spPr bwMode="auto">
              <a:xfrm>
                <a:off x="864096" y="0"/>
                <a:ext cx="144016" cy="144016"/>
              </a:xfrm>
              <a:prstGeom prst="ellipse">
                <a:avLst/>
              </a:prstGeom>
              <a:solidFill>
                <a:srgbClr val="FFFFFF"/>
              </a:solidFill>
              <a:ln>
                <a:noFill/>
              </a:ln>
              <a:extLst>
                <a:ext uri="{91240B29-F687-4F45-9708-019B960494DF}">
                  <a14:hiddenLine xmlns:a14="http://schemas.microsoft.com/office/drawing/2010/main" w="25400">
                    <a:solidFill>
                      <a:srgbClr val="000000"/>
                    </a:solidFill>
                    <a:bevel/>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b="1" i="1">
                  <a:solidFill>
                    <a:srgbClr val="FFFFFF"/>
                  </a:solidFill>
                  <a:latin typeface="Calibri" panose="020F0502020204030204" pitchFamily="34" charset="0"/>
                  <a:cs typeface="Calibri" panose="020F0502020204030204" pitchFamily="34" charset="0"/>
                  <a:sym typeface="Calibri" panose="020F0502020204030204" pitchFamily="34" charset="0"/>
                </a:endParaRPr>
              </a:p>
            </p:txBody>
          </p:sp>
          <p:sp>
            <p:nvSpPr>
              <p:cNvPr id="233" name="椭圆 107">
                <a:extLst>
                  <a:ext uri="{FF2B5EF4-FFF2-40B4-BE49-F238E27FC236}">
                    <a16:creationId xmlns:a16="http://schemas.microsoft.com/office/drawing/2014/main" id="{BDCD7BFF-53CC-4815-BB1B-7D6651FC8228}"/>
                  </a:ext>
                </a:extLst>
              </p:cNvPr>
              <p:cNvSpPr>
                <a:spLocks noChangeArrowheads="1"/>
              </p:cNvSpPr>
              <p:nvPr/>
            </p:nvSpPr>
            <p:spPr bwMode="auto">
              <a:xfrm>
                <a:off x="1080120" y="0"/>
                <a:ext cx="144016" cy="144016"/>
              </a:xfrm>
              <a:prstGeom prst="ellipse">
                <a:avLst/>
              </a:prstGeom>
              <a:solidFill>
                <a:srgbClr val="FFFFFF"/>
              </a:solidFill>
              <a:ln>
                <a:noFill/>
              </a:ln>
              <a:extLst>
                <a:ext uri="{91240B29-F687-4F45-9708-019B960494DF}">
                  <a14:hiddenLine xmlns:a14="http://schemas.microsoft.com/office/drawing/2010/main" w="25400">
                    <a:solidFill>
                      <a:srgbClr val="000000"/>
                    </a:solidFill>
                    <a:bevel/>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b="1" i="1">
                  <a:solidFill>
                    <a:srgbClr val="FFFFFF"/>
                  </a:solidFill>
                  <a:latin typeface="Calibri" panose="020F0502020204030204" pitchFamily="34" charset="0"/>
                  <a:cs typeface="Calibri" panose="020F0502020204030204" pitchFamily="34" charset="0"/>
                  <a:sym typeface="Calibri" panose="020F0502020204030204" pitchFamily="34" charset="0"/>
                </a:endParaRPr>
              </a:p>
            </p:txBody>
          </p:sp>
          <p:sp>
            <p:nvSpPr>
              <p:cNvPr id="234" name="椭圆 108">
                <a:extLst>
                  <a:ext uri="{FF2B5EF4-FFF2-40B4-BE49-F238E27FC236}">
                    <a16:creationId xmlns:a16="http://schemas.microsoft.com/office/drawing/2014/main" id="{AA1D46C8-5EAB-408F-90A9-D13402B954FE}"/>
                  </a:ext>
                </a:extLst>
              </p:cNvPr>
              <p:cNvSpPr>
                <a:spLocks noChangeArrowheads="1"/>
              </p:cNvSpPr>
              <p:nvPr/>
            </p:nvSpPr>
            <p:spPr bwMode="auto">
              <a:xfrm>
                <a:off x="1296144" y="0"/>
                <a:ext cx="144016" cy="144016"/>
              </a:xfrm>
              <a:prstGeom prst="ellipse">
                <a:avLst/>
              </a:prstGeom>
              <a:solidFill>
                <a:srgbClr val="FFFFFF"/>
              </a:solidFill>
              <a:ln>
                <a:noFill/>
              </a:ln>
              <a:extLst>
                <a:ext uri="{91240B29-F687-4F45-9708-019B960494DF}">
                  <a14:hiddenLine xmlns:a14="http://schemas.microsoft.com/office/drawing/2010/main" w="25400">
                    <a:solidFill>
                      <a:srgbClr val="000000"/>
                    </a:solidFill>
                    <a:bevel/>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b="1" i="1">
                  <a:solidFill>
                    <a:srgbClr val="FFFFFF"/>
                  </a:solidFill>
                  <a:latin typeface="Calibri" panose="020F0502020204030204" pitchFamily="34" charset="0"/>
                  <a:cs typeface="Calibri" panose="020F0502020204030204" pitchFamily="34" charset="0"/>
                  <a:sym typeface="Calibri" panose="020F0502020204030204" pitchFamily="34" charset="0"/>
                </a:endParaRPr>
              </a:p>
            </p:txBody>
          </p:sp>
          <p:sp>
            <p:nvSpPr>
              <p:cNvPr id="235" name="椭圆 109">
                <a:extLst>
                  <a:ext uri="{FF2B5EF4-FFF2-40B4-BE49-F238E27FC236}">
                    <a16:creationId xmlns:a16="http://schemas.microsoft.com/office/drawing/2014/main" id="{E1717CCB-7913-4A54-8E77-792E7C8F13CD}"/>
                  </a:ext>
                </a:extLst>
              </p:cNvPr>
              <p:cNvSpPr>
                <a:spLocks noChangeArrowheads="1"/>
              </p:cNvSpPr>
              <p:nvPr/>
            </p:nvSpPr>
            <p:spPr bwMode="auto">
              <a:xfrm>
                <a:off x="1512168" y="0"/>
                <a:ext cx="144016" cy="144016"/>
              </a:xfrm>
              <a:prstGeom prst="ellipse">
                <a:avLst/>
              </a:prstGeom>
              <a:solidFill>
                <a:srgbClr val="FFFFFF"/>
              </a:solidFill>
              <a:ln>
                <a:noFill/>
              </a:ln>
              <a:extLst>
                <a:ext uri="{91240B29-F687-4F45-9708-019B960494DF}">
                  <a14:hiddenLine xmlns:a14="http://schemas.microsoft.com/office/drawing/2010/main" w="25400">
                    <a:solidFill>
                      <a:srgbClr val="000000"/>
                    </a:solidFill>
                    <a:bevel/>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b="1" i="1">
                  <a:solidFill>
                    <a:srgbClr val="FFFFFF"/>
                  </a:solidFill>
                  <a:latin typeface="Calibri" panose="020F0502020204030204" pitchFamily="34" charset="0"/>
                  <a:cs typeface="Calibri" panose="020F0502020204030204" pitchFamily="34" charset="0"/>
                  <a:sym typeface="Calibri" panose="020F0502020204030204" pitchFamily="34" charset="0"/>
                </a:endParaRPr>
              </a:p>
            </p:txBody>
          </p:sp>
          <p:sp>
            <p:nvSpPr>
              <p:cNvPr id="236" name="椭圆 110">
                <a:extLst>
                  <a:ext uri="{FF2B5EF4-FFF2-40B4-BE49-F238E27FC236}">
                    <a16:creationId xmlns:a16="http://schemas.microsoft.com/office/drawing/2014/main" id="{6CAA747A-F552-4B5D-87D4-013177387160}"/>
                  </a:ext>
                </a:extLst>
              </p:cNvPr>
              <p:cNvSpPr>
                <a:spLocks noChangeArrowheads="1"/>
              </p:cNvSpPr>
              <p:nvPr/>
            </p:nvSpPr>
            <p:spPr bwMode="auto">
              <a:xfrm>
                <a:off x="1728192" y="0"/>
                <a:ext cx="144016" cy="144016"/>
              </a:xfrm>
              <a:prstGeom prst="ellipse">
                <a:avLst/>
              </a:prstGeom>
              <a:solidFill>
                <a:srgbClr val="FFFFFF"/>
              </a:solidFill>
              <a:ln>
                <a:noFill/>
              </a:ln>
              <a:extLst>
                <a:ext uri="{91240B29-F687-4F45-9708-019B960494DF}">
                  <a14:hiddenLine xmlns:a14="http://schemas.microsoft.com/office/drawing/2010/main" w="25400">
                    <a:solidFill>
                      <a:srgbClr val="000000"/>
                    </a:solidFill>
                    <a:bevel/>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b="1" i="1">
                  <a:solidFill>
                    <a:srgbClr val="FFFFFF"/>
                  </a:solidFill>
                  <a:latin typeface="Calibri" panose="020F0502020204030204" pitchFamily="34" charset="0"/>
                  <a:cs typeface="Calibri" panose="020F0502020204030204" pitchFamily="34" charset="0"/>
                  <a:sym typeface="Calibri" panose="020F0502020204030204" pitchFamily="34" charset="0"/>
                </a:endParaRPr>
              </a:p>
            </p:txBody>
          </p:sp>
          <p:sp>
            <p:nvSpPr>
              <p:cNvPr id="237" name="椭圆 111">
                <a:extLst>
                  <a:ext uri="{FF2B5EF4-FFF2-40B4-BE49-F238E27FC236}">
                    <a16:creationId xmlns:a16="http://schemas.microsoft.com/office/drawing/2014/main" id="{A7ADD385-B4FF-45A0-B8D5-CAAA47F7CC67}"/>
                  </a:ext>
                </a:extLst>
              </p:cNvPr>
              <p:cNvSpPr>
                <a:spLocks noChangeArrowheads="1"/>
              </p:cNvSpPr>
              <p:nvPr/>
            </p:nvSpPr>
            <p:spPr bwMode="auto">
              <a:xfrm>
                <a:off x="1944216" y="0"/>
                <a:ext cx="144016" cy="144016"/>
              </a:xfrm>
              <a:prstGeom prst="ellipse">
                <a:avLst/>
              </a:prstGeom>
              <a:solidFill>
                <a:srgbClr val="FFFFFF"/>
              </a:solidFill>
              <a:ln>
                <a:noFill/>
              </a:ln>
              <a:extLst>
                <a:ext uri="{91240B29-F687-4F45-9708-019B960494DF}">
                  <a14:hiddenLine xmlns:a14="http://schemas.microsoft.com/office/drawing/2010/main" w="25400">
                    <a:solidFill>
                      <a:srgbClr val="000000"/>
                    </a:solidFill>
                    <a:bevel/>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b="1" i="1">
                  <a:solidFill>
                    <a:srgbClr val="FFFFFF"/>
                  </a:solidFill>
                  <a:latin typeface="Calibri" panose="020F0502020204030204" pitchFamily="34" charset="0"/>
                  <a:cs typeface="Calibri" panose="020F0502020204030204" pitchFamily="34" charset="0"/>
                  <a:sym typeface="Calibri" panose="020F0502020204030204" pitchFamily="34" charset="0"/>
                </a:endParaRPr>
              </a:p>
            </p:txBody>
          </p:sp>
          <p:sp>
            <p:nvSpPr>
              <p:cNvPr id="238" name="椭圆 112">
                <a:extLst>
                  <a:ext uri="{FF2B5EF4-FFF2-40B4-BE49-F238E27FC236}">
                    <a16:creationId xmlns:a16="http://schemas.microsoft.com/office/drawing/2014/main" id="{BEAF52E8-709D-48AE-9618-A853BEE1B481}"/>
                  </a:ext>
                </a:extLst>
              </p:cNvPr>
              <p:cNvSpPr>
                <a:spLocks noChangeArrowheads="1"/>
              </p:cNvSpPr>
              <p:nvPr/>
            </p:nvSpPr>
            <p:spPr bwMode="auto">
              <a:xfrm>
                <a:off x="2160240" y="0"/>
                <a:ext cx="144016" cy="144016"/>
              </a:xfrm>
              <a:prstGeom prst="ellipse">
                <a:avLst/>
              </a:prstGeom>
              <a:solidFill>
                <a:srgbClr val="FFFFFF"/>
              </a:solidFill>
              <a:ln>
                <a:noFill/>
              </a:ln>
              <a:extLst>
                <a:ext uri="{91240B29-F687-4F45-9708-019B960494DF}">
                  <a14:hiddenLine xmlns:a14="http://schemas.microsoft.com/office/drawing/2010/main" w="25400">
                    <a:solidFill>
                      <a:srgbClr val="000000"/>
                    </a:solidFill>
                    <a:bevel/>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b="1" i="1">
                  <a:solidFill>
                    <a:srgbClr val="FFFFFF"/>
                  </a:solidFill>
                  <a:latin typeface="Calibri" panose="020F0502020204030204" pitchFamily="34" charset="0"/>
                  <a:cs typeface="Calibri" panose="020F0502020204030204" pitchFamily="34" charset="0"/>
                  <a:sym typeface="Calibri" panose="020F0502020204030204" pitchFamily="34" charset="0"/>
                </a:endParaRPr>
              </a:p>
            </p:txBody>
          </p:sp>
          <p:sp>
            <p:nvSpPr>
              <p:cNvPr id="239" name="椭圆 113">
                <a:extLst>
                  <a:ext uri="{FF2B5EF4-FFF2-40B4-BE49-F238E27FC236}">
                    <a16:creationId xmlns:a16="http://schemas.microsoft.com/office/drawing/2014/main" id="{6F5F6AA3-0DF5-4060-ACDD-DB3ADCD25387}"/>
                  </a:ext>
                </a:extLst>
              </p:cNvPr>
              <p:cNvSpPr>
                <a:spLocks noChangeArrowheads="1"/>
              </p:cNvSpPr>
              <p:nvPr/>
            </p:nvSpPr>
            <p:spPr bwMode="auto">
              <a:xfrm>
                <a:off x="2376264" y="0"/>
                <a:ext cx="144016" cy="144016"/>
              </a:xfrm>
              <a:prstGeom prst="ellipse">
                <a:avLst/>
              </a:prstGeom>
              <a:solidFill>
                <a:srgbClr val="FFFFFF"/>
              </a:solidFill>
              <a:ln>
                <a:noFill/>
              </a:ln>
              <a:extLst>
                <a:ext uri="{91240B29-F687-4F45-9708-019B960494DF}">
                  <a14:hiddenLine xmlns:a14="http://schemas.microsoft.com/office/drawing/2010/main" w="25400">
                    <a:solidFill>
                      <a:srgbClr val="000000"/>
                    </a:solidFill>
                    <a:bevel/>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b="1" i="1">
                  <a:solidFill>
                    <a:srgbClr val="FFFFFF"/>
                  </a:solidFill>
                  <a:latin typeface="Calibri" panose="020F0502020204030204" pitchFamily="34" charset="0"/>
                  <a:cs typeface="Calibri" panose="020F0502020204030204" pitchFamily="34" charset="0"/>
                  <a:sym typeface="Calibri" panose="020F0502020204030204" pitchFamily="34" charset="0"/>
                </a:endParaRPr>
              </a:p>
            </p:txBody>
          </p:sp>
          <p:sp>
            <p:nvSpPr>
              <p:cNvPr id="240" name="椭圆 114">
                <a:extLst>
                  <a:ext uri="{FF2B5EF4-FFF2-40B4-BE49-F238E27FC236}">
                    <a16:creationId xmlns:a16="http://schemas.microsoft.com/office/drawing/2014/main" id="{6438B62E-2197-4E84-88C0-CBFDDAEF8FB7}"/>
                  </a:ext>
                </a:extLst>
              </p:cNvPr>
              <p:cNvSpPr>
                <a:spLocks noChangeArrowheads="1"/>
              </p:cNvSpPr>
              <p:nvPr/>
            </p:nvSpPr>
            <p:spPr bwMode="auto">
              <a:xfrm>
                <a:off x="2592288" y="0"/>
                <a:ext cx="144016" cy="144016"/>
              </a:xfrm>
              <a:prstGeom prst="ellipse">
                <a:avLst/>
              </a:prstGeom>
              <a:solidFill>
                <a:srgbClr val="FFFFFF"/>
              </a:solidFill>
              <a:ln>
                <a:noFill/>
              </a:ln>
              <a:extLst>
                <a:ext uri="{91240B29-F687-4F45-9708-019B960494DF}">
                  <a14:hiddenLine xmlns:a14="http://schemas.microsoft.com/office/drawing/2010/main" w="25400">
                    <a:solidFill>
                      <a:srgbClr val="000000"/>
                    </a:solidFill>
                    <a:bevel/>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b="1" i="1">
                  <a:solidFill>
                    <a:srgbClr val="FFFFFF"/>
                  </a:solidFill>
                  <a:latin typeface="Calibri" panose="020F0502020204030204" pitchFamily="34" charset="0"/>
                  <a:cs typeface="Calibri" panose="020F0502020204030204" pitchFamily="34" charset="0"/>
                  <a:sym typeface="Calibri" panose="020F0502020204030204" pitchFamily="34" charset="0"/>
                </a:endParaRPr>
              </a:p>
            </p:txBody>
          </p:sp>
          <p:sp>
            <p:nvSpPr>
              <p:cNvPr id="241" name="椭圆 115">
                <a:extLst>
                  <a:ext uri="{FF2B5EF4-FFF2-40B4-BE49-F238E27FC236}">
                    <a16:creationId xmlns:a16="http://schemas.microsoft.com/office/drawing/2014/main" id="{93369E7E-748C-428D-B53C-BA8070264D76}"/>
                  </a:ext>
                </a:extLst>
              </p:cNvPr>
              <p:cNvSpPr>
                <a:spLocks noChangeArrowheads="1"/>
              </p:cNvSpPr>
              <p:nvPr/>
            </p:nvSpPr>
            <p:spPr bwMode="auto">
              <a:xfrm>
                <a:off x="2808312" y="0"/>
                <a:ext cx="144016" cy="144016"/>
              </a:xfrm>
              <a:prstGeom prst="ellipse">
                <a:avLst/>
              </a:prstGeom>
              <a:solidFill>
                <a:srgbClr val="FFFFFF"/>
              </a:solidFill>
              <a:ln>
                <a:noFill/>
              </a:ln>
              <a:extLst>
                <a:ext uri="{91240B29-F687-4F45-9708-019B960494DF}">
                  <a14:hiddenLine xmlns:a14="http://schemas.microsoft.com/office/drawing/2010/main" w="25400">
                    <a:solidFill>
                      <a:srgbClr val="000000"/>
                    </a:solidFill>
                    <a:bevel/>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b="1" i="1">
                  <a:solidFill>
                    <a:srgbClr val="FFFFFF"/>
                  </a:solidFill>
                  <a:latin typeface="Calibri" panose="020F0502020204030204" pitchFamily="34" charset="0"/>
                  <a:cs typeface="Calibri" panose="020F0502020204030204" pitchFamily="34" charset="0"/>
                  <a:sym typeface="Calibri" panose="020F0502020204030204" pitchFamily="34" charset="0"/>
                </a:endParaRPr>
              </a:p>
            </p:txBody>
          </p:sp>
          <p:sp>
            <p:nvSpPr>
              <p:cNvPr id="242" name="椭圆 116">
                <a:extLst>
                  <a:ext uri="{FF2B5EF4-FFF2-40B4-BE49-F238E27FC236}">
                    <a16:creationId xmlns:a16="http://schemas.microsoft.com/office/drawing/2014/main" id="{9437C635-0071-4608-A625-D9412FD54675}"/>
                  </a:ext>
                </a:extLst>
              </p:cNvPr>
              <p:cNvSpPr>
                <a:spLocks noChangeArrowheads="1"/>
              </p:cNvSpPr>
              <p:nvPr/>
            </p:nvSpPr>
            <p:spPr bwMode="auto">
              <a:xfrm>
                <a:off x="3024336" y="0"/>
                <a:ext cx="144016" cy="144016"/>
              </a:xfrm>
              <a:prstGeom prst="ellipse">
                <a:avLst/>
              </a:prstGeom>
              <a:solidFill>
                <a:srgbClr val="FFFFFF"/>
              </a:solidFill>
              <a:ln>
                <a:noFill/>
              </a:ln>
              <a:extLst>
                <a:ext uri="{91240B29-F687-4F45-9708-019B960494DF}">
                  <a14:hiddenLine xmlns:a14="http://schemas.microsoft.com/office/drawing/2010/main" w="25400">
                    <a:solidFill>
                      <a:srgbClr val="000000"/>
                    </a:solidFill>
                    <a:bevel/>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b="1" i="1">
                  <a:solidFill>
                    <a:srgbClr val="FFFFFF"/>
                  </a:solidFill>
                  <a:latin typeface="Calibri" panose="020F0502020204030204" pitchFamily="34" charset="0"/>
                  <a:cs typeface="Calibri" panose="020F0502020204030204" pitchFamily="34" charset="0"/>
                  <a:sym typeface="Calibri" panose="020F0502020204030204" pitchFamily="34" charset="0"/>
                </a:endParaRPr>
              </a:p>
            </p:txBody>
          </p:sp>
          <p:sp>
            <p:nvSpPr>
              <p:cNvPr id="243" name="椭圆 117">
                <a:extLst>
                  <a:ext uri="{FF2B5EF4-FFF2-40B4-BE49-F238E27FC236}">
                    <a16:creationId xmlns:a16="http://schemas.microsoft.com/office/drawing/2014/main" id="{E0DC4891-7F8F-4DD4-BDA9-6686EA9C8680}"/>
                  </a:ext>
                </a:extLst>
              </p:cNvPr>
              <p:cNvSpPr>
                <a:spLocks noChangeArrowheads="1"/>
              </p:cNvSpPr>
              <p:nvPr/>
            </p:nvSpPr>
            <p:spPr bwMode="auto">
              <a:xfrm>
                <a:off x="3240360" y="0"/>
                <a:ext cx="144016" cy="144016"/>
              </a:xfrm>
              <a:prstGeom prst="ellipse">
                <a:avLst/>
              </a:prstGeom>
              <a:solidFill>
                <a:srgbClr val="FFFFFF"/>
              </a:solidFill>
              <a:ln>
                <a:noFill/>
              </a:ln>
              <a:extLst>
                <a:ext uri="{91240B29-F687-4F45-9708-019B960494DF}">
                  <a14:hiddenLine xmlns:a14="http://schemas.microsoft.com/office/drawing/2010/main" w="25400">
                    <a:solidFill>
                      <a:srgbClr val="000000"/>
                    </a:solidFill>
                    <a:bevel/>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b="1" i="1">
                  <a:solidFill>
                    <a:srgbClr val="FFFFFF"/>
                  </a:solidFill>
                  <a:latin typeface="Calibri" panose="020F0502020204030204" pitchFamily="34" charset="0"/>
                  <a:cs typeface="Calibri" panose="020F0502020204030204" pitchFamily="34" charset="0"/>
                  <a:sym typeface="Calibri" panose="020F0502020204030204" pitchFamily="34" charset="0"/>
                </a:endParaRPr>
              </a:p>
            </p:txBody>
          </p:sp>
        </p:grpSp>
        <p:sp>
          <p:nvSpPr>
            <p:cNvPr id="224" name="TextBox 97">
              <a:extLst>
                <a:ext uri="{FF2B5EF4-FFF2-40B4-BE49-F238E27FC236}">
                  <a16:creationId xmlns:a16="http://schemas.microsoft.com/office/drawing/2014/main" id="{47F953D6-9D8C-4E0F-9B11-35536DDFE075}"/>
                </a:ext>
              </a:extLst>
            </p:cNvPr>
            <p:cNvSpPr>
              <a:spLocks noChangeArrowheads="1"/>
            </p:cNvSpPr>
            <p:nvPr/>
          </p:nvSpPr>
          <p:spPr bwMode="auto">
            <a:xfrm>
              <a:off x="59003" y="1122785"/>
              <a:ext cx="2226941" cy="5348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buSzPct val="80000"/>
              </a:pPr>
              <a:r>
                <a:rPr lang="zh-CN" altLang="en-US" sz="2000" b="1" dirty="0">
                  <a:solidFill>
                    <a:srgbClr val="0050AA"/>
                  </a:solidFill>
                  <a:ea typeface="微软雅黑" panose="020B0503020204020204" pitchFamily="34" charset="-122"/>
                  <a:sym typeface="Arial" panose="020B0604020202020204" pitchFamily="34" charset="0"/>
                </a:rPr>
                <a:t>能够</a:t>
              </a:r>
              <a:endParaRPr lang="zh-CN" altLang="en-US" sz="2000" b="1" dirty="0">
                <a:solidFill>
                  <a:srgbClr val="0050AA"/>
                </a:solidFill>
                <a:ea typeface="微软雅黑" panose="020B0503020204020204" pitchFamily="34" charset="-122"/>
              </a:endParaRPr>
            </a:p>
          </p:txBody>
        </p:sp>
        <p:sp>
          <p:nvSpPr>
            <p:cNvPr id="225" name="等腰三角形 99">
              <a:extLst>
                <a:ext uri="{FF2B5EF4-FFF2-40B4-BE49-F238E27FC236}">
                  <a16:creationId xmlns:a16="http://schemas.microsoft.com/office/drawing/2014/main" id="{3CF634F2-C54E-4534-84CE-881A33F1121F}"/>
                </a:ext>
              </a:extLst>
            </p:cNvPr>
            <p:cNvSpPr>
              <a:spLocks noChangeArrowheads="1"/>
            </p:cNvSpPr>
            <p:nvPr/>
          </p:nvSpPr>
          <p:spPr bwMode="auto">
            <a:xfrm rot="17460000">
              <a:off x="1843724" y="4064637"/>
              <a:ext cx="856883" cy="450700"/>
            </a:xfrm>
            <a:prstGeom prst="triangle">
              <a:avLst>
                <a:gd name="adj" fmla="val 50000"/>
              </a:avLst>
            </a:prstGeom>
            <a:gradFill rotWithShape="1">
              <a:gsLst>
                <a:gs pos="0">
                  <a:srgbClr val="7F7F7F"/>
                </a:gs>
                <a:gs pos="29999">
                  <a:srgbClr val="F2F2F2"/>
                </a:gs>
                <a:gs pos="56999">
                  <a:srgbClr val="BFBFBF"/>
                </a:gs>
                <a:gs pos="100000">
                  <a:srgbClr val="BFBFBF"/>
                </a:gs>
              </a:gsLst>
              <a:lin ang="16200000" scaled="1"/>
            </a:gradFill>
            <a:ln>
              <a:noFill/>
            </a:ln>
            <a:extLst>
              <a:ext uri="{91240B29-F687-4F45-9708-019B960494DF}">
                <a14:hiddenLine xmlns:a14="http://schemas.microsoft.com/office/drawing/2010/main" w="25400">
                  <a:solidFill>
                    <a:srgbClr val="000000"/>
                  </a:solidFill>
                  <a:bevel/>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b="1" i="1">
                <a:solidFill>
                  <a:srgbClr val="FFFFFF"/>
                </a:solidFill>
                <a:latin typeface="Calibri" panose="020F0502020204030204" pitchFamily="34" charset="0"/>
                <a:cs typeface="Calibri" panose="020F0502020204030204" pitchFamily="34" charset="0"/>
                <a:sym typeface="Calibri" panose="020F0502020204030204" pitchFamily="34" charset="0"/>
              </a:endParaRPr>
            </a:p>
          </p:txBody>
        </p:sp>
        <p:sp>
          <p:nvSpPr>
            <p:cNvPr id="226" name="矩形 100">
              <a:extLst>
                <a:ext uri="{FF2B5EF4-FFF2-40B4-BE49-F238E27FC236}">
                  <a16:creationId xmlns:a16="http://schemas.microsoft.com/office/drawing/2014/main" id="{B99C3B16-E721-4F54-87D6-7AB8DD052482}"/>
                </a:ext>
              </a:extLst>
            </p:cNvPr>
            <p:cNvSpPr>
              <a:spLocks noChangeArrowheads="1"/>
            </p:cNvSpPr>
            <p:nvPr/>
          </p:nvSpPr>
          <p:spPr bwMode="auto">
            <a:xfrm>
              <a:off x="89707" y="467605"/>
              <a:ext cx="2557065" cy="577435"/>
            </a:xfrm>
            <a:prstGeom prst="rect">
              <a:avLst/>
            </a:prstGeom>
            <a:blipFill dpi="0" rotWithShape="1">
              <a:blip r:embed="rId4"/>
              <a:srcRect/>
              <a:tile tx="0" ty="0" sx="100000" sy="100000" flip="none" algn="tl"/>
            </a:blipFill>
            <a:ln>
              <a:noFill/>
            </a:ln>
            <a:extLst>
              <a:ext uri="{91240B29-F687-4F45-9708-019B960494DF}">
                <a14:hiddenLine xmlns:a14="http://schemas.microsoft.com/office/drawing/2010/main" w="25400">
                  <a:solidFill>
                    <a:srgbClr val="000000"/>
                  </a:solidFill>
                  <a:bevel/>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b="1" i="1">
                <a:solidFill>
                  <a:srgbClr val="FFFFFF"/>
                </a:solidFill>
                <a:latin typeface="Calibri" panose="020F0502020204030204" pitchFamily="34" charset="0"/>
                <a:cs typeface="Calibri" panose="020F0502020204030204" pitchFamily="34" charset="0"/>
                <a:sym typeface="Calibri" panose="020F0502020204030204" pitchFamily="34" charset="0"/>
              </a:endParaRPr>
            </a:p>
          </p:txBody>
        </p:sp>
        <p:sp>
          <p:nvSpPr>
            <p:cNvPr id="227" name="TextBox 101">
              <a:extLst>
                <a:ext uri="{FF2B5EF4-FFF2-40B4-BE49-F238E27FC236}">
                  <a16:creationId xmlns:a16="http://schemas.microsoft.com/office/drawing/2014/main" id="{D6EFF513-5864-4BEF-9C79-E7C2ABACFC28}"/>
                </a:ext>
              </a:extLst>
            </p:cNvPr>
            <p:cNvSpPr>
              <a:spLocks noChangeArrowheads="1"/>
            </p:cNvSpPr>
            <p:nvPr/>
          </p:nvSpPr>
          <p:spPr bwMode="auto">
            <a:xfrm>
              <a:off x="354021" y="438279"/>
              <a:ext cx="2010918" cy="6129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lnSpc>
                  <a:spcPct val="130000"/>
                </a:lnSpc>
              </a:pPr>
              <a:r>
                <a:rPr lang="zh-CN" altLang="en-US" sz="2000" b="1" dirty="0">
                  <a:solidFill>
                    <a:srgbClr val="FFFFFF"/>
                  </a:solidFill>
                  <a:latin typeface="Arial Black" panose="020B0A04020102020204" pitchFamily="34" charset="0"/>
                  <a:ea typeface="微软雅黑" panose="020B0503020204020204" pitchFamily="34" charset="-122"/>
                  <a:sym typeface="Arial Black" panose="020B0A04020102020204" pitchFamily="34" charset="0"/>
                </a:rPr>
                <a:t>学会学习</a:t>
              </a:r>
            </a:p>
          </p:txBody>
        </p:sp>
        <p:sp>
          <p:nvSpPr>
            <p:cNvPr id="257" name="TextBox 97">
              <a:extLst>
                <a:ext uri="{FF2B5EF4-FFF2-40B4-BE49-F238E27FC236}">
                  <a16:creationId xmlns:a16="http://schemas.microsoft.com/office/drawing/2014/main" id="{D1022782-9122-4A99-A49A-58156859E7B6}"/>
                </a:ext>
              </a:extLst>
            </p:cNvPr>
            <p:cNvSpPr>
              <a:spLocks noChangeArrowheads="1"/>
            </p:cNvSpPr>
            <p:nvPr/>
          </p:nvSpPr>
          <p:spPr bwMode="auto">
            <a:xfrm>
              <a:off x="236014" y="1603980"/>
              <a:ext cx="2360140" cy="30031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180000" indent="-180000">
                <a:buSzPct val="80000"/>
                <a:buFont typeface="Wingdings" panose="05000000000000000000" pitchFamily="2" charset="2"/>
                <a:buChar char="l"/>
              </a:pPr>
              <a:r>
                <a:rPr lang="zh-CN" altLang="en-US" sz="2000" dirty="0">
                  <a:solidFill>
                    <a:srgbClr val="0050AA"/>
                  </a:solidFill>
                  <a:effectLst>
                    <a:outerShdw blurRad="38100" dist="38100" dir="2700000" algn="tl">
                      <a:srgbClr val="000000">
                        <a:alpha val="43137"/>
                      </a:srgbClr>
                    </a:outerShdw>
                  </a:effectLst>
                  <a:ea typeface="微软雅黑" panose="020B0503020204020204" pitchFamily="34" charset="-122"/>
                  <a:sym typeface="Arial" panose="020B0604020202020204" pitchFamily="34" charset="0"/>
                </a:rPr>
                <a:t>自主学习</a:t>
              </a:r>
              <a:endParaRPr lang="en-US" altLang="zh-CN" sz="2000" dirty="0">
                <a:solidFill>
                  <a:srgbClr val="0050AA"/>
                </a:solidFill>
                <a:effectLst>
                  <a:outerShdw blurRad="38100" dist="38100" dir="2700000" algn="tl">
                    <a:srgbClr val="000000">
                      <a:alpha val="43137"/>
                    </a:srgbClr>
                  </a:outerShdw>
                </a:effectLst>
                <a:ea typeface="微软雅黑" panose="020B0503020204020204" pitchFamily="34" charset="-122"/>
                <a:sym typeface="Arial" panose="020B0604020202020204" pitchFamily="34" charset="0"/>
              </a:endParaRPr>
            </a:p>
            <a:p>
              <a:pPr marL="180000" indent="-180000">
                <a:buSzPct val="80000"/>
                <a:buFont typeface="Wingdings" panose="05000000000000000000" pitchFamily="2" charset="2"/>
                <a:buChar char="l"/>
              </a:pPr>
              <a:r>
                <a:rPr lang="zh-CN" altLang="en-US" sz="2000" dirty="0">
                  <a:solidFill>
                    <a:srgbClr val="0050AA"/>
                  </a:solidFill>
                  <a:effectLst>
                    <a:outerShdw blurRad="38100" dist="38100" dir="2700000" algn="tl">
                      <a:srgbClr val="000000">
                        <a:alpha val="43137"/>
                      </a:srgbClr>
                    </a:outerShdw>
                  </a:effectLst>
                  <a:ea typeface="微软雅黑" panose="020B0503020204020204" pitchFamily="34" charset="-122"/>
                  <a:sym typeface="Arial" panose="020B0604020202020204" pitchFamily="34" charset="0"/>
                </a:rPr>
                <a:t>发现学习热点、难点</a:t>
              </a:r>
              <a:endParaRPr lang="en-US" altLang="zh-CN" sz="2000" dirty="0">
                <a:solidFill>
                  <a:srgbClr val="0050AA"/>
                </a:solidFill>
                <a:effectLst>
                  <a:outerShdw blurRad="38100" dist="38100" dir="2700000" algn="tl">
                    <a:srgbClr val="000000">
                      <a:alpha val="43137"/>
                    </a:srgbClr>
                  </a:outerShdw>
                </a:effectLst>
                <a:ea typeface="微软雅黑" panose="020B0503020204020204" pitchFamily="34" charset="-122"/>
                <a:sym typeface="Arial" panose="020B0604020202020204" pitchFamily="34" charset="0"/>
              </a:endParaRPr>
            </a:p>
            <a:p>
              <a:pPr marL="180000" indent="-180000">
                <a:buSzPct val="80000"/>
                <a:buFont typeface="Wingdings" panose="05000000000000000000" pitchFamily="2" charset="2"/>
                <a:buChar char="l"/>
              </a:pPr>
              <a:r>
                <a:rPr lang="zh-CN" altLang="en-US" sz="2000" dirty="0">
                  <a:solidFill>
                    <a:srgbClr val="0050AA"/>
                  </a:solidFill>
                  <a:effectLst>
                    <a:outerShdw blurRad="38100" dist="38100" dir="2700000" algn="tl">
                      <a:srgbClr val="000000">
                        <a:alpha val="43137"/>
                      </a:srgbClr>
                    </a:outerShdw>
                  </a:effectLst>
                  <a:ea typeface="微软雅黑" panose="020B0503020204020204" pitchFamily="34" charset="-122"/>
                  <a:sym typeface="Arial" panose="020B0604020202020204" pitchFamily="34" charset="0"/>
                </a:rPr>
                <a:t>多种途径获取学习资源</a:t>
              </a:r>
              <a:endParaRPr lang="en-US" altLang="zh-CN" sz="2000" dirty="0">
                <a:solidFill>
                  <a:srgbClr val="0050AA"/>
                </a:solidFill>
                <a:effectLst>
                  <a:outerShdw blurRad="38100" dist="38100" dir="2700000" algn="tl">
                    <a:srgbClr val="000000">
                      <a:alpha val="43137"/>
                    </a:srgbClr>
                  </a:outerShdw>
                </a:effectLst>
                <a:ea typeface="微软雅黑" panose="020B0503020204020204" pitchFamily="34" charset="-122"/>
                <a:sym typeface="Arial" panose="020B0604020202020204" pitchFamily="34" charset="0"/>
              </a:endParaRPr>
            </a:p>
          </p:txBody>
        </p:sp>
      </p:grpSp>
      <p:sp>
        <p:nvSpPr>
          <p:cNvPr id="2" name="灯片编号占位符 1">
            <a:extLst>
              <a:ext uri="{FF2B5EF4-FFF2-40B4-BE49-F238E27FC236}">
                <a16:creationId xmlns:a16="http://schemas.microsoft.com/office/drawing/2014/main" id="{53415FB4-80DE-4773-B38D-C58EA55AF078}"/>
              </a:ext>
            </a:extLst>
          </p:cNvPr>
          <p:cNvSpPr>
            <a:spLocks noGrp="1"/>
          </p:cNvSpPr>
          <p:nvPr>
            <p:ph type="sldNum" sz="quarter" idx="10"/>
          </p:nvPr>
        </p:nvSpPr>
        <p:spPr/>
        <p:txBody>
          <a:bodyPr/>
          <a:lstStyle/>
          <a:p>
            <a:fld id="{ADDBA8A9-FE90-4847-B2BB-91D9864F4629}" type="slidenum">
              <a:rPr lang="zh-CN" altLang="en-US" smtClean="0"/>
              <a:pPr/>
              <a:t>4</a:t>
            </a:fld>
            <a:r>
              <a:rPr lang="en-US" altLang="zh-CN"/>
              <a:t>|73</a:t>
            </a:r>
            <a:endParaRPr lang="zh-CN" altLang="en-US" dirty="0"/>
          </a:p>
        </p:txBody>
      </p:sp>
    </p:spTree>
    <p:extLst>
      <p:ext uri="{BB962C8B-B14F-4D97-AF65-F5344CB8AC3E}">
        <p14:creationId xmlns:p14="http://schemas.microsoft.com/office/powerpoint/2010/main" val="3642244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30"/>
                                        </p:tgtEl>
                                        <p:attrNameLst>
                                          <p:attrName>style.visibility</p:attrName>
                                        </p:attrNameLst>
                                      </p:cBhvr>
                                      <p:to>
                                        <p:strVal val="visible"/>
                                      </p:to>
                                    </p:set>
                                    <p:animEffect transition="in" filter="wipe(up)">
                                      <p:cBhvr>
                                        <p:cTn id="7" dur="500"/>
                                        <p:tgtEl>
                                          <p:spTgt spid="130"/>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97"/>
                                        </p:tgtEl>
                                        <p:attrNameLst>
                                          <p:attrName>style.visibility</p:attrName>
                                        </p:attrNameLst>
                                      </p:cBhvr>
                                      <p:to>
                                        <p:strVal val="visible"/>
                                      </p:to>
                                    </p:set>
                                    <p:animEffect transition="in" filter="wipe(up)">
                                      <p:cBhvr>
                                        <p:cTn id="11" dur="500"/>
                                        <p:tgtEl>
                                          <p:spTgt spid="97"/>
                                        </p:tgtEl>
                                      </p:cBhvr>
                                    </p:animEffect>
                                  </p:childTnLst>
                                </p:cTn>
                              </p:par>
                            </p:childTnLst>
                          </p:cTn>
                        </p:par>
                        <p:par>
                          <p:cTn id="12" fill="hold">
                            <p:stCondLst>
                              <p:cond delay="1000"/>
                            </p:stCondLst>
                            <p:childTnLst>
                              <p:par>
                                <p:cTn id="13" presetID="22" presetClass="entr" presetSubtype="1" fill="hold" nodeType="afterEffect">
                                  <p:stCondLst>
                                    <p:cond delay="0"/>
                                  </p:stCondLst>
                                  <p:childTnLst>
                                    <p:set>
                                      <p:cBhvr>
                                        <p:cTn id="14" dur="1" fill="hold">
                                          <p:stCondLst>
                                            <p:cond delay="0"/>
                                          </p:stCondLst>
                                        </p:cTn>
                                        <p:tgtEl>
                                          <p:spTgt spid="65"/>
                                        </p:tgtEl>
                                        <p:attrNameLst>
                                          <p:attrName>style.visibility</p:attrName>
                                        </p:attrNameLst>
                                      </p:cBhvr>
                                      <p:to>
                                        <p:strVal val="visible"/>
                                      </p:to>
                                    </p:set>
                                    <p:animEffect transition="in" filter="wipe(up)">
                                      <p:cBhvr>
                                        <p:cTn id="15" dur="500"/>
                                        <p:tgtEl>
                                          <p:spTgt spid="65"/>
                                        </p:tgtEl>
                                      </p:cBhvr>
                                    </p:animEffect>
                                  </p:childTnLst>
                                </p:cTn>
                              </p:par>
                            </p:childTnLst>
                          </p:cTn>
                        </p:par>
                        <p:par>
                          <p:cTn id="16" fill="hold">
                            <p:stCondLst>
                              <p:cond delay="1500"/>
                            </p:stCondLst>
                            <p:childTnLst>
                              <p:par>
                                <p:cTn id="17" presetID="22" presetClass="entr" presetSubtype="1" fill="hold" nodeType="afterEffect">
                                  <p:stCondLst>
                                    <p:cond delay="0"/>
                                  </p:stCondLst>
                                  <p:childTnLst>
                                    <p:set>
                                      <p:cBhvr>
                                        <p:cTn id="18" dur="1" fill="hold">
                                          <p:stCondLst>
                                            <p:cond delay="0"/>
                                          </p:stCondLst>
                                        </p:cTn>
                                        <p:tgtEl>
                                          <p:spTgt spid="160"/>
                                        </p:tgtEl>
                                        <p:attrNameLst>
                                          <p:attrName>style.visibility</p:attrName>
                                        </p:attrNameLst>
                                      </p:cBhvr>
                                      <p:to>
                                        <p:strVal val="visible"/>
                                      </p:to>
                                    </p:set>
                                    <p:animEffect transition="in" filter="wipe(up)">
                                      <p:cBhvr>
                                        <p:cTn id="19" dur="500"/>
                                        <p:tgtEl>
                                          <p:spTgt spid="160"/>
                                        </p:tgtEl>
                                      </p:cBhvr>
                                    </p:animEffect>
                                  </p:childTnLst>
                                </p:cTn>
                              </p:par>
                            </p:childTnLst>
                          </p:cTn>
                        </p:par>
                        <p:par>
                          <p:cTn id="20" fill="hold">
                            <p:stCondLst>
                              <p:cond delay="2000"/>
                            </p:stCondLst>
                            <p:childTnLst>
                              <p:par>
                                <p:cTn id="21" presetID="22" presetClass="entr" presetSubtype="1" fill="hold" nodeType="afterEffect">
                                  <p:stCondLst>
                                    <p:cond delay="0"/>
                                  </p:stCondLst>
                                  <p:childTnLst>
                                    <p:set>
                                      <p:cBhvr>
                                        <p:cTn id="22" dur="1" fill="hold">
                                          <p:stCondLst>
                                            <p:cond delay="0"/>
                                          </p:stCondLst>
                                        </p:cTn>
                                        <p:tgtEl>
                                          <p:spTgt spid="190"/>
                                        </p:tgtEl>
                                        <p:attrNameLst>
                                          <p:attrName>style.visibility</p:attrName>
                                        </p:attrNameLst>
                                      </p:cBhvr>
                                      <p:to>
                                        <p:strVal val="visible"/>
                                      </p:to>
                                    </p:set>
                                    <p:animEffect transition="in" filter="wipe(up)">
                                      <p:cBhvr>
                                        <p:cTn id="23" dur="500"/>
                                        <p:tgtEl>
                                          <p:spTgt spid="190"/>
                                        </p:tgtEl>
                                      </p:cBhvr>
                                    </p:animEffect>
                                  </p:childTnLst>
                                </p:cTn>
                              </p:par>
                            </p:childTnLst>
                          </p:cTn>
                        </p:par>
                        <p:par>
                          <p:cTn id="24" fill="hold">
                            <p:stCondLst>
                              <p:cond delay="2500"/>
                            </p:stCondLst>
                            <p:childTnLst>
                              <p:par>
                                <p:cTn id="25" presetID="22" presetClass="entr" presetSubtype="1" fill="hold" nodeType="afterEffect">
                                  <p:stCondLst>
                                    <p:cond delay="0"/>
                                  </p:stCondLst>
                                  <p:childTnLst>
                                    <p:set>
                                      <p:cBhvr>
                                        <p:cTn id="26" dur="1" fill="hold">
                                          <p:stCondLst>
                                            <p:cond delay="0"/>
                                          </p:stCondLst>
                                        </p:cTn>
                                        <p:tgtEl>
                                          <p:spTgt spid="219"/>
                                        </p:tgtEl>
                                        <p:attrNameLst>
                                          <p:attrName>style.visibility</p:attrName>
                                        </p:attrNameLst>
                                      </p:cBhvr>
                                      <p:to>
                                        <p:strVal val="visible"/>
                                      </p:to>
                                    </p:set>
                                    <p:animEffect transition="in" filter="wipe(up)">
                                      <p:cBhvr>
                                        <p:cTn id="27" dur="500"/>
                                        <p:tgtEl>
                                          <p:spTgt spid="2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文本占位符 1"/>
              <p:cNvSpPr>
                <a:spLocks noGrp="1"/>
              </p:cNvSpPr>
              <p:nvPr>
                <p:ph type="body" sz="quarter" idx="1"/>
              </p:nvPr>
            </p:nvSpPr>
            <p:spPr>
              <a:xfrm>
                <a:off x="516000" y="1008000"/>
                <a:ext cx="11160000" cy="4893647"/>
              </a:xfrm>
            </p:spPr>
            <p:txBody>
              <a:bodyPr/>
              <a:lstStyle/>
              <a:p>
                <a:r>
                  <a:rPr lang="zh-CN" altLang="en-US" dirty="0"/>
                  <a:t>几点说明</a:t>
                </a:r>
                <a:endParaRPr lang="en-US" altLang="zh-CN" dirty="0"/>
              </a:p>
              <a:p>
                <a:pPr lvl="1"/>
                <a:r>
                  <a:rPr lang="en-US" altLang="zh-CN" dirty="0">
                    <a:sym typeface="Symbol" panose="05050102010706020507" pitchFamily="18" charset="2"/>
                  </a:rPr>
                  <a:t></a:t>
                </a:r>
                <a:r>
                  <a:rPr lang="en-US" altLang="zh-CN" dirty="0"/>
                  <a:t>(</a:t>
                </a:r>
                <a14:m>
                  <m:oMath xmlns:m="http://schemas.openxmlformats.org/officeDocument/2006/math">
                    <m:sSub>
                      <m:sSubPr>
                        <m:ctrlPr>
                          <a:rPr lang="en-US" altLang="zh-CN" i="1">
                            <a:latin typeface="Cambria Math" panose="02040503050406030204" pitchFamily="18" charset="0"/>
                          </a:rPr>
                        </m:ctrlPr>
                      </m:sSubPr>
                      <m:e>
                        <m:r>
                          <a:rPr lang="en-US" altLang="zh-CN">
                            <a:latin typeface="Cambria Math" panose="02040503050406030204" pitchFamily="18" charset="0"/>
                          </a:rPr>
                          <m:t>𝑲</m:t>
                        </m:r>
                      </m:e>
                      <m:sub>
                        <m:r>
                          <a:rPr lang="en-US" altLang="zh-CN">
                            <a:latin typeface="Cambria Math" panose="02040503050406030204" pitchFamily="18" charset="0"/>
                          </a:rPr>
                          <m:t>𝒏</m:t>
                        </m:r>
                      </m:sub>
                    </m:sSub>
                  </m:oMath>
                </a14:m>
                <a:r>
                  <a:rPr lang="en-US" altLang="zh-CN" dirty="0"/>
                  <a:t>) = </a:t>
                </a:r>
                <a:r>
                  <a:rPr lang="en-US" altLang="zh-CN" dirty="0">
                    <a:sym typeface="Symbol" panose="05050102010706020507" pitchFamily="18" charset="2"/>
                  </a:rPr>
                  <a:t></a:t>
                </a:r>
                <a:r>
                  <a:rPr lang="en-US" altLang="zh-CN" dirty="0"/>
                  <a:t>(</a:t>
                </a:r>
                <a14:m>
                  <m:oMath xmlns:m="http://schemas.openxmlformats.org/officeDocument/2006/math">
                    <m:sSub>
                      <m:sSubPr>
                        <m:ctrlPr>
                          <a:rPr lang="en-US" altLang="zh-CN" i="1">
                            <a:latin typeface="Cambria Math" panose="02040503050406030204" pitchFamily="18" charset="0"/>
                          </a:rPr>
                        </m:ctrlPr>
                      </m:sSubPr>
                      <m:e>
                        <m:r>
                          <a:rPr lang="en-US" altLang="zh-CN">
                            <a:latin typeface="Cambria Math" panose="02040503050406030204" pitchFamily="18" charset="0"/>
                          </a:rPr>
                          <m:t>𝑲</m:t>
                        </m:r>
                      </m:e>
                      <m:sub>
                        <m:r>
                          <a:rPr lang="en-US" altLang="zh-CN">
                            <a:latin typeface="Cambria Math" panose="02040503050406030204" pitchFamily="18" charset="0"/>
                          </a:rPr>
                          <m:t>𝒏</m:t>
                        </m:r>
                      </m:sub>
                    </m:sSub>
                  </m:oMath>
                </a14:m>
                <a:r>
                  <a:rPr lang="en-US" altLang="zh-CN" dirty="0"/>
                  <a:t>) = n</a:t>
                </a:r>
                <a:r>
                  <a:rPr lang="en-US" altLang="zh-CN" dirty="0">
                    <a:sym typeface="Symbol" panose="05050102010706020507" pitchFamily="18" charset="2"/>
                  </a:rPr>
                  <a:t></a:t>
                </a:r>
                <a:r>
                  <a:rPr lang="en-US" altLang="zh-CN" dirty="0"/>
                  <a:t>1;</a:t>
                </a:r>
              </a:p>
              <a:p>
                <a:pPr lvl="1"/>
                <a:r>
                  <a:rPr lang="zh-CN" altLang="en-US" dirty="0"/>
                  <a:t>若</a:t>
                </a:r>
                <a:r>
                  <a:rPr lang="en-US" altLang="zh-CN" dirty="0"/>
                  <a:t>G</a:t>
                </a:r>
                <a:r>
                  <a:rPr lang="zh-CN" altLang="en-US" dirty="0"/>
                  <a:t>非连通</a:t>
                </a:r>
                <a:r>
                  <a:rPr lang="en-US" altLang="zh-CN" dirty="0"/>
                  <a:t>, </a:t>
                </a:r>
                <a:r>
                  <a:rPr lang="zh-CN" altLang="en-US" dirty="0"/>
                  <a:t>则 </a:t>
                </a:r>
                <a:r>
                  <a:rPr lang="zh-CN" altLang="en-US" dirty="0">
                    <a:sym typeface="Symbol" panose="05050102010706020507" pitchFamily="18" charset="2"/>
                  </a:rPr>
                  <a:t></a:t>
                </a:r>
                <a:r>
                  <a:rPr lang="en-US" altLang="zh-CN" dirty="0"/>
                  <a:t>=</a:t>
                </a:r>
                <a:r>
                  <a:rPr lang="en-US" altLang="zh-CN" dirty="0">
                    <a:sym typeface="Symbol" panose="05050102010706020507" pitchFamily="18" charset="2"/>
                  </a:rPr>
                  <a:t></a:t>
                </a:r>
                <a:r>
                  <a:rPr lang="en-US" altLang="zh-CN" dirty="0"/>
                  <a:t>=0;</a:t>
                </a:r>
              </a:p>
              <a:p>
                <a:pPr lvl="1"/>
                <a:r>
                  <a:rPr lang="zh-CN" altLang="en-US" dirty="0"/>
                  <a:t>若</a:t>
                </a:r>
                <a:r>
                  <a:rPr lang="en-US" altLang="zh-CN" dirty="0"/>
                  <a:t>G</a:t>
                </a:r>
                <a:r>
                  <a:rPr lang="zh-CN" altLang="en-US" dirty="0"/>
                  <a:t>中有割点</a:t>
                </a:r>
                <a:r>
                  <a:rPr lang="en-US" altLang="zh-CN" dirty="0"/>
                  <a:t>, </a:t>
                </a:r>
                <a:r>
                  <a:rPr lang="zh-CN" altLang="en-US" dirty="0"/>
                  <a:t>则</a:t>
                </a:r>
                <a:r>
                  <a:rPr lang="zh-CN" altLang="en-US" dirty="0">
                    <a:sym typeface="Symbol" panose="05050102010706020507" pitchFamily="18" charset="2"/>
                  </a:rPr>
                  <a:t></a:t>
                </a:r>
                <a:r>
                  <a:rPr lang="en-US" altLang="zh-CN" dirty="0"/>
                  <a:t>=1; </a:t>
                </a:r>
                <a:r>
                  <a:rPr lang="zh-CN" altLang="en-US" dirty="0"/>
                  <a:t>若有桥</a:t>
                </a:r>
                <a:r>
                  <a:rPr lang="en-US" altLang="zh-CN" dirty="0"/>
                  <a:t>, </a:t>
                </a:r>
                <a:r>
                  <a:rPr lang="zh-CN" altLang="en-US" dirty="0"/>
                  <a:t>则</a:t>
                </a:r>
                <a:r>
                  <a:rPr lang="zh-CN" altLang="en-US" dirty="0">
                    <a:sym typeface="Symbol" panose="05050102010706020507" pitchFamily="18" charset="2"/>
                  </a:rPr>
                  <a:t></a:t>
                </a:r>
                <a:r>
                  <a:rPr lang="en-US" altLang="zh-CN" dirty="0"/>
                  <a:t>=1;</a:t>
                </a:r>
              </a:p>
              <a:p>
                <a:pPr lvl="1"/>
                <a:r>
                  <a:rPr lang="zh-CN" altLang="en-US" dirty="0"/>
                  <a:t>若</a:t>
                </a:r>
                <a:r>
                  <a:rPr lang="zh-CN" altLang="en-US" dirty="0">
                    <a:sym typeface="Symbol" panose="05050102010706020507" pitchFamily="18" charset="2"/>
                  </a:rPr>
                  <a:t></a:t>
                </a:r>
                <a:r>
                  <a:rPr lang="en-US" altLang="zh-CN" dirty="0"/>
                  <a:t>(G)=k, </a:t>
                </a:r>
                <a:r>
                  <a:rPr lang="zh-CN" altLang="en-US" dirty="0"/>
                  <a:t>则</a:t>
                </a:r>
                <a:r>
                  <a:rPr lang="en-US" altLang="zh-CN" dirty="0"/>
                  <a:t>G</a:t>
                </a:r>
                <a:r>
                  <a:rPr lang="zh-CN" altLang="en-US" dirty="0"/>
                  <a:t>是</a:t>
                </a:r>
                <a:r>
                  <a:rPr lang="en-US" altLang="zh-CN" dirty="0"/>
                  <a:t>1-</a:t>
                </a:r>
                <a:r>
                  <a:rPr lang="zh-CN" altLang="en-US" dirty="0"/>
                  <a:t>连通图</a:t>
                </a:r>
                <a:r>
                  <a:rPr lang="en-US" altLang="zh-CN" dirty="0"/>
                  <a:t>, 2-</a:t>
                </a:r>
                <a:r>
                  <a:rPr lang="zh-CN" altLang="en-US" dirty="0"/>
                  <a:t>连通图</a:t>
                </a:r>
                <a:r>
                  <a:rPr lang="en-US" altLang="zh-CN" dirty="0"/>
                  <a:t>, …, k-</a:t>
                </a:r>
                <a:r>
                  <a:rPr lang="zh-CN" altLang="en-US" dirty="0"/>
                  <a:t>连通图</a:t>
                </a:r>
                <a:r>
                  <a:rPr lang="en-US" altLang="zh-CN" dirty="0"/>
                  <a:t>, </a:t>
                </a:r>
                <a:r>
                  <a:rPr lang="zh-CN" altLang="en-US" dirty="0"/>
                  <a:t>但不是</a:t>
                </a:r>
                <a:r>
                  <a:rPr lang="en-US" altLang="zh-CN" dirty="0"/>
                  <a:t>(</a:t>
                </a:r>
                <a:r>
                  <a:rPr lang="en-US" altLang="zh-CN" dirty="0" err="1"/>
                  <a:t>k+s</a:t>
                </a:r>
                <a:r>
                  <a:rPr lang="en-US" altLang="zh-CN" dirty="0"/>
                  <a:t>)-</a:t>
                </a:r>
                <a:r>
                  <a:rPr lang="zh-CN" altLang="en-US" dirty="0"/>
                  <a:t>连通图</a:t>
                </a:r>
                <a:r>
                  <a:rPr lang="en-US" altLang="zh-CN" dirty="0"/>
                  <a:t>, s</a:t>
                </a:r>
                <a:r>
                  <a:rPr lang="en-US" altLang="zh-CN" dirty="0">
                    <a:sym typeface="Symbol" panose="05050102010706020507" pitchFamily="18" charset="2"/>
                  </a:rPr>
                  <a:t></a:t>
                </a:r>
                <a:r>
                  <a:rPr lang="en-US" altLang="zh-CN" dirty="0"/>
                  <a:t>1;</a:t>
                </a:r>
              </a:p>
              <a:p>
                <a:pPr lvl="1"/>
                <a:r>
                  <a:rPr lang="zh-CN" altLang="en-US" dirty="0"/>
                  <a:t>若</a:t>
                </a:r>
                <a:r>
                  <a:rPr lang="zh-CN" altLang="en-US" dirty="0">
                    <a:sym typeface="Symbol" panose="05050102010706020507" pitchFamily="18" charset="2"/>
                  </a:rPr>
                  <a:t></a:t>
                </a:r>
                <a:r>
                  <a:rPr lang="en-US" altLang="zh-CN" dirty="0"/>
                  <a:t>(G)=r, </a:t>
                </a:r>
                <a:r>
                  <a:rPr lang="zh-CN" altLang="en-US" dirty="0"/>
                  <a:t>则</a:t>
                </a:r>
                <a:r>
                  <a:rPr lang="en-US" altLang="zh-CN" dirty="0"/>
                  <a:t>G</a:t>
                </a:r>
                <a:r>
                  <a:rPr lang="zh-CN" altLang="en-US" dirty="0"/>
                  <a:t>是</a:t>
                </a:r>
                <a:r>
                  <a:rPr lang="en-US" altLang="zh-CN" dirty="0"/>
                  <a:t>1-</a:t>
                </a:r>
                <a:r>
                  <a:rPr lang="zh-CN" altLang="en-US" dirty="0"/>
                  <a:t>边连通图</a:t>
                </a:r>
                <a:r>
                  <a:rPr lang="en-US" altLang="zh-CN" dirty="0"/>
                  <a:t>, 2-</a:t>
                </a:r>
                <a:r>
                  <a:rPr lang="zh-CN" altLang="en-US" dirty="0"/>
                  <a:t>边连通图</a:t>
                </a:r>
                <a:r>
                  <a:rPr lang="en-US" altLang="zh-CN" dirty="0"/>
                  <a:t>, …, r-</a:t>
                </a:r>
                <a:r>
                  <a:rPr lang="zh-CN" altLang="en-US" dirty="0"/>
                  <a:t>边连通图</a:t>
                </a:r>
                <a:r>
                  <a:rPr lang="en-US" altLang="zh-CN" dirty="0"/>
                  <a:t>, </a:t>
                </a:r>
                <a:r>
                  <a:rPr lang="zh-CN" altLang="en-US" dirty="0"/>
                  <a:t>但不是</a:t>
                </a:r>
                <a:r>
                  <a:rPr lang="en-US" altLang="zh-CN" dirty="0"/>
                  <a:t>(</a:t>
                </a:r>
                <a:r>
                  <a:rPr lang="en-US" altLang="zh-CN" dirty="0" err="1"/>
                  <a:t>r+s</a:t>
                </a:r>
                <a:r>
                  <a:rPr lang="en-US" altLang="zh-CN" dirty="0"/>
                  <a:t>)-</a:t>
                </a:r>
                <a:r>
                  <a:rPr lang="zh-CN" altLang="en-US" dirty="0"/>
                  <a:t>边连通图</a:t>
                </a:r>
                <a:r>
                  <a:rPr lang="en-US" altLang="zh-CN" dirty="0"/>
                  <a:t>, s</a:t>
                </a:r>
                <a:r>
                  <a:rPr lang="en-US" altLang="zh-CN" dirty="0">
                    <a:sym typeface="Symbol" panose="05050102010706020507" pitchFamily="18" charset="2"/>
                  </a:rPr>
                  <a:t></a:t>
                </a:r>
                <a:r>
                  <a:rPr lang="en-US" altLang="zh-CN" dirty="0"/>
                  <a:t>1;</a:t>
                </a:r>
              </a:p>
              <a:p>
                <a:pPr lvl="1"/>
                <a:r>
                  <a:rPr lang="zh-CN" altLang="en-US" dirty="0">
                    <a:sym typeface="Symbol" panose="05050102010706020507" pitchFamily="18" charset="2"/>
                  </a:rPr>
                  <a:t>设</a:t>
                </a:r>
                <a:r>
                  <a:rPr lang="en-US" altLang="zh-CN" dirty="0">
                    <a:sym typeface="Symbol" panose="05050102010706020507" pitchFamily="18" charset="2"/>
                  </a:rPr>
                  <a:t>G1,G2</a:t>
                </a:r>
                <a:r>
                  <a:rPr lang="zh-CN" altLang="en-US" dirty="0">
                    <a:sym typeface="Symbol" panose="05050102010706020507" pitchFamily="18" charset="2"/>
                  </a:rPr>
                  <a:t>都是</a:t>
                </a:r>
                <a:r>
                  <a:rPr lang="en-US" altLang="zh-CN" dirty="0">
                    <a:sym typeface="Symbol" panose="05050102010706020507" pitchFamily="18" charset="2"/>
                  </a:rPr>
                  <a:t>n</a:t>
                </a:r>
                <a:r>
                  <a:rPr lang="zh-CN" altLang="en-US" dirty="0">
                    <a:sym typeface="Symbol" panose="05050102010706020507" pitchFamily="18" charset="2"/>
                  </a:rPr>
                  <a:t>阶无向简单图</a:t>
                </a:r>
                <a:r>
                  <a:rPr lang="en-US" altLang="zh-CN" dirty="0">
                    <a:sym typeface="Symbol" panose="05050102010706020507" pitchFamily="18" charset="2"/>
                  </a:rPr>
                  <a:t>, </a:t>
                </a:r>
                <a:r>
                  <a:rPr lang="zh-CN" altLang="en-US" dirty="0">
                    <a:sym typeface="Symbol" panose="05050102010706020507" pitchFamily="18" charset="2"/>
                  </a:rPr>
                  <a:t>若</a:t>
                </a:r>
                <a:r>
                  <a:rPr lang="en-US" altLang="zh-CN" dirty="0">
                    <a:sym typeface="Symbol" panose="05050102010706020507" pitchFamily="18" charset="2"/>
                  </a:rPr>
                  <a:t>(G1)&gt;(G1)</a:t>
                </a:r>
                <a:r>
                  <a:rPr lang="en-US" altLang="zh-CN" dirty="0"/>
                  <a:t>, </a:t>
                </a:r>
                <a:r>
                  <a:rPr lang="zh-CN" altLang="en-US" dirty="0"/>
                  <a:t>则称</a:t>
                </a:r>
                <a:r>
                  <a:rPr lang="en-US" altLang="zh-CN" dirty="0"/>
                  <a:t>G1</a:t>
                </a:r>
                <a:r>
                  <a:rPr lang="zh-CN" altLang="en-US" dirty="0"/>
                  <a:t>比</a:t>
                </a:r>
                <a:r>
                  <a:rPr lang="en-US" altLang="zh-CN" dirty="0"/>
                  <a:t>G2</a:t>
                </a:r>
                <a:r>
                  <a:rPr lang="zh-CN" altLang="en-US" dirty="0"/>
                  <a:t>的点连通点高</a:t>
                </a:r>
                <a:r>
                  <a:rPr lang="en-US" altLang="zh-CN" dirty="0"/>
                  <a:t>; </a:t>
                </a:r>
                <a:r>
                  <a:rPr lang="zh-CN" altLang="en-US" dirty="0"/>
                  <a:t>若</a:t>
                </a:r>
                <a:r>
                  <a:rPr lang="en-US" altLang="zh-CN" dirty="0">
                    <a:sym typeface="Symbol" panose="05050102010706020507" pitchFamily="18" charset="2"/>
                  </a:rPr>
                  <a:t>(G1)&gt; (G1)</a:t>
                </a:r>
                <a:r>
                  <a:rPr lang="en-US" altLang="zh-CN" dirty="0"/>
                  <a:t>, </a:t>
                </a:r>
                <a:r>
                  <a:rPr lang="zh-CN" altLang="en-US" dirty="0"/>
                  <a:t>则称</a:t>
                </a:r>
                <a:r>
                  <a:rPr lang="en-US" altLang="zh-CN" dirty="0"/>
                  <a:t>G1</a:t>
                </a:r>
                <a:r>
                  <a:rPr lang="zh-CN" altLang="en-US" dirty="0"/>
                  <a:t>比</a:t>
                </a:r>
                <a:r>
                  <a:rPr lang="en-US" altLang="zh-CN" dirty="0"/>
                  <a:t>G2</a:t>
                </a:r>
                <a:r>
                  <a:rPr lang="zh-CN" altLang="en-US" dirty="0"/>
                  <a:t>的边连通度高</a:t>
                </a:r>
                <a:r>
                  <a:rPr lang="en-US" altLang="zh-CN" dirty="0"/>
                  <a:t>.</a:t>
                </a:r>
              </a:p>
            </p:txBody>
          </p:sp>
        </mc:Choice>
        <mc:Fallback xmlns="">
          <p:sp>
            <p:nvSpPr>
              <p:cNvPr id="2" name="文本占位符 1"/>
              <p:cNvSpPr>
                <a:spLocks noGrp="1" noRot="1" noChangeAspect="1" noMove="1" noResize="1" noEditPoints="1" noAdjustHandles="1" noChangeArrowheads="1" noChangeShapeType="1" noTextEdit="1"/>
              </p:cNvSpPr>
              <p:nvPr>
                <p:ph type="body" sz="quarter" idx="1"/>
              </p:nvPr>
            </p:nvSpPr>
            <p:spPr>
              <a:xfrm>
                <a:off x="516000" y="1008000"/>
                <a:ext cx="11160000" cy="4893647"/>
              </a:xfrm>
              <a:blipFill>
                <a:blip r:embed="rId2"/>
                <a:stretch>
                  <a:fillRect l="-1148" t="-1868" r="-1148" b="-2615"/>
                </a:stretch>
              </a:blipFill>
            </p:spPr>
            <p:txBody>
              <a:bodyPr/>
              <a:lstStyle/>
              <a:p>
                <a:r>
                  <a:rPr lang="zh-CN" altLang="en-US">
                    <a:noFill/>
                  </a:rPr>
                  <a:t> </a:t>
                </a:r>
              </a:p>
            </p:txBody>
          </p:sp>
        </mc:Fallback>
      </mc:AlternateContent>
      <p:sp>
        <p:nvSpPr>
          <p:cNvPr id="6146" name="Rectangle 2"/>
          <p:cNvSpPr>
            <a:spLocks noGrp="1" noChangeArrowheads="1"/>
          </p:cNvSpPr>
          <p:nvPr>
            <p:ph type="title"/>
          </p:nvPr>
        </p:nvSpPr>
        <p:spPr/>
        <p:txBody>
          <a:bodyPr/>
          <a:lstStyle/>
          <a:p>
            <a:r>
              <a:rPr lang="zh-CN" altLang="en-US" dirty="0"/>
              <a:t>三、无向图的连通度</a:t>
            </a:r>
            <a:endParaRPr lang="en-US" altLang="zh-CN" dirty="0"/>
          </a:p>
        </p:txBody>
      </p:sp>
      <p:sp>
        <p:nvSpPr>
          <p:cNvPr id="9" name="文本占位符 8"/>
          <p:cNvSpPr>
            <a:spLocks noGrp="1"/>
          </p:cNvSpPr>
          <p:nvPr>
            <p:ph type="body" sz="quarter" idx="11"/>
          </p:nvPr>
        </p:nvSpPr>
        <p:spPr/>
        <p:txBody>
          <a:bodyPr/>
          <a:lstStyle/>
          <a:p>
            <a:r>
              <a:rPr lang="en-US" altLang="zh-CN" dirty="0"/>
              <a:t>8.3 </a:t>
            </a:r>
            <a:r>
              <a:rPr lang="zh-CN" altLang="en-US" dirty="0"/>
              <a:t>图的连通性</a:t>
            </a:r>
          </a:p>
        </p:txBody>
      </p:sp>
      <p:sp>
        <p:nvSpPr>
          <p:cNvPr id="4" name="灯片编号占位符 3">
            <a:extLst>
              <a:ext uri="{FF2B5EF4-FFF2-40B4-BE49-F238E27FC236}">
                <a16:creationId xmlns:a16="http://schemas.microsoft.com/office/drawing/2014/main" id="{757B5DFA-7F7D-4C8A-AC7B-8F2CC241FD2A}"/>
              </a:ext>
            </a:extLst>
          </p:cNvPr>
          <p:cNvSpPr>
            <a:spLocks noGrp="1"/>
          </p:cNvSpPr>
          <p:nvPr>
            <p:ph type="sldNum" sz="quarter" idx="10"/>
          </p:nvPr>
        </p:nvSpPr>
        <p:spPr/>
        <p:txBody>
          <a:bodyPr/>
          <a:lstStyle/>
          <a:p>
            <a:fld id="{ADDBA8A9-FE90-4847-B2BB-91D9864F4629}" type="slidenum">
              <a:rPr lang="zh-CN" altLang="en-US" smtClean="0"/>
              <a:pPr/>
              <a:t>40</a:t>
            </a:fld>
            <a:r>
              <a:rPr lang="en-US" altLang="zh-CN"/>
              <a:t>|73</a:t>
            </a:r>
            <a:endParaRPr lang="zh-CN" altLang="en-US" dirty="0"/>
          </a:p>
        </p:txBody>
      </p:sp>
    </p:spTree>
    <p:extLst>
      <p:ext uri="{BB962C8B-B14F-4D97-AF65-F5344CB8AC3E}">
        <p14:creationId xmlns:p14="http://schemas.microsoft.com/office/powerpoint/2010/main" val="2130114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500"/>
                                        <p:tgtEl>
                                          <p:spTgt spid="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Effect transition="in" filter="fade">
                                      <p:cBhvr>
                                        <p:cTn id="27" dur="500"/>
                                        <p:tgtEl>
                                          <p:spTgt spid="2">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
                                            <p:txEl>
                                              <p:pRg st="5" end="5"/>
                                            </p:txEl>
                                          </p:spTgt>
                                        </p:tgtEl>
                                        <p:attrNameLst>
                                          <p:attrName>style.visibility</p:attrName>
                                        </p:attrNameLst>
                                      </p:cBhvr>
                                      <p:to>
                                        <p:strVal val="visible"/>
                                      </p:to>
                                    </p:set>
                                    <p:animEffect transition="in" filter="fade">
                                      <p:cBhvr>
                                        <p:cTn id="32" dur="500"/>
                                        <p:tgtEl>
                                          <p:spTgt spid="2">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
                                            <p:txEl>
                                              <p:pRg st="6" end="6"/>
                                            </p:txEl>
                                          </p:spTgt>
                                        </p:tgtEl>
                                        <p:attrNameLst>
                                          <p:attrName>style.visibility</p:attrName>
                                        </p:attrNameLst>
                                      </p:cBhvr>
                                      <p:to>
                                        <p:strVal val="visible"/>
                                      </p:to>
                                    </p:set>
                                    <p:animEffect transition="in" filter="fade">
                                      <p:cBhvr>
                                        <p:cTn id="37" dur="500"/>
                                        <p:tgtEl>
                                          <p:spTgt spid="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
          </p:nvPr>
        </p:nvSpPr>
        <p:spPr>
          <a:xfrm>
            <a:off x="516000" y="1008000"/>
            <a:ext cx="11160000" cy="5155257"/>
          </a:xfrm>
        </p:spPr>
        <p:txBody>
          <a:bodyPr/>
          <a:lstStyle/>
          <a:p>
            <a:r>
              <a:rPr lang="zh-CN" altLang="en-US" dirty="0">
                <a:sym typeface="Symbol" panose="05050102010706020507" pitchFamily="18" charset="2"/>
              </a:rPr>
              <a:t>例</a:t>
            </a:r>
            <a:r>
              <a:rPr lang="en-US" altLang="zh-CN" dirty="0">
                <a:sym typeface="Symbol" panose="05050102010706020507" pitchFamily="18" charset="2"/>
              </a:rPr>
              <a:t>3 </a:t>
            </a:r>
            <a:r>
              <a:rPr lang="zh-CN" altLang="en-US" dirty="0">
                <a:sym typeface="Symbol" panose="05050102010706020507" pitchFamily="18" charset="2"/>
              </a:rPr>
              <a:t>求如下各图的点连通度和边连通度</a:t>
            </a:r>
            <a:r>
              <a:rPr lang="en-US" altLang="zh-CN" dirty="0">
                <a:sym typeface="Symbol" panose="05050102010706020507" pitchFamily="18" charset="2"/>
              </a:rPr>
              <a:t>.</a:t>
            </a:r>
          </a:p>
          <a:p>
            <a:r>
              <a:rPr lang="zh-CN" altLang="en-US" dirty="0"/>
              <a:t>解</a:t>
            </a:r>
            <a:r>
              <a:rPr lang="en-US" altLang="zh-CN" dirty="0"/>
              <a:t>: </a:t>
            </a:r>
            <a:r>
              <a:rPr lang="zh-CN" altLang="en-US" dirty="0"/>
              <a:t>观察可知</a:t>
            </a:r>
            <a:endParaRPr lang="en-US" altLang="zh-CN" dirty="0"/>
          </a:p>
          <a:p>
            <a:pPr lvl="1"/>
            <a:r>
              <a:rPr lang="en-US" altLang="zh-CN" dirty="0"/>
              <a:t>(a)</a:t>
            </a:r>
            <a:r>
              <a:rPr lang="en-US" altLang="zh-CN" dirty="0">
                <a:sym typeface="Symbol" panose="05050102010706020507" pitchFamily="18" charset="2"/>
              </a:rPr>
              <a:t> (a)</a:t>
            </a:r>
            <a:r>
              <a:rPr lang="en-US" altLang="zh-CN" dirty="0"/>
              <a:t>=</a:t>
            </a:r>
            <a:r>
              <a:rPr lang="en-US" altLang="zh-CN" dirty="0">
                <a:sym typeface="Symbol" panose="05050102010706020507" pitchFamily="18" charset="2"/>
              </a:rPr>
              <a:t>(a)=4;</a:t>
            </a:r>
          </a:p>
          <a:p>
            <a:pPr lvl="1"/>
            <a:r>
              <a:rPr lang="en-US" altLang="zh-CN" dirty="0"/>
              <a:t>(b)</a:t>
            </a:r>
            <a:r>
              <a:rPr lang="en-US" altLang="zh-CN" dirty="0">
                <a:sym typeface="Symbol" panose="05050102010706020507" pitchFamily="18" charset="2"/>
              </a:rPr>
              <a:t> (b)</a:t>
            </a:r>
            <a:r>
              <a:rPr lang="en-US" altLang="zh-CN" dirty="0"/>
              <a:t>=</a:t>
            </a:r>
            <a:r>
              <a:rPr lang="en-US" altLang="zh-CN" dirty="0">
                <a:sym typeface="Symbol" panose="05050102010706020507" pitchFamily="18" charset="2"/>
              </a:rPr>
              <a:t>(b)=3;</a:t>
            </a:r>
          </a:p>
          <a:p>
            <a:pPr lvl="1"/>
            <a:r>
              <a:rPr lang="en-US" altLang="zh-CN" dirty="0"/>
              <a:t>(c)</a:t>
            </a:r>
            <a:r>
              <a:rPr lang="en-US" altLang="zh-CN" dirty="0">
                <a:sym typeface="Symbol" panose="05050102010706020507" pitchFamily="18" charset="2"/>
              </a:rPr>
              <a:t> (c)</a:t>
            </a:r>
            <a:r>
              <a:rPr lang="en-US" altLang="zh-CN" dirty="0"/>
              <a:t>=</a:t>
            </a:r>
            <a:r>
              <a:rPr lang="en-US" altLang="zh-CN" dirty="0">
                <a:sym typeface="Symbol" panose="05050102010706020507" pitchFamily="18" charset="2"/>
              </a:rPr>
              <a:t>(c)=2;</a:t>
            </a:r>
          </a:p>
          <a:p>
            <a:pPr lvl="1"/>
            <a:r>
              <a:rPr lang="en-US" altLang="zh-CN" dirty="0"/>
              <a:t>(d)</a:t>
            </a:r>
            <a:r>
              <a:rPr lang="en-US" altLang="zh-CN" dirty="0">
                <a:sym typeface="Symbol" panose="05050102010706020507" pitchFamily="18" charset="2"/>
              </a:rPr>
              <a:t> (d)</a:t>
            </a:r>
            <a:r>
              <a:rPr lang="en-US" altLang="zh-CN" dirty="0"/>
              <a:t>=</a:t>
            </a:r>
            <a:r>
              <a:rPr lang="en-US" altLang="zh-CN" dirty="0">
                <a:sym typeface="Symbol" panose="05050102010706020507" pitchFamily="18" charset="2"/>
              </a:rPr>
              <a:t>(d)=1;</a:t>
            </a:r>
          </a:p>
          <a:p>
            <a:pPr lvl="1"/>
            <a:r>
              <a:rPr lang="en-US" altLang="zh-CN" dirty="0"/>
              <a:t>(e)</a:t>
            </a:r>
            <a:r>
              <a:rPr lang="en-US" altLang="zh-CN" dirty="0">
                <a:sym typeface="Symbol" panose="05050102010706020507" pitchFamily="18" charset="2"/>
              </a:rPr>
              <a:t> (e)</a:t>
            </a:r>
            <a:r>
              <a:rPr lang="en-US" altLang="zh-CN" dirty="0"/>
              <a:t>=1, </a:t>
            </a:r>
            <a:r>
              <a:rPr lang="en-US" altLang="zh-CN" dirty="0">
                <a:sym typeface="Symbol" panose="05050102010706020507" pitchFamily="18" charset="2"/>
              </a:rPr>
              <a:t>(e)=2;</a:t>
            </a:r>
          </a:p>
          <a:p>
            <a:pPr lvl="1"/>
            <a:r>
              <a:rPr lang="en-US" altLang="zh-CN" dirty="0"/>
              <a:t>(f)</a:t>
            </a:r>
            <a:r>
              <a:rPr lang="en-US" altLang="zh-CN" dirty="0">
                <a:sym typeface="Symbol" panose="05050102010706020507" pitchFamily="18" charset="2"/>
              </a:rPr>
              <a:t> (f)</a:t>
            </a:r>
            <a:r>
              <a:rPr lang="en-US" altLang="zh-CN" dirty="0"/>
              <a:t>=</a:t>
            </a:r>
            <a:r>
              <a:rPr lang="en-US" altLang="zh-CN" dirty="0">
                <a:sym typeface="Symbol" panose="05050102010706020507" pitchFamily="18" charset="2"/>
              </a:rPr>
              <a:t>(f)=2;</a:t>
            </a:r>
          </a:p>
          <a:p>
            <a:pPr lvl="1"/>
            <a:r>
              <a:rPr lang="en-US" altLang="zh-CN" dirty="0"/>
              <a:t>(g)</a:t>
            </a:r>
            <a:r>
              <a:rPr lang="en-US" altLang="zh-CN" dirty="0">
                <a:sym typeface="Symbol" panose="05050102010706020507" pitchFamily="18" charset="2"/>
              </a:rPr>
              <a:t> (g)</a:t>
            </a:r>
            <a:r>
              <a:rPr lang="en-US" altLang="zh-CN" dirty="0"/>
              <a:t>=</a:t>
            </a:r>
            <a:r>
              <a:rPr lang="en-US" altLang="zh-CN" dirty="0">
                <a:sym typeface="Symbol" panose="05050102010706020507" pitchFamily="18" charset="2"/>
              </a:rPr>
              <a:t>(g)=0;</a:t>
            </a:r>
          </a:p>
          <a:p>
            <a:pPr lvl="1"/>
            <a:r>
              <a:rPr lang="en-US" altLang="zh-CN" dirty="0"/>
              <a:t>(h)</a:t>
            </a:r>
            <a:r>
              <a:rPr lang="en-US" altLang="zh-CN" dirty="0">
                <a:sym typeface="Symbol" panose="05050102010706020507" pitchFamily="18" charset="2"/>
              </a:rPr>
              <a:t> (h)</a:t>
            </a:r>
            <a:r>
              <a:rPr lang="en-US" altLang="zh-CN" dirty="0"/>
              <a:t>=</a:t>
            </a:r>
            <a:r>
              <a:rPr lang="en-US" altLang="zh-CN" dirty="0">
                <a:sym typeface="Symbol" panose="05050102010706020507" pitchFamily="18" charset="2"/>
              </a:rPr>
              <a:t>(h)=0.</a:t>
            </a:r>
          </a:p>
        </p:txBody>
      </p:sp>
      <p:sp>
        <p:nvSpPr>
          <p:cNvPr id="6146" name="Rectangle 2"/>
          <p:cNvSpPr>
            <a:spLocks noGrp="1" noChangeArrowheads="1"/>
          </p:cNvSpPr>
          <p:nvPr>
            <p:ph type="title"/>
          </p:nvPr>
        </p:nvSpPr>
        <p:spPr/>
        <p:txBody>
          <a:bodyPr/>
          <a:lstStyle/>
          <a:p>
            <a:r>
              <a:rPr lang="zh-CN" altLang="en-US" dirty="0"/>
              <a:t>三、无向图的连通度</a:t>
            </a:r>
            <a:endParaRPr lang="en-US" altLang="zh-CN" dirty="0"/>
          </a:p>
        </p:txBody>
      </p:sp>
      <p:sp>
        <p:nvSpPr>
          <p:cNvPr id="9" name="文本占位符 8"/>
          <p:cNvSpPr>
            <a:spLocks noGrp="1"/>
          </p:cNvSpPr>
          <p:nvPr>
            <p:ph type="body" sz="quarter" idx="11"/>
          </p:nvPr>
        </p:nvSpPr>
        <p:spPr/>
        <p:txBody>
          <a:bodyPr/>
          <a:lstStyle/>
          <a:p>
            <a:r>
              <a:rPr lang="en-US" altLang="zh-CN" dirty="0"/>
              <a:t>8.3 </a:t>
            </a:r>
            <a:r>
              <a:rPr lang="zh-CN" altLang="en-US" dirty="0"/>
              <a:t>图的连通性</a:t>
            </a:r>
          </a:p>
        </p:txBody>
      </p:sp>
      <p:pic>
        <p:nvPicPr>
          <p:cNvPr id="4" name="图片 3">
            <a:extLst>
              <a:ext uri="{FF2B5EF4-FFF2-40B4-BE49-F238E27FC236}">
                <a16:creationId xmlns:a16="http://schemas.microsoft.com/office/drawing/2014/main" id="{653BF551-16D2-4A08-B238-6FAA71CA0AAA}"/>
              </a:ext>
            </a:extLst>
          </p:cNvPr>
          <p:cNvPicPr>
            <a:picLocks noChangeAspect="1"/>
          </p:cNvPicPr>
          <p:nvPr/>
        </p:nvPicPr>
        <p:blipFill>
          <a:blip r:embed="rId2"/>
          <a:stretch>
            <a:fillRect/>
          </a:stretch>
        </p:blipFill>
        <p:spPr>
          <a:xfrm>
            <a:off x="5897880" y="2292354"/>
            <a:ext cx="4881927" cy="2429869"/>
          </a:xfrm>
          <a:prstGeom prst="rect">
            <a:avLst/>
          </a:prstGeom>
        </p:spPr>
      </p:pic>
      <p:sp>
        <p:nvSpPr>
          <p:cNvPr id="5" name="灯片编号占位符 4">
            <a:extLst>
              <a:ext uri="{FF2B5EF4-FFF2-40B4-BE49-F238E27FC236}">
                <a16:creationId xmlns:a16="http://schemas.microsoft.com/office/drawing/2014/main" id="{148E4A3C-ECDF-4688-B9CC-7816F4A57D07}"/>
              </a:ext>
            </a:extLst>
          </p:cNvPr>
          <p:cNvSpPr>
            <a:spLocks noGrp="1"/>
          </p:cNvSpPr>
          <p:nvPr>
            <p:ph type="sldNum" sz="quarter" idx="10"/>
          </p:nvPr>
        </p:nvSpPr>
        <p:spPr/>
        <p:txBody>
          <a:bodyPr/>
          <a:lstStyle/>
          <a:p>
            <a:fld id="{ADDBA8A9-FE90-4847-B2BB-91D9864F4629}" type="slidenum">
              <a:rPr lang="zh-CN" altLang="en-US" smtClean="0"/>
              <a:pPr/>
              <a:t>41</a:t>
            </a:fld>
            <a:r>
              <a:rPr lang="en-US" altLang="zh-CN"/>
              <a:t>|73</a:t>
            </a:r>
            <a:endParaRPr lang="zh-CN" altLang="en-US" dirty="0"/>
          </a:p>
        </p:txBody>
      </p:sp>
    </p:spTree>
    <p:extLst>
      <p:ext uri="{BB962C8B-B14F-4D97-AF65-F5344CB8AC3E}">
        <p14:creationId xmlns:p14="http://schemas.microsoft.com/office/powerpoint/2010/main" val="3553720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p:cTn id="11" dur="500" fill="hold"/>
                                        <p:tgtEl>
                                          <p:spTgt spid="4"/>
                                        </p:tgtEl>
                                        <p:attrNameLst>
                                          <p:attrName>ppt_w</p:attrName>
                                        </p:attrNameLst>
                                      </p:cBhvr>
                                      <p:tavLst>
                                        <p:tav tm="0">
                                          <p:val>
                                            <p:fltVal val="0"/>
                                          </p:val>
                                        </p:tav>
                                        <p:tav tm="100000">
                                          <p:val>
                                            <p:strVal val="#ppt_w"/>
                                          </p:val>
                                        </p:tav>
                                      </p:tavLst>
                                    </p:anim>
                                    <p:anim calcmode="lin" valueType="num">
                                      <p:cBhvr>
                                        <p:cTn id="12" dur="500" fill="hold"/>
                                        <p:tgtEl>
                                          <p:spTgt spid="4"/>
                                        </p:tgtEl>
                                        <p:attrNameLst>
                                          <p:attrName>ppt_h</p:attrName>
                                        </p:attrNameLst>
                                      </p:cBhvr>
                                      <p:tavLst>
                                        <p:tav tm="0">
                                          <p:val>
                                            <p:fltVal val="0"/>
                                          </p:val>
                                        </p:tav>
                                        <p:tav tm="100000">
                                          <p:val>
                                            <p:strVal val="#ppt_h"/>
                                          </p:val>
                                        </p:tav>
                                      </p:tavLst>
                                    </p:anim>
                                    <p:animEffect transition="in" filter="fade">
                                      <p:cBhvr>
                                        <p:cTn id="13" dur="5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
                                            <p:txEl>
                                              <p:pRg st="1" end="1"/>
                                            </p:txEl>
                                          </p:spTgt>
                                        </p:tgtEl>
                                        <p:attrNameLst>
                                          <p:attrName>style.visibility</p:attrName>
                                        </p:attrNameLst>
                                      </p:cBhvr>
                                      <p:to>
                                        <p:strVal val="visible"/>
                                      </p:to>
                                    </p:set>
                                    <p:animEffect transition="in" filter="fade">
                                      <p:cBhvr>
                                        <p:cTn id="18" dur="500"/>
                                        <p:tgtEl>
                                          <p:spTgt spid="2">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
                                            <p:txEl>
                                              <p:pRg st="2" end="2"/>
                                            </p:txEl>
                                          </p:spTgt>
                                        </p:tgtEl>
                                        <p:attrNameLst>
                                          <p:attrName>style.visibility</p:attrName>
                                        </p:attrNameLst>
                                      </p:cBhvr>
                                      <p:to>
                                        <p:strVal val="visible"/>
                                      </p:to>
                                    </p:set>
                                    <p:animEffect transition="in" filter="fade">
                                      <p:cBhvr>
                                        <p:cTn id="23" dur="500"/>
                                        <p:tgtEl>
                                          <p:spTgt spid="2">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
                                            <p:txEl>
                                              <p:pRg st="3" end="3"/>
                                            </p:txEl>
                                          </p:spTgt>
                                        </p:tgtEl>
                                        <p:attrNameLst>
                                          <p:attrName>style.visibility</p:attrName>
                                        </p:attrNameLst>
                                      </p:cBhvr>
                                      <p:to>
                                        <p:strVal val="visible"/>
                                      </p:to>
                                    </p:set>
                                    <p:animEffect transition="in" filter="fade">
                                      <p:cBhvr>
                                        <p:cTn id="28" dur="500"/>
                                        <p:tgtEl>
                                          <p:spTgt spid="2">
                                            <p:txEl>
                                              <p:pRg st="3" end="3"/>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2">
                                            <p:txEl>
                                              <p:pRg st="4" end="4"/>
                                            </p:txEl>
                                          </p:spTgt>
                                        </p:tgtEl>
                                        <p:attrNameLst>
                                          <p:attrName>style.visibility</p:attrName>
                                        </p:attrNameLst>
                                      </p:cBhvr>
                                      <p:to>
                                        <p:strVal val="visible"/>
                                      </p:to>
                                    </p:set>
                                    <p:animEffect transition="in" filter="fade">
                                      <p:cBhvr>
                                        <p:cTn id="33" dur="500"/>
                                        <p:tgtEl>
                                          <p:spTgt spid="2">
                                            <p:txEl>
                                              <p:pRg st="4" end="4"/>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2">
                                            <p:txEl>
                                              <p:pRg st="5" end="5"/>
                                            </p:txEl>
                                          </p:spTgt>
                                        </p:tgtEl>
                                        <p:attrNameLst>
                                          <p:attrName>style.visibility</p:attrName>
                                        </p:attrNameLst>
                                      </p:cBhvr>
                                      <p:to>
                                        <p:strVal val="visible"/>
                                      </p:to>
                                    </p:set>
                                    <p:animEffect transition="in" filter="fade">
                                      <p:cBhvr>
                                        <p:cTn id="38" dur="500"/>
                                        <p:tgtEl>
                                          <p:spTgt spid="2">
                                            <p:txEl>
                                              <p:pRg st="5" end="5"/>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2">
                                            <p:txEl>
                                              <p:pRg st="6" end="6"/>
                                            </p:txEl>
                                          </p:spTgt>
                                        </p:tgtEl>
                                        <p:attrNameLst>
                                          <p:attrName>style.visibility</p:attrName>
                                        </p:attrNameLst>
                                      </p:cBhvr>
                                      <p:to>
                                        <p:strVal val="visible"/>
                                      </p:to>
                                    </p:set>
                                    <p:animEffect transition="in" filter="fade">
                                      <p:cBhvr>
                                        <p:cTn id="43" dur="500"/>
                                        <p:tgtEl>
                                          <p:spTgt spid="2">
                                            <p:txEl>
                                              <p:pRg st="6" end="6"/>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2">
                                            <p:txEl>
                                              <p:pRg st="7" end="7"/>
                                            </p:txEl>
                                          </p:spTgt>
                                        </p:tgtEl>
                                        <p:attrNameLst>
                                          <p:attrName>style.visibility</p:attrName>
                                        </p:attrNameLst>
                                      </p:cBhvr>
                                      <p:to>
                                        <p:strVal val="visible"/>
                                      </p:to>
                                    </p:set>
                                    <p:animEffect transition="in" filter="fade">
                                      <p:cBhvr>
                                        <p:cTn id="48" dur="500"/>
                                        <p:tgtEl>
                                          <p:spTgt spid="2">
                                            <p:txEl>
                                              <p:pRg st="7" end="7"/>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2">
                                            <p:txEl>
                                              <p:pRg st="8" end="8"/>
                                            </p:txEl>
                                          </p:spTgt>
                                        </p:tgtEl>
                                        <p:attrNameLst>
                                          <p:attrName>style.visibility</p:attrName>
                                        </p:attrNameLst>
                                      </p:cBhvr>
                                      <p:to>
                                        <p:strVal val="visible"/>
                                      </p:to>
                                    </p:set>
                                    <p:animEffect transition="in" filter="fade">
                                      <p:cBhvr>
                                        <p:cTn id="53" dur="500"/>
                                        <p:tgtEl>
                                          <p:spTgt spid="2">
                                            <p:txEl>
                                              <p:pRg st="8" end="8"/>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2">
                                            <p:txEl>
                                              <p:pRg st="9" end="9"/>
                                            </p:txEl>
                                          </p:spTgt>
                                        </p:tgtEl>
                                        <p:attrNameLst>
                                          <p:attrName>style.visibility</p:attrName>
                                        </p:attrNameLst>
                                      </p:cBhvr>
                                      <p:to>
                                        <p:strVal val="visible"/>
                                      </p:to>
                                    </p:set>
                                    <p:animEffect transition="in" filter="fade">
                                      <p:cBhvr>
                                        <p:cTn id="58" dur="500"/>
                                        <p:tgtEl>
                                          <p:spTgt spid="2">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文本占位符 1"/>
              <p:cNvSpPr>
                <a:spLocks noGrp="1"/>
              </p:cNvSpPr>
              <p:nvPr>
                <p:ph type="body" sz="quarter" idx="1"/>
              </p:nvPr>
            </p:nvSpPr>
            <p:spPr>
              <a:xfrm>
                <a:off x="516000" y="1008000"/>
                <a:ext cx="11160000" cy="4724370"/>
              </a:xfrm>
            </p:spPr>
            <p:txBody>
              <a:bodyPr/>
              <a:lstStyle/>
              <a:p>
                <a:r>
                  <a:rPr lang="zh-CN" altLang="en-US" dirty="0"/>
                  <a:t>定理</a:t>
                </a:r>
                <a:r>
                  <a:rPr lang="en-US" altLang="zh-CN" dirty="0"/>
                  <a:t>7.5  </a:t>
                </a:r>
                <a:r>
                  <a:rPr lang="en-US" altLang="zh-CN" b="1" dirty="0">
                    <a:solidFill>
                      <a:srgbClr val="FF0000"/>
                    </a:solidFill>
                    <a:sym typeface="Symbol" panose="05050102010706020507" pitchFamily="18" charset="2"/>
                  </a:rPr>
                  <a:t></a:t>
                </a:r>
                <a:r>
                  <a:rPr lang="en-US" altLang="zh-CN" b="1" dirty="0">
                    <a:solidFill>
                      <a:srgbClr val="FF0000"/>
                    </a:solidFill>
                  </a:rPr>
                  <a:t>, </a:t>
                </a:r>
                <a:r>
                  <a:rPr lang="en-US" altLang="zh-CN" b="1" dirty="0">
                    <a:solidFill>
                      <a:srgbClr val="FF0000"/>
                    </a:solidFill>
                    <a:sym typeface="Symbol" panose="05050102010706020507" pitchFamily="18" charset="2"/>
                  </a:rPr>
                  <a:t></a:t>
                </a:r>
                <a:r>
                  <a:rPr lang="en-US" altLang="zh-CN" b="1" dirty="0">
                    <a:solidFill>
                      <a:srgbClr val="FF0000"/>
                    </a:solidFill>
                  </a:rPr>
                  <a:t>, </a:t>
                </a:r>
                <a:r>
                  <a:rPr lang="en-US" altLang="zh-CN" b="1" dirty="0">
                    <a:solidFill>
                      <a:srgbClr val="FF0000"/>
                    </a:solidFill>
                    <a:sym typeface="Symbol" panose="05050102010706020507" pitchFamily="18" charset="2"/>
                  </a:rPr>
                  <a:t></a:t>
                </a:r>
                <a:r>
                  <a:rPr lang="zh-CN" altLang="en-US" dirty="0">
                    <a:solidFill>
                      <a:srgbClr val="FF0000"/>
                    </a:solidFill>
                  </a:rPr>
                  <a:t>之间的关系</a:t>
                </a:r>
                <a:r>
                  <a:rPr lang="en-US" altLang="zh-CN" dirty="0"/>
                  <a:t>: </a:t>
                </a:r>
                <a:r>
                  <a:rPr lang="zh-CN" altLang="en-US" dirty="0"/>
                  <a:t>对于任意无向图</a:t>
                </a:r>
                <a:r>
                  <a:rPr lang="en-US" altLang="zh-CN" dirty="0"/>
                  <a:t>, </a:t>
                </a:r>
                <a:r>
                  <a:rPr lang="zh-CN" altLang="en-US" dirty="0"/>
                  <a:t>有</a:t>
                </a:r>
                <a:endParaRPr lang="en-US" altLang="zh-CN" dirty="0"/>
              </a:p>
              <a:p>
                <a:pPr marL="0" indent="0" algn="ctr">
                  <a:buNone/>
                </a:pPr>
                <a:r>
                  <a:rPr lang="en-US" altLang="zh-CN" b="1" dirty="0">
                    <a:sym typeface="Symbol" panose="05050102010706020507" pitchFamily="18" charset="2"/>
                  </a:rPr>
                  <a:t></a:t>
                </a:r>
                <a:r>
                  <a:rPr lang="en-US" altLang="zh-CN" b="1" dirty="0"/>
                  <a:t>(G)</a:t>
                </a:r>
                <a:r>
                  <a:rPr lang="en-US" altLang="zh-CN" b="1" dirty="0">
                    <a:sym typeface="Symbol" panose="05050102010706020507" pitchFamily="18" charset="2"/>
                  </a:rPr>
                  <a:t></a:t>
                </a:r>
                <a:r>
                  <a:rPr lang="en-US" altLang="zh-CN" b="1" dirty="0"/>
                  <a:t>(G)</a:t>
                </a:r>
                <a:r>
                  <a:rPr lang="en-US" altLang="zh-CN" b="1" dirty="0">
                    <a:sym typeface="Symbol" panose="05050102010706020507" pitchFamily="18" charset="2"/>
                  </a:rPr>
                  <a:t></a:t>
                </a:r>
                <a:r>
                  <a:rPr lang="en-US" altLang="zh-CN" b="1" dirty="0"/>
                  <a:t>(G) .</a:t>
                </a:r>
              </a:p>
              <a:p>
                <a:r>
                  <a:rPr lang="zh-CN" altLang="en-US" dirty="0"/>
                  <a:t>例</a:t>
                </a:r>
                <a:r>
                  <a:rPr lang="en-US" altLang="zh-CN" dirty="0"/>
                  <a:t>4 </a:t>
                </a:r>
                <a:r>
                  <a:rPr lang="en-US" altLang="zh-CN" sz="2800" b="1" dirty="0">
                    <a:ea typeface="楷体_GB2312" panose="02010609030101010101" pitchFamily="49" charset="-122"/>
                  </a:rPr>
                  <a:t>(1)</a:t>
                </a:r>
                <a:r>
                  <a:rPr lang="zh-CN" altLang="en-US" sz="2800" b="1" dirty="0">
                    <a:ea typeface="楷体_GB2312" panose="02010609030101010101" pitchFamily="49" charset="-122"/>
                  </a:rPr>
                  <a:t>请给出一个</a:t>
                </a:r>
                <a:r>
                  <a:rPr lang="en-US" altLang="zh-CN" sz="2800" b="1" dirty="0">
                    <a:ea typeface="楷体_GB2312" panose="02010609030101010101" pitchFamily="49" charset="-122"/>
                    <a:sym typeface="Symbol" panose="05050102010706020507" pitchFamily="18" charset="2"/>
                  </a:rPr>
                  <a:t>==</a:t>
                </a:r>
                <a:r>
                  <a:rPr lang="zh-CN" altLang="en-US" sz="2800" b="1" dirty="0">
                    <a:ea typeface="楷体_GB2312" panose="02010609030101010101" pitchFamily="49" charset="-122"/>
                    <a:sym typeface="Symbol" panose="05050102010706020507" pitchFamily="18" charset="2"/>
                  </a:rPr>
                  <a:t>的无向简单图</a:t>
                </a:r>
                <a:r>
                  <a:rPr lang="en-US" altLang="zh-CN" sz="2800" b="1" dirty="0">
                    <a:ea typeface="楷体_GB2312" panose="02010609030101010101" pitchFamily="49" charset="-122"/>
                    <a:sym typeface="Symbol" panose="05050102010706020507" pitchFamily="18" charset="2"/>
                  </a:rPr>
                  <a:t>;</a:t>
                </a:r>
                <a:endParaRPr lang="en-US" altLang="zh-CN" sz="2800" b="1" dirty="0">
                  <a:ea typeface="楷体_GB2312" panose="02010609030101010101" pitchFamily="49" charset="-122"/>
                </a:endParaRPr>
              </a:p>
              <a:p>
                <a:pPr marL="985838" lvl="1" indent="0">
                  <a:buNone/>
                </a:pPr>
                <a:r>
                  <a:rPr lang="en-US" altLang="zh-CN" dirty="0"/>
                  <a:t>(2)</a:t>
                </a:r>
                <a:r>
                  <a:rPr lang="zh-CN" altLang="en-US" dirty="0"/>
                  <a:t>请给出一个</a:t>
                </a:r>
                <a:r>
                  <a:rPr lang="zh-CN" altLang="en-US" dirty="0">
                    <a:sym typeface="Symbol" panose="05050102010706020507" pitchFamily="18" charset="2"/>
                  </a:rPr>
                  <a:t></a:t>
                </a:r>
                <a:r>
                  <a:rPr lang="en-US" altLang="zh-CN" dirty="0"/>
                  <a:t>&lt;</a:t>
                </a:r>
                <a:r>
                  <a:rPr lang="en-US" altLang="zh-CN" dirty="0">
                    <a:sym typeface="Symbol" panose="05050102010706020507" pitchFamily="18" charset="2"/>
                  </a:rPr>
                  <a:t></a:t>
                </a:r>
                <a:r>
                  <a:rPr lang="en-US" altLang="zh-CN" dirty="0"/>
                  <a:t>&lt;</a:t>
                </a:r>
                <a:r>
                  <a:rPr lang="en-US" altLang="zh-CN" dirty="0">
                    <a:sym typeface="Symbol" panose="05050102010706020507" pitchFamily="18" charset="2"/>
                  </a:rPr>
                  <a:t></a:t>
                </a:r>
                <a:r>
                  <a:rPr lang="zh-CN" altLang="en-US" dirty="0"/>
                  <a:t>的无向简单图</a:t>
                </a:r>
                <a:r>
                  <a:rPr lang="en-US" altLang="zh-CN" dirty="0"/>
                  <a:t>.</a:t>
                </a:r>
              </a:p>
              <a:p>
                <a:r>
                  <a:rPr lang="zh-CN" altLang="en-US" dirty="0"/>
                  <a:t>解</a:t>
                </a:r>
                <a:r>
                  <a:rPr lang="en-US" altLang="zh-CN" dirty="0"/>
                  <a:t>: </a:t>
                </a:r>
              </a:p>
              <a:p>
                <a:pPr lvl="1"/>
                <a:r>
                  <a:rPr lang="en-US" altLang="zh-CN" dirty="0"/>
                  <a:t>(1)n</a:t>
                </a:r>
                <a:r>
                  <a:rPr lang="zh-CN" altLang="en-US" dirty="0"/>
                  <a:t>阶无向完全图</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𝐾</m:t>
                        </m:r>
                      </m:e>
                      <m:sub>
                        <m:r>
                          <a:rPr lang="en-US" altLang="zh-CN" b="0" i="1" smtClean="0">
                            <a:latin typeface="Cambria Math" panose="02040503050406030204" pitchFamily="18" charset="0"/>
                          </a:rPr>
                          <m:t>𝑛</m:t>
                        </m:r>
                      </m:sub>
                    </m:sSub>
                  </m:oMath>
                </a14:m>
                <a:r>
                  <a:rPr lang="zh-CN" altLang="en-US" dirty="0"/>
                  <a:t>和</a:t>
                </a:r>
                <a:r>
                  <a:rPr lang="en-US" altLang="zh-CN" dirty="0"/>
                  <a:t>n</a:t>
                </a:r>
                <a:r>
                  <a:rPr lang="zh-CN" altLang="en-US" dirty="0"/>
                  <a:t>阶零图</a:t>
                </a:r>
                <a14:m>
                  <m:oMath xmlns:m="http://schemas.openxmlformats.org/officeDocument/2006/math">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𝑁</m:t>
                        </m:r>
                      </m:e>
                      <m:sub>
                        <m:r>
                          <a:rPr lang="en-US" altLang="zh-CN" i="1">
                            <a:latin typeface="Cambria Math" panose="02040503050406030204" pitchFamily="18" charset="0"/>
                          </a:rPr>
                          <m:t>𝑛</m:t>
                        </m:r>
                      </m:sub>
                    </m:sSub>
                  </m:oMath>
                </a14:m>
                <a:r>
                  <a:rPr lang="zh-CN" altLang="en-US" dirty="0"/>
                  <a:t>都满足</a:t>
                </a:r>
                <a:r>
                  <a:rPr lang="en-US" altLang="zh-CN" sz="3000" b="1" dirty="0">
                    <a:ea typeface="楷体_GB2312" panose="02010609030101010101" pitchFamily="49" charset="-122"/>
                    <a:sym typeface="Symbol" panose="05050102010706020507" pitchFamily="18" charset="2"/>
                  </a:rPr>
                  <a:t>== .</a:t>
                </a:r>
              </a:p>
              <a:p>
                <a:pPr lvl="1"/>
                <a:r>
                  <a:rPr lang="en-US" altLang="zh-CN" sz="3000" b="1" dirty="0">
                    <a:ea typeface="楷体_GB2312" panose="02010609030101010101" pitchFamily="49" charset="-122"/>
                    <a:sym typeface="Symbol" panose="05050102010706020507" pitchFamily="18" charset="2"/>
                  </a:rPr>
                  <a:t>(2)</a:t>
                </a:r>
                <a:r>
                  <a:rPr lang="zh-CN" altLang="en-US" sz="3000" b="1" dirty="0">
                    <a:ea typeface="楷体_GB2312" panose="02010609030101010101" pitchFamily="49" charset="-122"/>
                    <a:sym typeface="Symbol" panose="05050102010706020507" pitchFamily="18" charset="2"/>
                  </a:rPr>
                  <a:t>在两个</a:t>
                </a:r>
                <a14:m>
                  <m:oMath xmlns:m="http://schemas.openxmlformats.org/officeDocument/2006/math">
                    <m:sSub>
                      <m:sSubPr>
                        <m:ctrlPr>
                          <a:rPr lang="en-US" altLang="zh-CN" i="1">
                            <a:latin typeface="Cambria Math" panose="02040503050406030204" pitchFamily="18" charset="0"/>
                          </a:rPr>
                        </m:ctrlPr>
                      </m:sSubPr>
                      <m:e>
                        <m:r>
                          <a:rPr lang="en-US" altLang="zh-CN" b="0" i="1">
                            <a:latin typeface="Cambria Math" panose="02040503050406030204" pitchFamily="18" charset="0"/>
                          </a:rPr>
                          <m:t>𝐾</m:t>
                        </m:r>
                      </m:e>
                      <m:sub>
                        <m:r>
                          <a:rPr lang="en-US" altLang="zh-CN" b="0" i="1">
                            <a:latin typeface="Cambria Math" panose="02040503050406030204" pitchFamily="18" charset="0"/>
                          </a:rPr>
                          <m:t>𝑛</m:t>
                        </m:r>
                      </m:sub>
                    </m:sSub>
                  </m:oMath>
                </a14:m>
                <a:r>
                  <a:rPr lang="en-US" altLang="zh-CN" dirty="0"/>
                  <a:t>(n&gt;3)</a:t>
                </a:r>
                <a:r>
                  <a:rPr lang="zh-CN" altLang="en-US" dirty="0"/>
                  <a:t>之间放置一个顶点</a:t>
                </a:r>
                <a:r>
                  <a:rPr lang="en-US" altLang="zh-CN" dirty="0"/>
                  <a:t>v, </a:t>
                </a:r>
                <a:r>
                  <a:rPr lang="zh-CN" altLang="en-US" dirty="0"/>
                  <a:t>并连接</a:t>
                </a:r>
                <a:r>
                  <a:rPr lang="en-US" altLang="zh-CN" dirty="0"/>
                  <a:t>v</a:t>
                </a:r>
                <a:r>
                  <a:rPr lang="zh-CN" altLang="en-US" dirty="0"/>
                  <a:t>与每个</a:t>
                </a:r>
                <a14:m>
                  <m:oMath xmlns:m="http://schemas.openxmlformats.org/officeDocument/2006/math">
                    <m:sSub>
                      <m:sSubPr>
                        <m:ctrlPr>
                          <a:rPr lang="en-US" altLang="zh-CN" i="1">
                            <a:latin typeface="Cambria Math" panose="02040503050406030204" pitchFamily="18" charset="0"/>
                          </a:rPr>
                        </m:ctrlPr>
                      </m:sSubPr>
                      <m:e>
                        <m:r>
                          <a:rPr lang="en-US" altLang="zh-CN" b="0" i="1">
                            <a:latin typeface="Cambria Math" panose="02040503050406030204" pitchFamily="18" charset="0"/>
                          </a:rPr>
                          <m:t>𝐾</m:t>
                        </m:r>
                      </m:e>
                      <m:sub>
                        <m:r>
                          <a:rPr lang="en-US" altLang="zh-CN" b="0" i="1">
                            <a:latin typeface="Cambria Math" panose="02040503050406030204" pitchFamily="18" charset="0"/>
                          </a:rPr>
                          <m:t>𝑛</m:t>
                        </m:r>
                      </m:sub>
                    </m:sSub>
                  </m:oMath>
                </a14:m>
                <a:r>
                  <a:rPr lang="zh-CN" altLang="en-US" dirty="0"/>
                  <a:t>的两个顶点</a:t>
                </a:r>
                <a:r>
                  <a:rPr lang="en-US" altLang="zh-CN" dirty="0"/>
                  <a:t>, </a:t>
                </a:r>
                <a:r>
                  <a:rPr lang="zh-CN" altLang="en-US" dirty="0"/>
                  <a:t>所得简单图如下</a:t>
                </a:r>
                <a:r>
                  <a:rPr lang="en-US" altLang="zh-CN" dirty="0"/>
                  <a:t>(n=4)</a:t>
                </a:r>
              </a:p>
              <a:p>
                <a:pPr lvl="1"/>
                <a:r>
                  <a:rPr lang="zh-CN" altLang="en-US" dirty="0">
                    <a:sym typeface="Symbol" panose="05050102010706020507" pitchFamily="18" charset="2"/>
                  </a:rPr>
                  <a:t>显然</a:t>
                </a:r>
                <a:r>
                  <a:rPr lang="en-US" altLang="zh-CN" dirty="0">
                    <a:sym typeface="Symbol" panose="05050102010706020507" pitchFamily="18" charset="2"/>
                  </a:rPr>
                  <a:t>, =1, =2, =3, </a:t>
                </a:r>
                <a:r>
                  <a:rPr lang="zh-CN" altLang="en-US" dirty="0">
                    <a:sym typeface="Symbol" panose="05050102010706020507" pitchFamily="18" charset="2"/>
                  </a:rPr>
                  <a:t>满足</a:t>
                </a:r>
                <a:r>
                  <a:rPr lang="en-US" altLang="zh-CN" dirty="0"/>
                  <a:t>&lt;</a:t>
                </a:r>
                <a:r>
                  <a:rPr lang="en-US" altLang="zh-CN" dirty="0">
                    <a:sym typeface="Symbol" panose="05050102010706020507" pitchFamily="18" charset="2"/>
                  </a:rPr>
                  <a:t></a:t>
                </a:r>
                <a:r>
                  <a:rPr lang="en-US" altLang="zh-CN" dirty="0"/>
                  <a:t>&lt;</a:t>
                </a:r>
                <a:r>
                  <a:rPr lang="en-US" altLang="zh-CN" dirty="0">
                    <a:sym typeface="Symbol" panose="05050102010706020507" pitchFamily="18" charset="2"/>
                  </a:rPr>
                  <a:t> .</a:t>
                </a:r>
                <a:endParaRPr lang="en-US" altLang="zh-CN" dirty="0"/>
              </a:p>
            </p:txBody>
          </p:sp>
        </mc:Choice>
        <mc:Fallback xmlns="">
          <p:sp>
            <p:nvSpPr>
              <p:cNvPr id="2" name="文本占位符 1"/>
              <p:cNvSpPr>
                <a:spLocks noGrp="1" noRot="1" noChangeAspect="1" noMove="1" noResize="1" noEditPoints="1" noAdjustHandles="1" noChangeArrowheads="1" noChangeShapeType="1" noTextEdit="1"/>
              </p:cNvSpPr>
              <p:nvPr>
                <p:ph type="body" sz="quarter" idx="1"/>
              </p:nvPr>
            </p:nvSpPr>
            <p:spPr>
              <a:xfrm>
                <a:off x="516000" y="1008000"/>
                <a:ext cx="11160000" cy="4724370"/>
              </a:xfrm>
              <a:blipFill>
                <a:blip r:embed="rId2"/>
                <a:stretch>
                  <a:fillRect l="-1148" t="-1935" r="-1148" b="-2065"/>
                </a:stretch>
              </a:blipFill>
            </p:spPr>
            <p:txBody>
              <a:bodyPr/>
              <a:lstStyle/>
              <a:p>
                <a:r>
                  <a:rPr lang="zh-CN" altLang="en-US">
                    <a:noFill/>
                  </a:rPr>
                  <a:t> </a:t>
                </a:r>
              </a:p>
            </p:txBody>
          </p:sp>
        </mc:Fallback>
      </mc:AlternateContent>
      <p:sp>
        <p:nvSpPr>
          <p:cNvPr id="6146" name="Rectangle 2"/>
          <p:cNvSpPr>
            <a:spLocks noGrp="1" noChangeArrowheads="1"/>
          </p:cNvSpPr>
          <p:nvPr>
            <p:ph type="title"/>
          </p:nvPr>
        </p:nvSpPr>
        <p:spPr/>
        <p:txBody>
          <a:bodyPr/>
          <a:lstStyle/>
          <a:p>
            <a:r>
              <a:rPr lang="zh-CN" altLang="en-US" dirty="0"/>
              <a:t>三、无向图的连通度</a:t>
            </a:r>
            <a:endParaRPr lang="en-US" altLang="zh-CN" dirty="0"/>
          </a:p>
        </p:txBody>
      </p:sp>
      <p:sp>
        <p:nvSpPr>
          <p:cNvPr id="9" name="文本占位符 8"/>
          <p:cNvSpPr>
            <a:spLocks noGrp="1"/>
          </p:cNvSpPr>
          <p:nvPr>
            <p:ph type="body" sz="quarter" idx="11"/>
          </p:nvPr>
        </p:nvSpPr>
        <p:spPr/>
        <p:txBody>
          <a:bodyPr/>
          <a:lstStyle/>
          <a:p>
            <a:r>
              <a:rPr lang="en-US" altLang="zh-CN" dirty="0"/>
              <a:t>8.3 </a:t>
            </a:r>
            <a:r>
              <a:rPr lang="zh-CN" altLang="en-US" dirty="0"/>
              <a:t>图的连通性</a:t>
            </a:r>
          </a:p>
        </p:txBody>
      </p:sp>
      <p:pic>
        <p:nvPicPr>
          <p:cNvPr id="5" name="图片 4">
            <a:extLst>
              <a:ext uri="{FF2B5EF4-FFF2-40B4-BE49-F238E27FC236}">
                <a16:creationId xmlns:a16="http://schemas.microsoft.com/office/drawing/2014/main" id="{A240E953-5AB6-40BC-8E7D-29F5E105840C}"/>
              </a:ext>
            </a:extLst>
          </p:cNvPr>
          <p:cNvPicPr>
            <a:picLocks noChangeAspect="1"/>
          </p:cNvPicPr>
          <p:nvPr/>
        </p:nvPicPr>
        <p:blipFill>
          <a:blip r:embed="rId3"/>
          <a:stretch>
            <a:fillRect/>
          </a:stretch>
        </p:blipFill>
        <p:spPr>
          <a:xfrm>
            <a:off x="7881039" y="4901530"/>
            <a:ext cx="2558960" cy="948470"/>
          </a:xfrm>
          <a:prstGeom prst="rect">
            <a:avLst/>
          </a:prstGeom>
        </p:spPr>
      </p:pic>
      <p:sp>
        <p:nvSpPr>
          <p:cNvPr id="4" name="灯片编号占位符 3">
            <a:extLst>
              <a:ext uri="{FF2B5EF4-FFF2-40B4-BE49-F238E27FC236}">
                <a16:creationId xmlns:a16="http://schemas.microsoft.com/office/drawing/2014/main" id="{9C60BF44-DDB1-4217-9757-FA4BE0640ABE}"/>
              </a:ext>
            </a:extLst>
          </p:cNvPr>
          <p:cNvSpPr>
            <a:spLocks noGrp="1"/>
          </p:cNvSpPr>
          <p:nvPr>
            <p:ph type="sldNum" sz="quarter" idx="10"/>
          </p:nvPr>
        </p:nvSpPr>
        <p:spPr/>
        <p:txBody>
          <a:bodyPr/>
          <a:lstStyle/>
          <a:p>
            <a:fld id="{ADDBA8A9-FE90-4847-B2BB-91D9864F4629}" type="slidenum">
              <a:rPr lang="zh-CN" altLang="en-US" smtClean="0"/>
              <a:pPr/>
              <a:t>42</a:t>
            </a:fld>
            <a:r>
              <a:rPr lang="en-US" altLang="zh-CN"/>
              <a:t>|73</a:t>
            </a:r>
            <a:endParaRPr lang="zh-CN" altLang="en-US" dirty="0"/>
          </a:p>
        </p:txBody>
      </p:sp>
    </p:spTree>
    <p:extLst>
      <p:ext uri="{BB962C8B-B14F-4D97-AF65-F5344CB8AC3E}">
        <p14:creationId xmlns:p14="http://schemas.microsoft.com/office/powerpoint/2010/main" val="2750549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par>
                          <p:cTn id="18" fill="hold">
                            <p:stCondLst>
                              <p:cond delay="500"/>
                            </p:stCondLst>
                            <p:childTnLst>
                              <p:par>
                                <p:cTn id="19" presetID="10" presetClass="entr" presetSubtype="0" fill="hold" nodeType="afterEffect">
                                  <p:stCondLst>
                                    <p:cond delay="0"/>
                                  </p:stCondLst>
                                  <p:childTnLst>
                                    <p:set>
                                      <p:cBhvr>
                                        <p:cTn id="20" dur="1" fill="hold">
                                          <p:stCondLst>
                                            <p:cond delay="0"/>
                                          </p:stCondLst>
                                        </p:cTn>
                                        <p:tgtEl>
                                          <p:spTgt spid="2">
                                            <p:txEl>
                                              <p:pRg st="3" end="3"/>
                                            </p:txEl>
                                          </p:spTgt>
                                        </p:tgtEl>
                                        <p:attrNameLst>
                                          <p:attrName>style.visibility</p:attrName>
                                        </p:attrNameLst>
                                      </p:cBhvr>
                                      <p:to>
                                        <p:strVal val="visible"/>
                                      </p:to>
                                    </p:set>
                                    <p:animEffect transition="in" filter="fade">
                                      <p:cBhvr>
                                        <p:cTn id="21" dur="500"/>
                                        <p:tgtEl>
                                          <p:spTgt spid="2">
                                            <p:txEl>
                                              <p:pRg st="3" end="3"/>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2">
                                            <p:txEl>
                                              <p:pRg st="4" end="4"/>
                                            </p:txEl>
                                          </p:spTgt>
                                        </p:tgtEl>
                                        <p:attrNameLst>
                                          <p:attrName>style.visibility</p:attrName>
                                        </p:attrNameLst>
                                      </p:cBhvr>
                                      <p:to>
                                        <p:strVal val="visible"/>
                                      </p:to>
                                    </p:set>
                                    <p:animEffect transition="in" filter="fade">
                                      <p:cBhvr>
                                        <p:cTn id="26" dur="500"/>
                                        <p:tgtEl>
                                          <p:spTgt spid="2">
                                            <p:txEl>
                                              <p:pRg st="4" end="4"/>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
                                            <p:txEl>
                                              <p:pRg st="5" end="5"/>
                                            </p:txEl>
                                          </p:spTgt>
                                        </p:tgtEl>
                                        <p:attrNameLst>
                                          <p:attrName>style.visibility</p:attrName>
                                        </p:attrNameLst>
                                      </p:cBhvr>
                                      <p:to>
                                        <p:strVal val="visible"/>
                                      </p:to>
                                    </p:set>
                                    <p:animEffect transition="in" filter="fade">
                                      <p:cBhvr>
                                        <p:cTn id="31" dur="500"/>
                                        <p:tgtEl>
                                          <p:spTgt spid="2">
                                            <p:txEl>
                                              <p:pRg st="5" end="5"/>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2">
                                            <p:txEl>
                                              <p:pRg st="6" end="6"/>
                                            </p:txEl>
                                          </p:spTgt>
                                        </p:tgtEl>
                                        <p:attrNameLst>
                                          <p:attrName>style.visibility</p:attrName>
                                        </p:attrNameLst>
                                      </p:cBhvr>
                                      <p:to>
                                        <p:strVal val="visible"/>
                                      </p:to>
                                    </p:set>
                                    <p:animEffect transition="in" filter="fade">
                                      <p:cBhvr>
                                        <p:cTn id="36" dur="500"/>
                                        <p:tgtEl>
                                          <p:spTgt spid="2">
                                            <p:txEl>
                                              <p:pRg st="6" end="6"/>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53" presetClass="entr" presetSubtype="16" fill="hold" nodeType="clickEffect">
                                  <p:stCondLst>
                                    <p:cond delay="0"/>
                                  </p:stCondLst>
                                  <p:childTnLst>
                                    <p:set>
                                      <p:cBhvr>
                                        <p:cTn id="40" dur="1" fill="hold">
                                          <p:stCondLst>
                                            <p:cond delay="0"/>
                                          </p:stCondLst>
                                        </p:cTn>
                                        <p:tgtEl>
                                          <p:spTgt spid="5"/>
                                        </p:tgtEl>
                                        <p:attrNameLst>
                                          <p:attrName>style.visibility</p:attrName>
                                        </p:attrNameLst>
                                      </p:cBhvr>
                                      <p:to>
                                        <p:strVal val="visible"/>
                                      </p:to>
                                    </p:set>
                                    <p:anim calcmode="lin" valueType="num">
                                      <p:cBhvr>
                                        <p:cTn id="41" dur="500" fill="hold"/>
                                        <p:tgtEl>
                                          <p:spTgt spid="5"/>
                                        </p:tgtEl>
                                        <p:attrNameLst>
                                          <p:attrName>ppt_w</p:attrName>
                                        </p:attrNameLst>
                                      </p:cBhvr>
                                      <p:tavLst>
                                        <p:tav tm="0">
                                          <p:val>
                                            <p:fltVal val="0"/>
                                          </p:val>
                                        </p:tav>
                                        <p:tav tm="100000">
                                          <p:val>
                                            <p:strVal val="#ppt_w"/>
                                          </p:val>
                                        </p:tav>
                                      </p:tavLst>
                                    </p:anim>
                                    <p:anim calcmode="lin" valueType="num">
                                      <p:cBhvr>
                                        <p:cTn id="42" dur="500" fill="hold"/>
                                        <p:tgtEl>
                                          <p:spTgt spid="5"/>
                                        </p:tgtEl>
                                        <p:attrNameLst>
                                          <p:attrName>ppt_h</p:attrName>
                                        </p:attrNameLst>
                                      </p:cBhvr>
                                      <p:tavLst>
                                        <p:tav tm="0">
                                          <p:val>
                                            <p:fltVal val="0"/>
                                          </p:val>
                                        </p:tav>
                                        <p:tav tm="100000">
                                          <p:val>
                                            <p:strVal val="#ppt_h"/>
                                          </p:val>
                                        </p:tav>
                                      </p:tavLst>
                                    </p:anim>
                                    <p:animEffect transition="in" filter="fade">
                                      <p:cBhvr>
                                        <p:cTn id="43" dur="500"/>
                                        <p:tgtEl>
                                          <p:spTgt spid="5"/>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2">
                                            <p:txEl>
                                              <p:pRg st="7" end="7"/>
                                            </p:txEl>
                                          </p:spTgt>
                                        </p:tgtEl>
                                        <p:attrNameLst>
                                          <p:attrName>style.visibility</p:attrName>
                                        </p:attrNameLst>
                                      </p:cBhvr>
                                      <p:to>
                                        <p:strVal val="visible"/>
                                      </p:to>
                                    </p:set>
                                    <p:animEffect transition="in" filter="fade">
                                      <p:cBhvr>
                                        <p:cTn id="48" dur="500"/>
                                        <p:tgtEl>
                                          <p:spTgt spid="2">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文本占位符 1"/>
              <p:cNvSpPr>
                <a:spLocks noGrp="1"/>
              </p:cNvSpPr>
              <p:nvPr>
                <p:ph type="body" sz="quarter" idx="1"/>
              </p:nvPr>
            </p:nvSpPr>
            <p:spPr>
              <a:xfrm>
                <a:off x="516000" y="1008000"/>
                <a:ext cx="11160000" cy="4282134"/>
              </a:xfrm>
            </p:spPr>
            <p:txBody>
              <a:bodyPr/>
              <a:lstStyle/>
              <a:p>
                <a:r>
                  <a:rPr lang="zh-CN" altLang="en-US" dirty="0"/>
                  <a:t>定义</a:t>
                </a:r>
                <a:r>
                  <a:rPr lang="en-US" altLang="zh-CN" dirty="0"/>
                  <a:t>14.19  </a:t>
                </a:r>
                <a:r>
                  <a:rPr lang="zh-CN" altLang="en-US" dirty="0"/>
                  <a:t>设</a:t>
                </a:r>
                <a:r>
                  <a:rPr lang="en-US" altLang="zh-CN" dirty="0"/>
                  <a:t>D=&lt;V,E&gt;</a:t>
                </a:r>
                <a:r>
                  <a:rPr lang="zh-CN" altLang="en-US" dirty="0"/>
                  <a:t>为有向图</a:t>
                </a:r>
                <a:r>
                  <a:rPr lang="en-US" altLang="zh-CN" dirty="0"/>
                  <a:t>, </a:t>
                </a:r>
                <a14:m>
                  <m:oMath xmlns:m="http://schemas.openxmlformats.org/officeDocument/2006/math">
                    <m:r>
                      <a:rPr lang="en-US" altLang="zh-CN" i="1" smtClean="0">
                        <a:latin typeface="Cambria Math" panose="02040503050406030204" pitchFamily="18" charset="0"/>
                        <a:ea typeface="Cambria Math" panose="02040503050406030204" pitchFamily="18" charset="0"/>
                      </a:rPr>
                      <m:t>∀</m:t>
                    </m:r>
                    <m:sSub>
                      <m:sSubPr>
                        <m:ctrlPr>
                          <a:rPr lang="en-US" altLang="zh-CN"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𝑣</m:t>
                        </m:r>
                      </m:e>
                      <m:sub>
                        <m:r>
                          <a:rPr lang="en-US" altLang="zh-CN" b="0" i="1" smtClean="0">
                            <a:latin typeface="Cambria Math" panose="02040503050406030204" pitchFamily="18" charset="0"/>
                            <a:ea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 </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𝑣</m:t>
                        </m:r>
                      </m:e>
                      <m:sub>
                        <m:r>
                          <a:rPr lang="en-US" altLang="zh-CN" b="0" i="1" smtClean="0">
                            <a:latin typeface="Cambria Math" panose="02040503050406030204" pitchFamily="18" charset="0"/>
                            <a:ea typeface="Cambria Math" panose="02040503050406030204" pitchFamily="18" charset="0"/>
                          </a:rPr>
                          <m:t>𝑗</m:t>
                        </m:r>
                      </m:sub>
                    </m:sSub>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𝑉</m:t>
                    </m:r>
                  </m:oMath>
                </a14:m>
                <a:endParaRPr lang="en-US" altLang="zh-CN" dirty="0"/>
              </a:p>
              <a:p>
                <a:pPr lvl="1"/>
                <a:r>
                  <a:rPr lang="zh-CN" altLang="en-US" dirty="0"/>
                  <a:t>若</a:t>
                </a:r>
                <a14:m>
                  <m:oMath xmlns:m="http://schemas.openxmlformats.org/officeDocument/2006/math">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𝑣</m:t>
                        </m:r>
                      </m:e>
                      <m:sub>
                        <m:r>
                          <a:rPr lang="en-US" altLang="zh-CN" i="1">
                            <a:latin typeface="Cambria Math" panose="02040503050406030204" pitchFamily="18" charset="0"/>
                            <a:ea typeface="Cambria Math" panose="02040503050406030204" pitchFamily="18" charset="0"/>
                          </a:rPr>
                          <m:t>𝑖</m:t>
                        </m:r>
                      </m:sub>
                    </m:sSub>
                  </m:oMath>
                </a14:m>
                <a:r>
                  <a:rPr lang="zh-CN" altLang="en-US" dirty="0"/>
                  <a:t>到</a:t>
                </a:r>
                <a14:m>
                  <m:oMath xmlns:m="http://schemas.openxmlformats.org/officeDocument/2006/math">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𝑣</m:t>
                        </m:r>
                      </m:e>
                      <m:sub>
                        <m:r>
                          <a:rPr lang="en-US" altLang="zh-CN" b="0" i="1" smtClean="0">
                            <a:latin typeface="Cambria Math" panose="02040503050406030204" pitchFamily="18" charset="0"/>
                            <a:ea typeface="Cambria Math" panose="02040503050406030204" pitchFamily="18" charset="0"/>
                          </a:rPr>
                          <m:t>𝑗</m:t>
                        </m:r>
                      </m:sub>
                    </m:sSub>
                  </m:oMath>
                </a14:m>
                <a:r>
                  <a:rPr lang="zh-CN" altLang="en-US" dirty="0"/>
                  <a:t>存在通路</a:t>
                </a:r>
                <a:r>
                  <a:rPr lang="en-US" altLang="zh-CN" dirty="0"/>
                  <a:t>, </a:t>
                </a:r>
                <a:r>
                  <a:rPr lang="zh-CN" altLang="en-US" dirty="0"/>
                  <a:t>则称</a:t>
                </a:r>
                <a14:m>
                  <m:oMath xmlns:m="http://schemas.openxmlformats.org/officeDocument/2006/math">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𝑣</m:t>
                        </m:r>
                      </m:e>
                      <m:sub>
                        <m:r>
                          <a:rPr lang="en-US" altLang="zh-CN" i="1">
                            <a:latin typeface="Cambria Math" panose="02040503050406030204" pitchFamily="18" charset="0"/>
                            <a:ea typeface="Cambria Math" panose="02040503050406030204" pitchFamily="18" charset="0"/>
                          </a:rPr>
                          <m:t>𝑖</m:t>
                        </m:r>
                      </m:sub>
                    </m:sSub>
                  </m:oMath>
                </a14:m>
                <a:r>
                  <a:rPr lang="zh-CN" altLang="en-US" dirty="0"/>
                  <a:t>可达</a:t>
                </a:r>
                <a14:m>
                  <m:oMath xmlns:m="http://schemas.openxmlformats.org/officeDocument/2006/math">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𝑣</m:t>
                        </m:r>
                      </m:e>
                      <m:sub>
                        <m:r>
                          <a:rPr lang="en-US" altLang="zh-CN" i="1">
                            <a:latin typeface="Cambria Math" panose="02040503050406030204" pitchFamily="18" charset="0"/>
                            <a:ea typeface="Cambria Math" panose="02040503050406030204" pitchFamily="18" charset="0"/>
                          </a:rPr>
                          <m:t>𝑗</m:t>
                        </m:r>
                      </m:sub>
                    </m:sSub>
                  </m:oMath>
                </a14:m>
                <a:r>
                  <a:rPr lang="en-US" altLang="zh-CN" dirty="0"/>
                  <a:t>, </a:t>
                </a:r>
                <a:r>
                  <a:rPr lang="zh-CN" altLang="en-US" dirty="0"/>
                  <a:t>记作</a:t>
                </a:r>
                <a14:m>
                  <m:oMath xmlns:m="http://schemas.openxmlformats.org/officeDocument/2006/math">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𝑣</m:t>
                        </m:r>
                      </m:e>
                      <m:sub>
                        <m:r>
                          <a:rPr lang="en-US" altLang="zh-CN" i="1">
                            <a:latin typeface="Cambria Math" panose="02040503050406030204" pitchFamily="18" charset="0"/>
                            <a:ea typeface="Cambria Math" panose="02040503050406030204" pitchFamily="18" charset="0"/>
                          </a:rPr>
                          <m:t>𝑖</m:t>
                        </m:r>
                      </m:sub>
                    </m:sSub>
                    <m:r>
                      <a:rPr lang="en-US" altLang="zh-CN"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𝑣</m:t>
                        </m:r>
                      </m:e>
                      <m:sub>
                        <m:r>
                          <a:rPr lang="en-US" altLang="zh-CN" i="1">
                            <a:latin typeface="Cambria Math" panose="02040503050406030204" pitchFamily="18" charset="0"/>
                            <a:ea typeface="Cambria Math" panose="02040503050406030204" pitchFamily="18" charset="0"/>
                          </a:rPr>
                          <m:t>𝑗</m:t>
                        </m:r>
                      </m:sub>
                    </m:sSub>
                  </m:oMath>
                </a14:m>
                <a:r>
                  <a:rPr lang="en-US" altLang="zh-CN" dirty="0"/>
                  <a:t> ;</a:t>
                </a:r>
              </a:p>
              <a:p>
                <a:pPr lvl="1"/>
                <a:r>
                  <a:rPr lang="zh-CN" altLang="en-US" dirty="0"/>
                  <a:t>若</a:t>
                </a:r>
                <a14:m>
                  <m:oMath xmlns:m="http://schemas.openxmlformats.org/officeDocument/2006/math">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𝑣</m:t>
                        </m:r>
                      </m:e>
                      <m:sub>
                        <m:r>
                          <a:rPr lang="en-US" altLang="zh-CN" i="1">
                            <a:latin typeface="Cambria Math" panose="02040503050406030204" pitchFamily="18" charset="0"/>
                            <a:ea typeface="Cambria Math" panose="02040503050406030204" pitchFamily="18" charset="0"/>
                          </a:rPr>
                          <m:t>𝑖</m:t>
                        </m:r>
                      </m:sub>
                    </m:sSub>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𝑣</m:t>
                        </m:r>
                      </m:e>
                      <m:sub>
                        <m:r>
                          <a:rPr lang="en-US" altLang="zh-CN" i="1">
                            <a:latin typeface="Cambria Math" panose="02040503050406030204" pitchFamily="18" charset="0"/>
                            <a:ea typeface="Cambria Math" panose="02040503050406030204" pitchFamily="18" charset="0"/>
                          </a:rPr>
                          <m:t>𝑗</m:t>
                        </m:r>
                      </m:sub>
                    </m:sSub>
                  </m:oMath>
                </a14:m>
                <a:r>
                  <a:rPr lang="zh-CN" altLang="en-US" dirty="0"/>
                  <a:t>且</a:t>
                </a:r>
                <a14:m>
                  <m:oMath xmlns:m="http://schemas.openxmlformats.org/officeDocument/2006/math">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𝑣</m:t>
                        </m:r>
                      </m:e>
                      <m:sub>
                        <m:r>
                          <m:rPr>
                            <m:sty m:val="p"/>
                          </m:rPr>
                          <a:rPr lang="en-US" altLang="zh-CN" i="1">
                            <a:latin typeface="Cambria Math" panose="02040503050406030204" pitchFamily="18" charset="0"/>
                            <a:ea typeface="Cambria Math" panose="02040503050406030204" pitchFamily="18" charset="0"/>
                          </a:rPr>
                          <m:t>j</m:t>
                        </m:r>
                      </m:sub>
                    </m:sSub>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𝑣</m:t>
                        </m:r>
                      </m:e>
                      <m:sub>
                        <m:r>
                          <a:rPr lang="en-US" altLang="zh-CN" b="1" i="1" smtClean="0">
                            <a:latin typeface="Cambria Math" panose="02040503050406030204" pitchFamily="18" charset="0"/>
                            <a:ea typeface="Cambria Math" panose="02040503050406030204" pitchFamily="18" charset="0"/>
                          </a:rPr>
                          <m:t>𝒊</m:t>
                        </m:r>
                      </m:sub>
                    </m:sSub>
                  </m:oMath>
                </a14:m>
                <a:r>
                  <a:rPr lang="en-US" altLang="zh-CN" dirty="0"/>
                  <a:t>, </a:t>
                </a:r>
                <a:r>
                  <a:rPr lang="zh-CN" altLang="en-US" dirty="0"/>
                  <a:t>则称</a:t>
                </a:r>
                <a14:m>
                  <m:oMath xmlns:m="http://schemas.openxmlformats.org/officeDocument/2006/math">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𝑣</m:t>
                        </m:r>
                      </m:e>
                      <m:sub>
                        <m:r>
                          <a:rPr lang="en-US" altLang="zh-CN" i="1">
                            <a:latin typeface="Cambria Math" panose="02040503050406030204" pitchFamily="18" charset="0"/>
                            <a:ea typeface="Cambria Math" panose="02040503050406030204" pitchFamily="18" charset="0"/>
                          </a:rPr>
                          <m:t>𝑖</m:t>
                        </m:r>
                      </m:sub>
                    </m:sSub>
                  </m:oMath>
                </a14:m>
                <a:r>
                  <a:rPr lang="zh-CN" altLang="en-US" dirty="0"/>
                  <a:t>与</a:t>
                </a:r>
                <a14:m>
                  <m:oMath xmlns:m="http://schemas.openxmlformats.org/officeDocument/2006/math">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𝑣</m:t>
                        </m:r>
                      </m:e>
                      <m:sub>
                        <m:r>
                          <a:rPr lang="en-US" altLang="zh-CN" i="1">
                            <a:latin typeface="Cambria Math" panose="02040503050406030204" pitchFamily="18" charset="0"/>
                            <a:ea typeface="Cambria Math" panose="02040503050406030204" pitchFamily="18" charset="0"/>
                          </a:rPr>
                          <m:t>𝑗</m:t>
                        </m:r>
                      </m:sub>
                    </m:sSub>
                  </m:oMath>
                </a14:m>
                <a:r>
                  <a:rPr lang="zh-CN" altLang="en-US" dirty="0"/>
                  <a:t>相互可达</a:t>
                </a:r>
                <a:r>
                  <a:rPr lang="en-US" altLang="zh-CN" dirty="0"/>
                  <a:t>, </a:t>
                </a:r>
                <a:r>
                  <a:rPr lang="zh-CN" altLang="en-US" dirty="0"/>
                  <a:t>记作</a:t>
                </a:r>
                <a14:m>
                  <m:oMath xmlns:m="http://schemas.openxmlformats.org/officeDocument/2006/math">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𝑣</m:t>
                        </m:r>
                      </m:e>
                      <m:sub>
                        <m:r>
                          <a:rPr lang="en-US" altLang="zh-CN" i="1">
                            <a:latin typeface="Cambria Math" panose="02040503050406030204" pitchFamily="18" charset="0"/>
                            <a:ea typeface="Cambria Math" panose="02040503050406030204" pitchFamily="18" charset="0"/>
                          </a:rPr>
                          <m:t>𝑖</m:t>
                        </m:r>
                      </m:sub>
                    </m:sSub>
                    <m:r>
                      <a:rPr lang="en-US" altLang="zh-CN"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𝑣</m:t>
                        </m:r>
                      </m:e>
                      <m:sub>
                        <m:r>
                          <a:rPr lang="en-US" altLang="zh-CN" i="1">
                            <a:latin typeface="Cambria Math" panose="02040503050406030204" pitchFamily="18" charset="0"/>
                            <a:ea typeface="Cambria Math" panose="02040503050406030204" pitchFamily="18" charset="0"/>
                          </a:rPr>
                          <m:t>𝑗</m:t>
                        </m:r>
                      </m:sub>
                    </m:sSub>
                  </m:oMath>
                </a14:m>
                <a:r>
                  <a:rPr lang="en-US" altLang="zh-CN" dirty="0"/>
                  <a:t> .</a:t>
                </a:r>
              </a:p>
              <a:p>
                <a:r>
                  <a:rPr lang="zh-CN" altLang="en-US" dirty="0"/>
                  <a:t>规定</a:t>
                </a:r>
              </a:p>
              <a:p>
                <a:pPr lvl="1"/>
                <a:r>
                  <a:rPr lang="zh-CN" altLang="en-US" dirty="0"/>
                  <a:t>顶点</a:t>
                </a:r>
                <a14:m>
                  <m:oMath xmlns:m="http://schemas.openxmlformats.org/officeDocument/2006/math">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𝑣</m:t>
                        </m:r>
                      </m:e>
                      <m:sub>
                        <m:r>
                          <a:rPr lang="en-US" altLang="zh-CN" i="1">
                            <a:latin typeface="Cambria Math" panose="02040503050406030204" pitchFamily="18" charset="0"/>
                            <a:ea typeface="Cambria Math" panose="02040503050406030204" pitchFamily="18" charset="0"/>
                          </a:rPr>
                          <m:t>𝑖</m:t>
                        </m:r>
                      </m:sub>
                    </m:sSub>
                  </m:oMath>
                </a14:m>
                <a:r>
                  <a:rPr lang="zh-CN" altLang="en-US" dirty="0"/>
                  <a:t>总是可达自己</a:t>
                </a:r>
                <a:r>
                  <a:rPr lang="en-US" altLang="zh-CN" dirty="0"/>
                  <a:t>, </a:t>
                </a:r>
                <a:r>
                  <a:rPr lang="zh-CN" altLang="en-US" dirty="0"/>
                  <a:t>即</a:t>
                </a:r>
                <a14:m>
                  <m:oMath xmlns:m="http://schemas.openxmlformats.org/officeDocument/2006/math">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𝑣</m:t>
                        </m:r>
                      </m:e>
                      <m:sub>
                        <m:r>
                          <a:rPr lang="en-US" altLang="zh-CN" i="1">
                            <a:latin typeface="Cambria Math" panose="02040503050406030204" pitchFamily="18" charset="0"/>
                            <a:ea typeface="Cambria Math" panose="02040503050406030204" pitchFamily="18" charset="0"/>
                          </a:rPr>
                          <m:t>𝑖</m:t>
                        </m:r>
                      </m:sub>
                    </m:sSub>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𝑣</m:t>
                        </m:r>
                      </m:e>
                      <m:sub>
                        <m:r>
                          <a:rPr lang="en-US" altLang="zh-CN" b="1" i="1" smtClean="0">
                            <a:latin typeface="Cambria Math" panose="02040503050406030204" pitchFamily="18" charset="0"/>
                            <a:ea typeface="Cambria Math" panose="02040503050406030204" pitchFamily="18" charset="0"/>
                          </a:rPr>
                          <m:t>𝒊</m:t>
                        </m:r>
                      </m:sub>
                    </m:sSub>
                  </m:oMath>
                </a14:m>
                <a:r>
                  <a:rPr lang="zh-CN" altLang="en-US" dirty="0"/>
                  <a:t>且</a:t>
                </a:r>
                <a14:m>
                  <m:oMath xmlns:m="http://schemas.openxmlformats.org/officeDocument/2006/math">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𝑣</m:t>
                        </m:r>
                      </m:e>
                      <m:sub>
                        <m:r>
                          <a:rPr lang="en-US" altLang="zh-CN" i="1">
                            <a:latin typeface="Cambria Math" panose="02040503050406030204" pitchFamily="18" charset="0"/>
                            <a:ea typeface="Cambria Math" panose="02040503050406030204" pitchFamily="18" charset="0"/>
                          </a:rPr>
                          <m:t>𝑖</m:t>
                        </m:r>
                      </m:sub>
                    </m:sSub>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𝑣</m:t>
                        </m:r>
                      </m:e>
                      <m:sub>
                        <m:r>
                          <a:rPr lang="en-US" altLang="zh-CN" b="1" i="1" smtClean="0">
                            <a:latin typeface="Cambria Math" panose="02040503050406030204" pitchFamily="18" charset="0"/>
                            <a:ea typeface="Cambria Math" panose="02040503050406030204" pitchFamily="18" charset="0"/>
                          </a:rPr>
                          <m:t>𝒊</m:t>
                        </m:r>
                      </m:sub>
                    </m:sSub>
                  </m:oMath>
                </a14:m>
                <a:r>
                  <a:rPr lang="zh-CN" altLang="en-US" dirty="0"/>
                  <a:t> </a:t>
                </a:r>
                <a:r>
                  <a:rPr lang="en-US" altLang="zh-CN" dirty="0"/>
                  <a:t>.</a:t>
                </a:r>
                <a:endParaRPr lang="zh-CN" altLang="en-US" dirty="0"/>
              </a:p>
              <a:p>
                <a:r>
                  <a:rPr lang="zh-CN" altLang="en-US" dirty="0"/>
                  <a:t>性质</a:t>
                </a:r>
              </a:p>
              <a:p>
                <a:pPr lvl="1"/>
                <a:r>
                  <a:rPr lang="zh-CN" altLang="en-US" dirty="0"/>
                  <a:t> </a:t>
                </a:r>
                <a:r>
                  <a:rPr lang="zh-CN" altLang="en-US" dirty="0">
                    <a:sym typeface="Symbol" panose="05050102010706020507" pitchFamily="18" charset="2"/>
                  </a:rPr>
                  <a:t> </a:t>
                </a:r>
                <a:r>
                  <a:rPr lang="zh-CN" altLang="en-US" dirty="0"/>
                  <a:t>具有自反性</a:t>
                </a:r>
                <a:r>
                  <a:rPr lang="en-US" altLang="zh-CN" dirty="0"/>
                  <a:t>, </a:t>
                </a:r>
                <a:r>
                  <a:rPr lang="zh-CN" altLang="en-US" dirty="0"/>
                  <a:t>传递性</a:t>
                </a:r>
                <a:r>
                  <a:rPr lang="en-US" altLang="zh-CN" dirty="0"/>
                  <a:t>.</a:t>
                </a:r>
                <a:endParaRPr lang="zh-CN" altLang="en-US" dirty="0"/>
              </a:p>
              <a:p>
                <a:pPr lvl="1"/>
                <a:r>
                  <a:rPr lang="zh-CN" altLang="en-US" dirty="0"/>
                  <a:t> </a:t>
                </a:r>
                <a:r>
                  <a:rPr lang="zh-CN" altLang="en-US" dirty="0">
                    <a:sym typeface="Symbol" panose="05050102010706020507" pitchFamily="18" charset="2"/>
                  </a:rPr>
                  <a:t> </a:t>
                </a:r>
                <a:r>
                  <a:rPr lang="zh-CN" altLang="en-US" dirty="0"/>
                  <a:t>具有自反性</a:t>
                </a:r>
                <a:r>
                  <a:rPr lang="en-US" altLang="zh-CN" dirty="0"/>
                  <a:t>, </a:t>
                </a:r>
                <a:r>
                  <a:rPr lang="zh-CN" altLang="en-US" dirty="0"/>
                  <a:t>对称性和传递性</a:t>
                </a:r>
                <a:r>
                  <a:rPr lang="en-US" altLang="zh-CN" dirty="0"/>
                  <a:t>, </a:t>
                </a:r>
                <a:r>
                  <a:rPr lang="zh-CN" altLang="en-US" dirty="0"/>
                  <a:t>即相互可达是等价关系</a:t>
                </a:r>
                <a:r>
                  <a:rPr lang="en-US" altLang="zh-CN" dirty="0"/>
                  <a:t>.</a:t>
                </a:r>
              </a:p>
            </p:txBody>
          </p:sp>
        </mc:Choice>
        <mc:Fallback xmlns="">
          <p:sp>
            <p:nvSpPr>
              <p:cNvPr id="2" name="文本占位符 1"/>
              <p:cNvSpPr>
                <a:spLocks noGrp="1" noRot="1" noChangeAspect="1" noMove="1" noResize="1" noEditPoints="1" noAdjustHandles="1" noChangeArrowheads="1" noChangeShapeType="1" noTextEdit="1"/>
              </p:cNvSpPr>
              <p:nvPr>
                <p:ph type="body" sz="quarter" idx="1"/>
              </p:nvPr>
            </p:nvSpPr>
            <p:spPr>
              <a:xfrm>
                <a:off x="516000" y="1008000"/>
                <a:ext cx="11160000" cy="4282134"/>
              </a:xfrm>
              <a:blipFill>
                <a:blip r:embed="rId2"/>
                <a:stretch>
                  <a:fillRect l="-1148" t="-2276" b="-2987"/>
                </a:stretch>
              </a:blipFill>
            </p:spPr>
            <p:txBody>
              <a:bodyPr/>
              <a:lstStyle/>
              <a:p>
                <a:r>
                  <a:rPr lang="zh-CN" altLang="en-US">
                    <a:noFill/>
                  </a:rPr>
                  <a:t> </a:t>
                </a:r>
              </a:p>
            </p:txBody>
          </p:sp>
        </mc:Fallback>
      </mc:AlternateContent>
      <p:sp>
        <p:nvSpPr>
          <p:cNvPr id="6146" name="Rectangle 2"/>
          <p:cNvSpPr>
            <a:spLocks noGrp="1" noChangeArrowheads="1"/>
          </p:cNvSpPr>
          <p:nvPr>
            <p:ph type="title"/>
          </p:nvPr>
        </p:nvSpPr>
        <p:spPr/>
        <p:txBody>
          <a:bodyPr/>
          <a:lstStyle/>
          <a:p>
            <a:r>
              <a:rPr lang="zh-CN" altLang="en-US" dirty="0"/>
              <a:t>四、有向图的连通性</a:t>
            </a:r>
            <a:endParaRPr lang="en-US" altLang="zh-CN" dirty="0"/>
          </a:p>
        </p:txBody>
      </p:sp>
      <p:sp>
        <p:nvSpPr>
          <p:cNvPr id="9" name="文本占位符 8"/>
          <p:cNvSpPr>
            <a:spLocks noGrp="1"/>
          </p:cNvSpPr>
          <p:nvPr>
            <p:ph type="body" sz="quarter" idx="11"/>
          </p:nvPr>
        </p:nvSpPr>
        <p:spPr/>
        <p:txBody>
          <a:bodyPr/>
          <a:lstStyle/>
          <a:p>
            <a:r>
              <a:rPr lang="en-US" altLang="zh-CN" dirty="0"/>
              <a:t>8.3 </a:t>
            </a:r>
            <a:r>
              <a:rPr lang="zh-CN" altLang="en-US" dirty="0"/>
              <a:t>图的连通性</a:t>
            </a:r>
          </a:p>
        </p:txBody>
      </p:sp>
      <p:sp>
        <p:nvSpPr>
          <p:cNvPr id="4" name="灯片编号占位符 3">
            <a:extLst>
              <a:ext uri="{FF2B5EF4-FFF2-40B4-BE49-F238E27FC236}">
                <a16:creationId xmlns:a16="http://schemas.microsoft.com/office/drawing/2014/main" id="{AF366113-32FD-48E5-8454-4B7D6D98812A}"/>
              </a:ext>
            </a:extLst>
          </p:cNvPr>
          <p:cNvSpPr>
            <a:spLocks noGrp="1"/>
          </p:cNvSpPr>
          <p:nvPr>
            <p:ph type="sldNum" sz="quarter" idx="10"/>
          </p:nvPr>
        </p:nvSpPr>
        <p:spPr/>
        <p:txBody>
          <a:bodyPr/>
          <a:lstStyle/>
          <a:p>
            <a:fld id="{ADDBA8A9-FE90-4847-B2BB-91D9864F4629}" type="slidenum">
              <a:rPr lang="zh-CN" altLang="en-US" smtClean="0"/>
              <a:pPr/>
              <a:t>43</a:t>
            </a:fld>
            <a:r>
              <a:rPr lang="en-US" altLang="zh-CN"/>
              <a:t>|73</a:t>
            </a:r>
            <a:endParaRPr lang="zh-CN" altLang="en-US" dirty="0"/>
          </a:p>
        </p:txBody>
      </p:sp>
    </p:spTree>
    <p:extLst>
      <p:ext uri="{BB962C8B-B14F-4D97-AF65-F5344CB8AC3E}">
        <p14:creationId xmlns:p14="http://schemas.microsoft.com/office/powerpoint/2010/main" val="2543130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500"/>
                                        <p:tgtEl>
                                          <p:spTgt spid="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Effect transition="in" filter="fade">
                                      <p:cBhvr>
                                        <p:cTn id="27" dur="500"/>
                                        <p:tgtEl>
                                          <p:spTgt spid="2">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
                                            <p:txEl>
                                              <p:pRg st="5" end="5"/>
                                            </p:txEl>
                                          </p:spTgt>
                                        </p:tgtEl>
                                        <p:attrNameLst>
                                          <p:attrName>style.visibility</p:attrName>
                                        </p:attrNameLst>
                                      </p:cBhvr>
                                      <p:to>
                                        <p:strVal val="visible"/>
                                      </p:to>
                                    </p:set>
                                    <p:animEffect transition="in" filter="fade">
                                      <p:cBhvr>
                                        <p:cTn id="32" dur="500"/>
                                        <p:tgtEl>
                                          <p:spTgt spid="2">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
                                            <p:txEl>
                                              <p:pRg st="6" end="6"/>
                                            </p:txEl>
                                          </p:spTgt>
                                        </p:tgtEl>
                                        <p:attrNameLst>
                                          <p:attrName>style.visibility</p:attrName>
                                        </p:attrNameLst>
                                      </p:cBhvr>
                                      <p:to>
                                        <p:strVal val="visible"/>
                                      </p:to>
                                    </p:set>
                                    <p:animEffect transition="in" filter="fade">
                                      <p:cBhvr>
                                        <p:cTn id="37" dur="500"/>
                                        <p:tgtEl>
                                          <p:spTgt spid="2">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
                                            <p:txEl>
                                              <p:pRg st="7" end="7"/>
                                            </p:txEl>
                                          </p:spTgt>
                                        </p:tgtEl>
                                        <p:attrNameLst>
                                          <p:attrName>style.visibility</p:attrName>
                                        </p:attrNameLst>
                                      </p:cBhvr>
                                      <p:to>
                                        <p:strVal val="visible"/>
                                      </p:to>
                                    </p:set>
                                    <p:animEffect transition="in" filter="fade">
                                      <p:cBhvr>
                                        <p:cTn id="42" dur="500"/>
                                        <p:tgtEl>
                                          <p:spTgt spid="2">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文本占位符 1"/>
              <p:cNvSpPr>
                <a:spLocks noGrp="1"/>
              </p:cNvSpPr>
              <p:nvPr>
                <p:ph type="body" sz="quarter" idx="1"/>
              </p:nvPr>
            </p:nvSpPr>
            <p:spPr>
              <a:xfrm>
                <a:off x="516000" y="1008000"/>
                <a:ext cx="11160000" cy="2588978"/>
              </a:xfrm>
            </p:spPr>
            <p:txBody>
              <a:bodyPr/>
              <a:lstStyle/>
              <a:p>
                <a:r>
                  <a:rPr lang="zh-CN" altLang="en-US" dirty="0"/>
                  <a:t>定义</a:t>
                </a:r>
                <a:r>
                  <a:rPr lang="en-US" altLang="zh-CN" dirty="0"/>
                  <a:t>14.20 </a:t>
                </a:r>
                <a:r>
                  <a:rPr lang="zh-CN" altLang="en-US" dirty="0"/>
                  <a:t>有向图的</a:t>
                </a:r>
                <a:r>
                  <a:rPr lang="zh-CN" altLang="en-US" dirty="0">
                    <a:solidFill>
                      <a:srgbClr val="FF0000"/>
                    </a:solidFill>
                  </a:rPr>
                  <a:t>短程线</a:t>
                </a:r>
                <a:r>
                  <a:rPr lang="zh-CN" altLang="en-US" dirty="0"/>
                  <a:t>与</a:t>
                </a:r>
                <a:r>
                  <a:rPr lang="zh-CN" altLang="en-US" dirty="0">
                    <a:solidFill>
                      <a:srgbClr val="FF0000"/>
                    </a:solidFill>
                  </a:rPr>
                  <a:t>距离</a:t>
                </a:r>
                <a:r>
                  <a:rPr lang="en-US" altLang="zh-CN" dirty="0"/>
                  <a:t>: </a:t>
                </a:r>
                <a:r>
                  <a:rPr lang="zh-CN" altLang="en-US" dirty="0"/>
                  <a:t>设有向图</a:t>
                </a:r>
                <a:r>
                  <a:rPr lang="en-US" altLang="zh-CN" dirty="0"/>
                  <a:t>D=&lt;V,E&gt;, </a:t>
                </a:r>
                <a14:m>
                  <m:oMath xmlns:m="http://schemas.openxmlformats.org/officeDocument/2006/math">
                    <m:r>
                      <a:rPr lang="en-US" altLang="zh-CN" i="1" smtClean="0">
                        <a:latin typeface="Cambria Math" panose="02040503050406030204" pitchFamily="18" charset="0"/>
                        <a:ea typeface="Cambria Math" panose="02040503050406030204" pitchFamily="18" charset="0"/>
                      </a:rPr>
                      <m:t>∀</m:t>
                    </m:r>
                    <m:sSub>
                      <m:sSubPr>
                        <m:ctrlPr>
                          <a:rPr lang="en-US" altLang="zh-CN"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𝑣</m:t>
                        </m:r>
                      </m:e>
                      <m:sub>
                        <m:r>
                          <a:rPr lang="en-US" altLang="zh-CN" b="0" i="1" smtClean="0">
                            <a:latin typeface="Cambria Math" panose="02040503050406030204" pitchFamily="18" charset="0"/>
                            <a:ea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 </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𝑣</m:t>
                        </m:r>
                      </m:e>
                      <m:sub>
                        <m:r>
                          <a:rPr lang="en-US" altLang="zh-CN" b="0" i="1" smtClean="0">
                            <a:latin typeface="Cambria Math" panose="02040503050406030204" pitchFamily="18" charset="0"/>
                            <a:ea typeface="Cambria Math" panose="02040503050406030204" pitchFamily="18" charset="0"/>
                          </a:rPr>
                          <m:t>𝑗</m:t>
                        </m:r>
                      </m:sub>
                    </m:sSub>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𝑉</m:t>
                    </m:r>
                  </m:oMath>
                </a14:m>
                <a:r>
                  <a:rPr lang="en-US" altLang="zh-CN" dirty="0"/>
                  <a:t>, </a:t>
                </a:r>
                <a:r>
                  <a:rPr lang="zh-CN" altLang="en-US" dirty="0"/>
                  <a:t>若</a:t>
                </a:r>
                <a14:m>
                  <m:oMath xmlns:m="http://schemas.openxmlformats.org/officeDocument/2006/math">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𝑣</m:t>
                        </m:r>
                      </m:e>
                      <m:sub>
                        <m:r>
                          <a:rPr lang="en-US" altLang="zh-CN" i="1">
                            <a:latin typeface="Cambria Math" panose="02040503050406030204" pitchFamily="18" charset="0"/>
                            <a:ea typeface="Cambria Math" panose="02040503050406030204" pitchFamily="18" charset="0"/>
                          </a:rPr>
                          <m:t>𝑖</m:t>
                        </m:r>
                      </m:sub>
                    </m:sSub>
                    <m:r>
                      <a:rPr lang="en-US" altLang="zh-CN"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𝑣</m:t>
                        </m:r>
                      </m:e>
                      <m:sub>
                        <m:r>
                          <a:rPr lang="en-US" altLang="zh-CN" i="1">
                            <a:latin typeface="Cambria Math" panose="02040503050406030204" pitchFamily="18" charset="0"/>
                            <a:ea typeface="Cambria Math" panose="02040503050406030204" pitchFamily="18" charset="0"/>
                          </a:rPr>
                          <m:t>𝑗</m:t>
                        </m:r>
                      </m:sub>
                    </m:sSub>
                  </m:oMath>
                </a14:m>
                <a:r>
                  <a:rPr lang="en-US" altLang="zh-CN" dirty="0"/>
                  <a:t>, </a:t>
                </a:r>
                <a:r>
                  <a:rPr lang="zh-CN" altLang="en-US" dirty="0"/>
                  <a:t>则称</a:t>
                </a:r>
                <a14:m>
                  <m:oMath xmlns:m="http://schemas.openxmlformats.org/officeDocument/2006/math">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𝑣</m:t>
                        </m:r>
                      </m:e>
                      <m:sub>
                        <m:r>
                          <a:rPr lang="en-US" altLang="zh-CN" i="1">
                            <a:latin typeface="Cambria Math" panose="02040503050406030204" pitchFamily="18" charset="0"/>
                            <a:ea typeface="Cambria Math" panose="02040503050406030204" pitchFamily="18" charset="0"/>
                          </a:rPr>
                          <m:t>𝑖</m:t>
                        </m:r>
                      </m:sub>
                    </m:sSub>
                  </m:oMath>
                </a14:m>
                <a:r>
                  <a:rPr lang="zh-CN" altLang="en-US" dirty="0"/>
                  <a:t>到</a:t>
                </a:r>
                <a14:m>
                  <m:oMath xmlns:m="http://schemas.openxmlformats.org/officeDocument/2006/math">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𝑣</m:t>
                        </m:r>
                      </m:e>
                      <m:sub>
                        <m:r>
                          <a:rPr lang="en-US" altLang="zh-CN" i="1">
                            <a:latin typeface="Cambria Math" panose="02040503050406030204" pitchFamily="18" charset="0"/>
                            <a:ea typeface="Cambria Math" panose="02040503050406030204" pitchFamily="18" charset="0"/>
                          </a:rPr>
                          <m:t>𝑗</m:t>
                        </m:r>
                      </m:sub>
                    </m:sSub>
                  </m:oMath>
                </a14:m>
                <a:r>
                  <a:rPr lang="zh-CN" altLang="en-US" dirty="0"/>
                  <a:t>长度最短的通路为</a:t>
                </a:r>
                <a14:m>
                  <m:oMath xmlns:m="http://schemas.openxmlformats.org/officeDocument/2006/math">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𝑣</m:t>
                        </m:r>
                      </m:e>
                      <m:sub>
                        <m:r>
                          <a:rPr lang="en-US" altLang="zh-CN" i="1">
                            <a:latin typeface="Cambria Math" panose="02040503050406030204" pitchFamily="18" charset="0"/>
                            <a:ea typeface="Cambria Math" panose="02040503050406030204" pitchFamily="18" charset="0"/>
                          </a:rPr>
                          <m:t>𝑖</m:t>
                        </m:r>
                      </m:sub>
                    </m:sSub>
                  </m:oMath>
                </a14:m>
                <a:r>
                  <a:rPr lang="zh-CN" altLang="en-US" dirty="0"/>
                  <a:t>到</a:t>
                </a:r>
                <a14:m>
                  <m:oMath xmlns:m="http://schemas.openxmlformats.org/officeDocument/2006/math">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𝑣</m:t>
                        </m:r>
                      </m:e>
                      <m:sub>
                        <m:r>
                          <a:rPr lang="en-US" altLang="zh-CN" i="1">
                            <a:latin typeface="Cambria Math" panose="02040503050406030204" pitchFamily="18" charset="0"/>
                            <a:ea typeface="Cambria Math" panose="02040503050406030204" pitchFamily="18" charset="0"/>
                          </a:rPr>
                          <m:t>𝑗</m:t>
                        </m:r>
                      </m:sub>
                    </m:sSub>
                  </m:oMath>
                </a14:m>
                <a:r>
                  <a:rPr lang="zh-CN" altLang="en-US" dirty="0"/>
                  <a:t>的短程线</a:t>
                </a:r>
                <a:r>
                  <a:rPr lang="en-US" altLang="zh-CN" dirty="0"/>
                  <a:t>; </a:t>
                </a:r>
                <a:r>
                  <a:rPr lang="zh-CN" altLang="en-US" dirty="0"/>
                  <a:t>短程线的长度为</a:t>
                </a:r>
                <a14:m>
                  <m:oMath xmlns:m="http://schemas.openxmlformats.org/officeDocument/2006/math">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𝑣</m:t>
                        </m:r>
                      </m:e>
                      <m:sub>
                        <m:r>
                          <a:rPr lang="en-US" altLang="zh-CN" i="1">
                            <a:latin typeface="Cambria Math" panose="02040503050406030204" pitchFamily="18" charset="0"/>
                            <a:ea typeface="Cambria Math" panose="02040503050406030204" pitchFamily="18" charset="0"/>
                          </a:rPr>
                          <m:t>𝑖</m:t>
                        </m:r>
                      </m:sub>
                    </m:sSub>
                  </m:oMath>
                </a14:m>
                <a:r>
                  <a:rPr lang="zh-CN" altLang="en-US" dirty="0"/>
                  <a:t>到</a:t>
                </a:r>
                <a14:m>
                  <m:oMath xmlns:m="http://schemas.openxmlformats.org/officeDocument/2006/math">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𝑣</m:t>
                        </m:r>
                      </m:e>
                      <m:sub>
                        <m:r>
                          <a:rPr lang="en-US" altLang="zh-CN" i="1">
                            <a:latin typeface="Cambria Math" panose="02040503050406030204" pitchFamily="18" charset="0"/>
                            <a:ea typeface="Cambria Math" panose="02040503050406030204" pitchFamily="18" charset="0"/>
                          </a:rPr>
                          <m:t>𝑗</m:t>
                        </m:r>
                      </m:sub>
                    </m:sSub>
                  </m:oMath>
                </a14:m>
                <a:r>
                  <a:rPr lang="zh-CN" altLang="en-US" dirty="0"/>
                  <a:t>的距离</a:t>
                </a:r>
                <a:r>
                  <a:rPr lang="en-US" altLang="zh-CN" dirty="0"/>
                  <a:t>, </a:t>
                </a:r>
                <a:r>
                  <a:rPr lang="zh-CN" altLang="en-US" dirty="0"/>
                  <a:t>记作</a:t>
                </a:r>
                <a:r>
                  <a:rPr lang="en-US" altLang="zh-CN" dirty="0"/>
                  <a:t>d&lt;</a:t>
                </a:r>
                <a14:m>
                  <m:oMath xmlns:m="http://schemas.openxmlformats.org/officeDocument/2006/math">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𝑣</m:t>
                        </m:r>
                      </m:e>
                      <m:sub>
                        <m:r>
                          <a:rPr lang="en-US" altLang="zh-CN" i="1">
                            <a:latin typeface="Cambria Math" panose="02040503050406030204" pitchFamily="18" charset="0"/>
                            <a:ea typeface="Cambria Math" panose="02040503050406030204" pitchFamily="18" charset="0"/>
                          </a:rPr>
                          <m:t>𝑖</m:t>
                        </m:r>
                      </m:sub>
                    </m:sSub>
                  </m:oMath>
                </a14:m>
                <a:r>
                  <a:rPr lang="en-US" altLang="zh-CN" dirty="0"/>
                  <a:t>,</a:t>
                </a:r>
                <a14:m>
                  <m:oMath xmlns:m="http://schemas.openxmlformats.org/officeDocument/2006/math">
                    <m:r>
                      <a:rPr lang="en-US" altLang="zh-CN" b="0" i="0" smtClean="0">
                        <a:latin typeface="Cambria Math" panose="02040503050406030204" pitchFamily="18" charset="0"/>
                        <a:ea typeface="Cambria Math" panose="02040503050406030204" pitchFamily="18" charset="0"/>
                      </a:rPr>
                      <m:t> </m:t>
                    </m:r>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𝑣</m:t>
                        </m:r>
                      </m:e>
                      <m:sub>
                        <m:r>
                          <a:rPr lang="en-US" altLang="zh-CN" i="1">
                            <a:latin typeface="Cambria Math" panose="02040503050406030204" pitchFamily="18" charset="0"/>
                            <a:ea typeface="Cambria Math" panose="02040503050406030204" pitchFamily="18" charset="0"/>
                          </a:rPr>
                          <m:t>𝑗</m:t>
                        </m:r>
                      </m:sub>
                    </m:sSub>
                  </m:oMath>
                </a14:m>
                <a:r>
                  <a:rPr lang="en-US" altLang="zh-CN" dirty="0"/>
                  <a:t>&gt;.</a:t>
                </a:r>
                <a:endParaRPr lang="zh-CN" altLang="en-US" dirty="0"/>
              </a:p>
              <a:p>
                <a:pPr lvl="1"/>
                <a:r>
                  <a:rPr lang="zh-CN" altLang="en-US" dirty="0"/>
                  <a:t>与无向图的距离</a:t>
                </a:r>
                <a:r>
                  <a:rPr lang="en-US" altLang="zh-CN" dirty="0"/>
                  <a:t>d(</a:t>
                </a:r>
                <a14:m>
                  <m:oMath xmlns:m="http://schemas.openxmlformats.org/officeDocument/2006/math">
                    <m:sSub>
                      <m:sSubPr>
                        <m:ctrlPr>
                          <a:rPr lang="en-US" altLang="zh-CN" i="1">
                            <a:latin typeface="Cambria Math" panose="02040503050406030204" pitchFamily="18" charset="0"/>
                            <a:ea typeface="Cambria Math" panose="02040503050406030204" pitchFamily="18" charset="0"/>
                          </a:rPr>
                        </m:ctrlPr>
                      </m:sSubPr>
                      <m:e>
                        <m:r>
                          <a:rPr lang="en-US" altLang="zh-CN" b="0" i="1">
                            <a:latin typeface="Cambria Math" panose="02040503050406030204" pitchFamily="18" charset="0"/>
                            <a:ea typeface="Cambria Math" panose="02040503050406030204" pitchFamily="18" charset="0"/>
                          </a:rPr>
                          <m:t>𝑣</m:t>
                        </m:r>
                      </m:e>
                      <m:sub>
                        <m:r>
                          <a:rPr lang="en-US" altLang="zh-CN" b="0" i="1">
                            <a:latin typeface="Cambria Math" panose="02040503050406030204" pitchFamily="18" charset="0"/>
                            <a:ea typeface="Cambria Math" panose="02040503050406030204" pitchFamily="18" charset="0"/>
                          </a:rPr>
                          <m:t>𝑖</m:t>
                        </m:r>
                      </m:sub>
                    </m:sSub>
                    <m:r>
                      <a:rPr lang="en-US" altLang="zh-CN" b="0" i="1">
                        <a:latin typeface="Cambria Math" panose="02040503050406030204" pitchFamily="18" charset="0"/>
                        <a:ea typeface="Cambria Math" panose="02040503050406030204" pitchFamily="18" charset="0"/>
                      </a:rPr>
                      <m:t>, </m:t>
                    </m:r>
                    <m:sSub>
                      <m:sSubPr>
                        <m:ctrlPr>
                          <a:rPr lang="en-US" altLang="zh-CN" b="0" i="1">
                            <a:latin typeface="Cambria Math" panose="02040503050406030204" pitchFamily="18" charset="0"/>
                            <a:ea typeface="Cambria Math" panose="02040503050406030204" pitchFamily="18" charset="0"/>
                          </a:rPr>
                        </m:ctrlPr>
                      </m:sSubPr>
                      <m:e>
                        <m:r>
                          <a:rPr lang="en-US" altLang="zh-CN" b="0" i="1">
                            <a:latin typeface="Cambria Math" panose="02040503050406030204" pitchFamily="18" charset="0"/>
                            <a:ea typeface="Cambria Math" panose="02040503050406030204" pitchFamily="18" charset="0"/>
                          </a:rPr>
                          <m:t>𝑣</m:t>
                        </m:r>
                      </m:e>
                      <m:sub>
                        <m:r>
                          <a:rPr lang="en-US" altLang="zh-CN" b="0" i="1">
                            <a:latin typeface="Cambria Math" panose="02040503050406030204" pitchFamily="18" charset="0"/>
                            <a:ea typeface="Cambria Math" panose="02040503050406030204" pitchFamily="18" charset="0"/>
                          </a:rPr>
                          <m:t>𝑗</m:t>
                        </m:r>
                      </m:sub>
                    </m:sSub>
                  </m:oMath>
                </a14:m>
                <a:r>
                  <a:rPr lang="en-US" altLang="zh-CN" dirty="0"/>
                  <a:t>)</a:t>
                </a:r>
                <a:r>
                  <a:rPr lang="zh-CN" altLang="en-US" dirty="0"/>
                  <a:t>相比</a:t>
                </a:r>
                <a:r>
                  <a:rPr lang="en-US" altLang="zh-CN" dirty="0"/>
                  <a:t>, </a:t>
                </a:r>
                <a:r>
                  <a:rPr lang="zh-CN" altLang="en-US" dirty="0"/>
                  <a:t>有向图的距离</a:t>
                </a:r>
                <a:r>
                  <a:rPr lang="en-US" altLang="zh-CN" dirty="0"/>
                  <a:t>d&lt;</a:t>
                </a:r>
                <a14:m>
                  <m:oMath xmlns:m="http://schemas.openxmlformats.org/officeDocument/2006/math">
                    <m:sSub>
                      <m:sSubPr>
                        <m:ctrlPr>
                          <a:rPr lang="en-US" altLang="zh-CN" i="1">
                            <a:latin typeface="Cambria Math" panose="02040503050406030204" pitchFamily="18" charset="0"/>
                            <a:ea typeface="Cambria Math" panose="02040503050406030204" pitchFamily="18" charset="0"/>
                          </a:rPr>
                        </m:ctrlPr>
                      </m:sSubPr>
                      <m:e>
                        <m:r>
                          <a:rPr lang="en-US" altLang="zh-CN" b="0" i="1">
                            <a:latin typeface="Cambria Math" panose="02040503050406030204" pitchFamily="18" charset="0"/>
                            <a:ea typeface="Cambria Math" panose="02040503050406030204" pitchFamily="18" charset="0"/>
                          </a:rPr>
                          <m:t>𝑣</m:t>
                        </m:r>
                      </m:e>
                      <m:sub>
                        <m:r>
                          <a:rPr lang="en-US" altLang="zh-CN" b="0" i="1">
                            <a:latin typeface="Cambria Math" panose="02040503050406030204" pitchFamily="18" charset="0"/>
                            <a:ea typeface="Cambria Math" panose="02040503050406030204" pitchFamily="18" charset="0"/>
                          </a:rPr>
                          <m:t>𝑖</m:t>
                        </m:r>
                      </m:sub>
                    </m:sSub>
                    <m:r>
                      <a:rPr lang="en-US" altLang="zh-CN" b="0" i="1">
                        <a:latin typeface="Cambria Math" panose="02040503050406030204" pitchFamily="18" charset="0"/>
                        <a:ea typeface="Cambria Math" panose="02040503050406030204" pitchFamily="18" charset="0"/>
                      </a:rPr>
                      <m:t>, </m:t>
                    </m:r>
                    <m:sSub>
                      <m:sSubPr>
                        <m:ctrlPr>
                          <a:rPr lang="en-US" altLang="zh-CN" b="0" i="1">
                            <a:latin typeface="Cambria Math" panose="02040503050406030204" pitchFamily="18" charset="0"/>
                            <a:ea typeface="Cambria Math" panose="02040503050406030204" pitchFamily="18" charset="0"/>
                          </a:rPr>
                        </m:ctrlPr>
                      </m:sSubPr>
                      <m:e>
                        <m:r>
                          <a:rPr lang="en-US" altLang="zh-CN" b="0" i="1">
                            <a:latin typeface="Cambria Math" panose="02040503050406030204" pitchFamily="18" charset="0"/>
                            <a:ea typeface="Cambria Math" panose="02040503050406030204" pitchFamily="18" charset="0"/>
                          </a:rPr>
                          <m:t>𝑣</m:t>
                        </m:r>
                      </m:e>
                      <m:sub>
                        <m:r>
                          <a:rPr lang="en-US" altLang="zh-CN" b="0" i="1">
                            <a:latin typeface="Cambria Math" panose="02040503050406030204" pitchFamily="18" charset="0"/>
                            <a:ea typeface="Cambria Math" panose="02040503050406030204" pitchFamily="18" charset="0"/>
                          </a:rPr>
                          <m:t>𝑗</m:t>
                        </m:r>
                      </m:sub>
                    </m:sSub>
                    <m:r>
                      <a:rPr lang="en-US" altLang="zh-CN" b="0" i="1">
                        <a:latin typeface="Cambria Math" panose="02040503050406030204" pitchFamily="18" charset="0"/>
                        <a:ea typeface="Cambria Math" panose="02040503050406030204" pitchFamily="18" charset="0"/>
                      </a:rPr>
                      <m:t> </m:t>
                    </m:r>
                  </m:oMath>
                </a14:m>
                <a:r>
                  <a:rPr lang="en-US" altLang="zh-CN" dirty="0"/>
                  <a:t>&gt;</a:t>
                </a:r>
                <a:r>
                  <a:rPr lang="zh-CN" altLang="en-US" dirty="0"/>
                  <a:t>除了无对称性外</a:t>
                </a:r>
                <a:r>
                  <a:rPr lang="en-US" altLang="zh-CN" dirty="0"/>
                  <a:t>, </a:t>
                </a:r>
                <a:r>
                  <a:rPr lang="zh-CN" altLang="en-US" dirty="0"/>
                  <a:t>其它性质相同</a:t>
                </a:r>
                <a:r>
                  <a:rPr lang="en-US" altLang="zh-CN" dirty="0"/>
                  <a:t>.</a:t>
                </a:r>
              </a:p>
            </p:txBody>
          </p:sp>
        </mc:Choice>
        <mc:Fallback xmlns="">
          <p:sp>
            <p:nvSpPr>
              <p:cNvPr id="2" name="文本占位符 1"/>
              <p:cNvSpPr>
                <a:spLocks noGrp="1" noRot="1" noChangeAspect="1" noMove="1" noResize="1" noEditPoints="1" noAdjustHandles="1" noChangeArrowheads="1" noChangeShapeType="1" noTextEdit="1"/>
              </p:cNvSpPr>
              <p:nvPr>
                <p:ph type="body" sz="quarter" idx="1"/>
              </p:nvPr>
            </p:nvSpPr>
            <p:spPr>
              <a:xfrm>
                <a:off x="516000" y="1008000"/>
                <a:ext cx="11160000" cy="2588978"/>
              </a:xfrm>
              <a:blipFill>
                <a:blip r:embed="rId2"/>
                <a:stretch>
                  <a:fillRect l="-1148" t="-3765" r="-1311" b="-4471"/>
                </a:stretch>
              </a:blipFill>
            </p:spPr>
            <p:txBody>
              <a:bodyPr/>
              <a:lstStyle/>
              <a:p>
                <a:r>
                  <a:rPr lang="zh-CN" altLang="en-US">
                    <a:noFill/>
                  </a:rPr>
                  <a:t> </a:t>
                </a:r>
              </a:p>
            </p:txBody>
          </p:sp>
        </mc:Fallback>
      </mc:AlternateContent>
      <p:sp>
        <p:nvSpPr>
          <p:cNvPr id="6146" name="Rectangle 2"/>
          <p:cNvSpPr>
            <a:spLocks noGrp="1" noChangeArrowheads="1"/>
          </p:cNvSpPr>
          <p:nvPr>
            <p:ph type="title"/>
          </p:nvPr>
        </p:nvSpPr>
        <p:spPr/>
        <p:txBody>
          <a:bodyPr/>
          <a:lstStyle/>
          <a:p>
            <a:r>
              <a:rPr lang="zh-CN" altLang="en-US" dirty="0"/>
              <a:t>四、有向图的连通性</a:t>
            </a:r>
            <a:endParaRPr lang="en-US" altLang="zh-CN" dirty="0"/>
          </a:p>
        </p:txBody>
      </p:sp>
      <p:sp>
        <p:nvSpPr>
          <p:cNvPr id="9" name="文本占位符 8"/>
          <p:cNvSpPr>
            <a:spLocks noGrp="1"/>
          </p:cNvSpPr>
          <p:nvPr>
            <p:ph type="body" sz="quarter" idx="11"/>
          </p:nvPr>
        </p:nvSpPr>
        <p:spPr/>
        <p:txBody>
          <a:bodyPr/>
          <a:lstStyle/>
          <a:p>
            <a:r>
              <a:rPr lang="en-US" altLang="zh-CN" dirty="0"/>
              <a:t>8.3 </a:t>
            </a:r>
            <a:r>
              <a:rPr lang="zh-CN" altLang="en-US" dirty="0"/>
              <a:t>图的连通性</a:t>
            </a:r>
          </a:p>
        </p:txBody>
      </p:sp>
      <p:sp>
        <p:nvSpPr>
          <p:cNvPr id="4" name="灯片编号占位符 3">
            <a:extLst>
              <a:ext uri="{FF2B5EF4-FFF2-40B4-BE49-F238E27FC236}">
                <a16:creationId xmlns:a16="http://schemas.microsoft.com/office/drawing/2014/main" id="{FF2CAFD5-B5A8-4D7E-992C-69101B96C7F5}"/>
              </a:ext>
            </a:extLst>
          </p:cNvPr>
          <p:cNvSpPr>
            <a:spLocks noGrp="1"/>
          </p:cNvSpPr>
          <p:nvPr>
            <p:ph type="sldNum" sz="quarter" idx="10"/>
          </p:nvPr>
        </p:nvSpPr>
        <p:spPr/>
        <p:txBody>
          <a:bodyPr/>
          <a:lstStyle/>
          <a:p>
            <a:fld id="{ADDBA8A9-FE90-4847-B2BB-91D9864F4629}" type="slidenum">
              <a:rPr lang="zh-CN" altLang="en-US" smtClean="0"/>
              <a:pPr/>
              <a:t>44</a:t>
            </a:fld>
            <a:r>
              <a:rPr lang="en-US" altLang="zh-CN"/>
              <a:t>|73</a:t>
            </a:r>
            <a:endParaRPr lang="zh-CN" altLang="en-US" dirty="0"/>
          </a:p>
        </p:txBody>
      </p:sp>
    </p:spTree>
    <p:extLst>
      <p:ext uri="{BB962C8B-B14F-4D97-AF65-F5344CB8AC3E}">
        <p14:creationId xmlns:p14="http://schemas.microsoft.com/office/powerpoint/2010/main" val="1438183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文本占位符 1"/>
              <p:cNvSpPr>
                <a:spLocks noGrp="1"/>
              </p:cNvSpPr>
              <p:nvPr>
                <p:ph type="body" sz="quarter" idx="1"/>
              </p:nvPr>
            </p:nvSpPr>
            <p:spPr>
              <a:xfrm>
                <a:off x="516000" y="1008000"/>
                <a:ext cx="11160000" cy="4969117"/>
              </a:xfrm>
            </p:spPr>
            <p:txBody>
              <a:bodyPr/>
              <a:lstStyle/>
              <a:p>
                <a:r>
                  <a:rPr lang="zh-CN" altLang="en-US" dirty="0"/>
                  <a:t>定义</a:t>
                </a:r>
                <a:r>
                  <a:rPr lang="en-US" altLang="zh-CN" dirty="0"/>
                  <a:t>14.21 </a:t>
                </a:r>
                <a:r>
                  <a:rPr lang="zh-CN" altLang="en-US" dirty="0"/>
                  <a:t>有向图的</a:t>
                </a:r>
                <a:r>
                  <a:rPr lang="zh-CN" altLang="en-US" dirty="0">
                    <a:solidFill>
                      <a:srgbClr val="FF0000"/>
                    </a:solidFill>
                  </a:rPr>
                  <a:t>连通性</a:t>
                </a:r>
                <a:r>
                  <a:rPr lang="en-US" altLang="zh-CN" dirty="0"/>
                  <a:t>: </a:t>
                </a:r>
                <a:r>
                  <a:rPr lang="zh-CN" altLang="en-US" dirty="0"/>
                  <a:t>设有向图</a:t>
                </a:r>
                <a:r>
                  <a:rPr lang="en-US" altLang="zh-CN" dirty="0"/>
                  <a:t>D=&lt;V,E&gt;, </a:t>
                </a:r>
              </a:p>
              <a:p>
                <a:pPr lvl="1"/>
                <a:r>
                  <a:rPr lang="zh-CN" altLang="en-US" dirty="0"/>
                  <a:t>若</a:t>
                </a:r>
                <a:r>
                  <a:rPr lang="en-US" altLang="zh-CN" dirty="0"/>
                  <a:t>D</a:t>
                </a:r>
                <a:r>
                  <a:rPr lang="zh-CN" altLang="en-US" dirty="0"/>
                  <a:t>的基图是连通图</a:t>
                </a:r>
                <a:r>
                  <a:rPr lang="en-US" altLang="zh-CN" dirty="0"/>
                  <a:t>, </a:t>
                </a:r>
                <a:r>
                  <a:rPr lang="zh-CN" altLang="en-US" dirty="0"/>
                  <a:t>则称</a:t>
                </a:r>
                <a:r>
                  <a:rPr lang="en-US" altLang="zh-CN" dirty="0"/>
                  <a:t>D</a:t>
                </a:r>
                <a:r>
                  <a:rPr lang="zh-CN" altLang="en-US" dirty="0"/>
                  <a:t>是</a:t>
                </a:r>
                <a:r>
                  <a:rPr lang="zh-CN" altLang="en-US" dirty="0">
                    <a:solidFill>
                      <a:srgbClr val="FF0000"/>
                    </a:solidFill>
                  </a:rPr>
                  <a:t>弱连通</a:t>
                </a:r>
                <a:r>
                  <a:rPr lang="zh-CN" altLang="en-US" dirty="0"/>
                  <a:t>图</a:t>
                </a:r>
                <a:r>
                  <a:rPr lang="en-US" altLang="zh-CN" dirty="0"/>
                  <a:t>; </a:t>
                </a:r>
              </a:p>
              <a:p>
                <a:pPr lvl="1"/>
                <a:r>
                  <a:rPr lang="zh-CN" altLang="en-US" dirty="0"/>
                  <a:t>若</a:t>
                </a:r>
                <a14:m>
                  <m:oMath xmlns:m="http://schemas.openxmlformats.org/officeDocument/2006/math">
                    <m:r>
                      <a:rPr lang="en-US" altLang="zh-CN" smtClean="0">
                        <a:latin typeface="Cambria Math" panose="02040503050406030204" pitchFamily="18" charset="0"/>
                      </a:rPr>
                      <m:t>∀</m:t>
                    </m:r>
                    <m:sSub>
                      <m:sSubPr>
                        <m:ctrlPr>
                          <a:rPr lang="en-US" altLang="zh-CN" i="1" smtClean="0">
                            <a:latin typeface="Cambria Math" panose="02040503050406030204" pitchFamily="18" charset="0"/>
                          </a:rPr>
                        </m:ctrlPr>
                      </m:sSubPr>
                      <m:e>
                        <m:r>
                          <a:rPr lang="en-US" altLang="zh-CN" smtClean="0">
                            <a:latin typeface="Cambria Math" panose="02040503050406030204" pitchFamily="18" charset="0"/>
                          </a:rPr>
                          <m:t>𝑣</m:t>
                        </m:r>
                      </m:e>
                      <m:sub>
                        <m:r>
                          <a:rPr lang="en-US" altLang="zh-CN" smtClean="0">
                            <a:latin typeface="Cambria Math" panose="02040503050406030204" pitchFamily="18" charset="0"/>
                          </a:rPr>
                          <m:t>𝑖</m:t>
                        </m:r>
                      </m:sub>
                    </m:sSub>
                    <m:r>
                      <a:rPr lang="en-US" altLang="zh-CN" smtClean="0">
                        <a:latin typeface="Cambria Math" panose="02040503050406030204" pitchFamily="18" charset="0"/>
                      </a:rPr>
                      <m:t>, </m:t>
                    </m:r>
                    <m:sSub>
                      <m:sSubPr>
                        <m:ctrlPr>
                          <a:rPr lang="en-US" altLang="zh-CN" i="1" smtClean="0">
                            <a:latin typeface="Cambria Math" panose="02040503050406030204" pitchFamily="18" charset="0"/>
                          </a:rPr>
                        </m:ctrlPr>
                      </m:sSubPr>
                      <m:e>
                        <m:r>
                          <a:rPr lang="en-US" altLang="zh-CN" smtClean="0">
                            <a:latin typeface="Cambria Math" panose="02040503050406030204" pitchFamily="18" charset="0"/>
                          </a:rPr>
                          <m:t>𝑣</m:t>
                        </m:r>
                      </m:e>
                      <m:sub>
                        <m:r>
                          <a:rPr lang="en-US" altLang="zh-CN" smtClean="0">
                            <a:latin typeface="Cambria Math" panose="02040503050406030204" pitchFamily="18" charset="0"/>
                          </a:rPr>
                          <m:t>𝑗</m:t>
                        </m:r>
                      </m:sub>
                    </m:sSub>
                    <m:r>
                      <a:rPr lang="en-US" altLang="zh-CN">
                        <a:latin typeface="Cambria Math" panose="02040503050406030204" pitchFamily="18" charset="0"/>
                      </a:rPr>
                      <m:t>∈</m:t>
                    </m:r>
                    <m:r>
                      <a:rPr lang="en-US" altLang="zh-CN">
                        <a:latin typeface="Cambria Math" panose="02040503050406030204" pitchFamily="18" charset="0"/>
                      </a:rPr>
                      <m:t>𝑉</m:t>
                    </m:r>
                  </m:oMath>
                </a14:m>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a:latin typeface="Cambria Math" panose="02040503050406030204" pitchFamily="18" charset="0"/>
                          </a:rPr>
                          <m:t>𝑣</m:t>
                        </m:r>
                      </m:e>
                      <m:sub>
                        <m:r>
                          <a:rPr lang="en-US" altLang="zh-CN">
                            <a:latin typeface="Cambria Math" panose="02040503050406030204" pitchFamily="18" charset="0"/>
                          </a:rPr>
                          <m:t>𝑖</m:t>
                        </m:r>
                      </m:sub>
                    </m:sSub>
                  </m:oMath>
                </a14:m>
                <a:r>
                  <a:rPr lang="zh-CN" altLang="en-US" dirty="0"/>
                  <a:t>→</a:t>
                </a:r>
                <a14:m>
                  <m:oMath xmlns:m="http://schemas.openxmlformats.org/officeDocument/2006/math">
                    <m:sSub>
                      <m:sSubPr>
                        <m:ctrlPr>
                          <a:rPr lang="en-US" altLang="zh-CN" i="1">
                            <a:latin typeface="Cambria Math" panose="02040503050406030204" pitchFamily="18" charset="0"/>
                          </a:rPr>
                        </m:ctrlPr>
                      </m:sSubPr>
                      <m:e>
                        <m:r>
                          <a:rPr lang="en-US" altLang="zh-CN">
                            <a:latin typeface="Cambria Math" panose="02040503050406030204" pitchFamily="18" charset="0"/>
                          </a:rPr>
                          <m:t>𝑣</m:t>
                        </m:r>
                      </m:e>
                      <m:sub>
                        <m:r>
                          <a:rPr lang="en-US" altLang="zh-CN">
                            <a:latin typeface="Cambria Math" panose="02040503050406030204" pitchFamily="18" charset="0"/>
                          </a:rPr>
                          <m:t>𝑗</m:t>
                        </m:r>
                      </m:sub>
                    </m:sSub>
                  </m:oMath>
                </a14:m>
                <a:r>
                  <a:rPr lang="zh-CN" altLang="en-US" dirty="0"/>
                  <a:t>与</a:t>
                </a:r>
                <a14:m>
                  <m:oMath xmlns:m="http://schemas.openxmlformats.org/officeDocument/2006/math">
                    <m:sSub>
                      <m:sSubPr>
                        <m:ctrlPr>
                          <a:rPr lang="en-US" altLang="zh-CN" i="1">
                            <a:latin typeface="Cambria Math" panose="02040503050406030204" pitchFamily="18" charset="0"/>
                          </a:rPr>
                        </m:ctrlPr>
                      </m:sSubPr>
                      <m:e>
                        <m:r>
                          <a:rPr lang="en-US" altLang="zh-CN">
                            <a:latin typeface="Cambria Math" panose="02040503050406030204" pitchFamily="18" charset="0"/>
                          </a:rPr>
                          <m:t>𝑣</m:t>
                        </m:r>
                      </m:e>
                      <m:sub>
                        <m:r>
                          <a:rPr lang="en-US" altLang="zh-CN" b="0" i="1" smtClean="0">
                            <a:latin typeface="Cambria Math" panose="02040503050406030204" pitchFamily="18" charset="0"/>
                          </a:rPr>
                          <m:t>𝑗</m:t>
                        </m:r>
                      </m:sub>
                    </m:sSub>
                  </m:oMath>
                </a14:m>
                <a:r>
                  <a:rPr lang="zh-CN" altLang="en-US" dirty="0"/>
                  <a:t>→</a:t>
                </a:r>
                <a14:m>
                  <m:oMath xmlns:m="http://schemas.openxmlformats.org/officeDocument/2006/math">
                    <m:sSub>
                      <m:sSubPr>
                        <m:ctrlPr>
                          <a:rPr lang="en-US" altLang="zh-CN" i="1">
                            <a:latin typeface="Cambria Math" panose="02040503050406030204" pitchFamily="18" charset="0"/>
                          </a:rPr>
                        </m:ctrlPr>
                      </m:sSubPr>
                      <m:e>
                        <m:r>
                          <a:rPr lang="en-US" altLang="zh-CN">
                            <a:latin typeface="Cambria Math" panose="02040503050406030204" pitchFamily="18" charset="0"/>
                          </a:rPr>
                          <m:t>𝑣</m:t>
                        </m:r>
                      </m:e>
                      <m:sub>
                        <m:r>
                          <a:rPr lang="en-US" altLang="zh-CN" b="0" i="1">
                            <a:latin typeface="Cambria Math" panose="02040503050406030204" pitchFamily="18" charset="0"/>
                          </a:rPr>
                          <m:t>𝑖</m:t>
                        </m:r>
                      </m:sub>
                    </m:sSub>
                  </m:oMath>
                </a14:m>
                <a:r>
                  <a:rPr lang="zh-CN" altLang="en-US" dirty="0"/>
                  <a:t>至少有一个成立</a:t>
                </a:r>
                <a:r>
                  <a:rPr lang="en-US" altLang="zh-CN" dirty="0"/>
                  <a:t>, </a:t>
                </a:r>
                <a:r>
                  <a:rPr lang="zh-CN" altLang="en-US" dirty="0"/>
                  <a:t>则称</a:t>
                </a:r>
                <a:r>
                  <a:rPr lang="en-US" altLang="zh-CN" dirty="0"/>
                  <a:t>D</a:t>
                </a:r>
                <a:r>
                  <a:rPr lang="zh-CN" altLang="en-US" dirty="0"/>
                  <a:t>是</a:t>
                </a:r>
                <a:r>
                  <a:rPr lang="zh-CN" altLang="en-US" dirty="0">
                    <a:solidFill>
                      <a:srgbClr val="FF0000"/>
                    </a:solidFill>
                  </a:rPr>
                  <a:t>单向连通</a:t>
                </a:r>
                <a:r>
                  <a:rPr lang="zh-CN" altLang="en-US" dirty="0"/>
                  <a:t>图</a:t>
                </a:r>
                <a:r>
                  <a:rPr lang="en-US" altLang="zh-CN" dirty="0"/>
                  <a:t>; </a:t>
                </a:r>
              </a:p>
              <a:p>
                <a:pPr lvl="1"/>
                <a:r>
                  <a:rPr lang="zh-CN" altLang="en-US" dirty="0"/>
                  <a:t>若</a:t>
                </a:r>
                <a14:m>
                  <m:oMath xmlns:m="http://schemas.openxmlformats.org/officeDocument/2006/math">
                    <m:r>
                      <a:rPr lang="en-US" altLang="zh-CN">
                        <a:latin typeface="Cambria Math" panose="02040503050406030204" pitchFamily="18" charset="0"/>
                      </a:rPr>
                      <m:t>∀</m:t>
                    </m:r>
                    <m:sSub>
                      <m:sSubPr>
                        <m:ctrlPr>
                          <a:rPr lang="en-US" altLang="zh-CN" i="1">
                            <a:latin typeface="Cambria Math" panose="02040503050406030204" pitchFamily="18" charset="0"/>
                          </a:rPr>
                        </m:ctrlPr>
                      </m:sSubPr>
                      <m:e>
                        <m:r>
                          <a:rPr lang="en-US" altLang="zh-CN">
                            <a:latin typeface="Cambria Math" panose="02040503050406030204" pitchFamily="18" charset="0"/>
                          </a:rPr>
                          <m:t>𝑣</m:t>
                        </m:r>
                      </m:e>
                      <m:sub>
                        <m:r>
                          <a:rPr lang="en-US" altLang="zh-CN">
                            <a:latin typeface="Cambria Math" panose="02040503050406030204" pitchFamily="18" charset="0"/>
                          </a:rPr>
                          <m:t>𝑖</m:t>
                        </m:r>
                      </m:sub>
                    </m:sSub>
                    <m:r>
                      <a:rPr lang="en-US" altLang="zh-CN">
                        <a:latin typeface="Cambria Math" panose="02040503050406030204" pitchFamily="18" charset="0"/>
                      </a:rPr>
                      <m:t>, </m:t>
                    </m:r>
                    <m:sSub>
                      <m:sSubPr>
                        <m:ctrlPr>
                          <a:rPr lang="en-US" altLang="zh-CN" i="1">
                            <a:latin typeface="Cambria Math" panose="02040503050406030204" pitchFamily="18" charset="0"/>
                          </a:rPr>
                        </m:ctrlPr>
                      </m:sSubPr>
                      <m:e>
                        <m:r>
                          <a:rPr lang="en-US" altLang="zh-CN">
                            <a:latin typeface="Cambria Math" panose="02040503050406030204" pitchFamily="18" charset="0"/>
                          </a:rPr>
                          <m:t>𝑣</m:t>
                        </m:r>
                      </m:e>
                      <m:sub>
                        <m:r>
                          <a:rPr lang="en-US" altLang="zh-CN">
                            <a:latin typeface="Cambria Math" panose="02040503050406030204" pitchFamily="18" charset="0"/>
                          </a:rPr>
                          <m:t>𝑗</m:t>
                        </m:r>
                      </m:sub>
                    </m:sSub>
                    <m:r>
                      <a:rPr lang="en-US" altLang="zh-CN">
                        <a:latin typeface="Cambria Math" panose="02040503050406030204" pitchFamily="18" charset="0"/>
                      </a:rPr>
                      <m:t>∈</m:t>
                    </m:r>
                    <m:r>
                      <a:rPr lang="en-US" altLang="zh-CN">
                        <a:latin typeface="Cambria Math" panose="02040503050406030204" pitchFamily="18" charset="0"/>
                      </a:rPr>
                      <m:t>𝑉</m:t>
                    </m:r>
                  </m:oMath>
                </a14:m>
                <a:r>
                  <a:rPr lang="en-US" altLang="zh-CN" dirty="0"/>
                  <a:t>, </a:t>
                </a:r>
                <a:r>
                  <a:rPr lang="zh-CN" altLang="en-US" dirty="0"/>
                  <a:t>均有</a:t>
                </a:r>
                <a14:m>
                  <m:oMath xmlns:m="http://schemas.openxmlformats.org/officeDocument/2006/math">
                    <m:sSub>
                      <m:sSubPr>
                        <m:ctrlPr>
                          <a:rPr lang="en-US" altLang="zh-CN" i="1">
                            <a:latin typeface="Cambria Math" panose="02040503050406030204" pitchFamily="18" charset="0"/>
                          </a:rPr>
                        </m:ctrlPr>
                      </m:sSubPr>
                      <m:e>
                        <m:r>
                          <a:rPr lang="en-US" altLang="zh-CN">
                            <a:latin typeface="Cambria Math" panose="02040503050406030204" pitchFamily="18" charset="0"/>
                          </a:rPr>
                          <m:t>𝑣</m:t>
                        </m:r>
                      </m:e>
                      <m:sub>
                        <m:r>
                          <a:rPr lang="en-US" altLang="zh-CN">
                            <a:latin typeface="Cambria Math" panose="02040503050406030204" pitchFamily="18" charset="0"/>
                          </a:rPr>
                          <m:t>𝑖</m:t>
                        </m:r>
                      </m:sub>
                    </m:sSub>
                  </m:oMath>
                </a14:m>
                <a:r>
                  <a:rPr lang="en-US" altLang="zh-CN" dirty="0"/>
                  <a:t>↔</a:t>
                </a:r>
                <a14:m>
                  <m:oMath xmlns:m="http://schemas.openxmlformats.org/officeDocument/2006/math">
                    <m:sSub>
                      <m:sSubPr>
                        <m:ctrlPr>
                          <a:rPr lang="en-US" altLang="zh-CN" i="1">
                            <a:latin typeface="Cambria Math" panose="02040503050406030204" pitchFamily="18" charset="0"/>
                          </a:rPr>
                        </m:ctrlPr>
                      </m:sSubPr>
                      <m:e>
                        <m:r>
                          <a:rPr lang="en-US" altLang="zh-CN">
                            <a:latin typeface="Cambria Math" panose="02040503050406030204" pitchFamily="18" charset="0"/>
                          </a:rPr>
                          <m:t>𝑣</m:t>
                        </m:r>
                      </m:e>
                      <m:sub>
                        <m:r>
                          <a:rPr lang="en-US" altLang="zh-CN">
                            <a:latin typeface="Cambria Math" panose="02040503050406030204" pitchFamily="18" charset="0"/>
                          </a:rPr>
                          <m:t>𝑗</m:t>
                        </m:r>
                      </m:sub>
                    </m:sSub>
                  </m:oMath>
                </a14:m>
                <a:r>
                  <a:rPr lang="en-US" altLang="zh-CN" dirty="0"/>
                  <a:t>, </a:t>
                </a:r>
                <a:r>
                  <a:rPr lang="zh-CN" altLang="en-US" dirty="0"/>
                  <a:t>则称</a:t>
                </a:r>
                <a:r>
                  <a:rPr lang="en-US" altLang="zh-CN" dirty="0"/>
                  <a:t>D</a:t>
                </a:r>
                <a:r>
                  <a:rPr lang="zh-CN" altLang="en-US" dirty="0"/>
                  <a:t>是</a:t>
                </a:r>
                <a:r>
                  <a:rPr lang="zh-CN" altLang="en-US" dirty="0">
                    <a:solidFill>
                      <a:srgbClr val="FF0000"/>
                    </a:solidFill>
                  </a:rPr>
                  <a:t>强连通</a:t>
                </a:r>
                <a:r>
                  <a:rPr lang="zh-CN" altLang="en-US" dirty="0"/>
                  <a:t>图</a:t>
                </a:r>
                <a:r>
                  <a:rPr lang="en-US" altLang="zh-CN" dirty="0"/>
                  <a:t>.</a:t>
                </a:r>
              </a:p>
              <a:p>
                <a:r>
                  <a:rPr lang="zh-CN" altLang="en-US" dirty="0"/>
                  <a:t>显然</a:t>
                </a:r>
                <a:r>
                  <a:rPr lang="en-US" altLang="zh-CN" dirty="0"/>
                  <a:t>, </a:t>
                </a:r>
                <a:r>
                  <a:rPr lang="zh-CN" altLang="en-US" dirty="0"/>
                  <a:t>强连通</a:t>
                </a:r>
                <a:r>
                  <a:rPr lang="zh-CN" altLang="en-US" dirty="0">
                    <a:sym typeface="Symbol" panose="05050102010706020507" pitchFamily="18" charset="2"/>
                  </a:rPr>
                  <a:t></a:t>
                </a:r>
                <a:r>
                  <a:rPr lang="zh-CN" altLang="en-US" dirty="0"/>
                  <a:t>单向连通</a:t>
                </a:r>
                <a:r>
                  <a:rPr lang="zh-CN" altLang="en-US" dirty="0">
                    <a:sym typeface="Symbol" panose="05050102010706020507" pitchFamily="18" charset="2"/>
                  </a:rPr>
                  <a:t></a:t>
                </a:r>
                <a:r>
                  <a:rPr lang="zh-CN" altLang="en-US" dirty="0"/>
                  <a:t>弱连通</a:t>
                </a:r>
              </a:p>
              <a:p>
                <a:r>
                  <a:rPr lang="zh-CN" altLang="en-US" dirty="0"/>
                  <a:t>例如右图</a:t>
                </a:r>
                <a:endParaRPr lang="en-US" altLang="zh-CN" dirty="0"/>
              </a:p>
              <a:p>
                <a:endParaRPr lang="en-US" altLang="zh-CN" dirty="0"/>
              </a:p>
              <a:p>
                <a:endParaRPr lang="en-US" altLang="zh-CN" dirty="0"/>
              </a:p>
              <a:p>
                <a:pPr lvl="1">
                  <a:spcBef>
                    <a:spcPts val="1800"/>
                  </a:spcBef>
                </a:pPr>
                <a:r>
                  <a:rPr lang="zh-CN" altLang="en-US" dirty="0"/>
                  <a:t>显然</a:t>
                </a:r>
                <a:r>
                  <a:rPr lang="en-US" altLang="zh-CN" dirty="0"/>
                  <a:t>, (a)</a:t>
                </a:r>
                <a:r>
                  <a:rPr lang="zh-CN" altLang="en-US" dirty="0"/>
                  <a:t>是强连通图</a:t>
                </a:r>
                <a:r>
                  <a:rPr lang="en-US" altLang="zh-CN" dirty="0"/>
                  <a:t>, (b)</a:t>
                </a:r>
                <a:r>
                  <a:rPr lang="zh-CN" altLang="en-US" dirty="0"/>
                  <a:t>是弱连通图</a:t>
                </a:r>
                <a:r>
                  <a:rPr lang="en-US" altLang="zh-CN" dirty="0"/>
                  <a:t>, (c)</a:t>
                </a:r>
                <a:r>
                  <a:rPr lang="zh-CN" altLang="en-US" dirty="0"/>
                  <a:t>是单向连通图</a:t>
                </a:r>
                <a:r>
                  <a:rPr lang="en-US" altLang="zh-CN" dirty="0"/>
                  <a:t>.</a:t>
                </a:r>
                <a:endParaRPr lang="zh-CN" altLang="en-US" dirty="0"/>
              </a:p>
            </p:txBody>
          </p:sp>
        </mc:Choice>
        <mc:Fallback xmlns="">
          <p:sp>
            <p:nvSpPr>
              <p:cNvPr id="2" name="文本占位符 1"/>
              <p:cNvSpPr>
                <a:spLocks noGrp="1" noRot="1" noChangeAspect="1" noMove="1" noResize="1" noEditPoints="1" noAdjustHandles="1" noChangeArrowheads="1" noChangeShapeType="1" noTextEdit="1"/>
              </p:cNvSpPr>
              <p:nvPr>
                <p:ph type="body" sz="quarter" idx="1"/>
              </p:nvPr>
            </p:nvSpPr>
            <p:spPr>
              <a:xfrm>
                <a:off x="516000" y="1008000"/>
                <a:ext cx="11160000" cy="4969117"/>
              </a:xfrm>
              <a:blipFill>
                <a:blip r:embed="rId2"/>
                <a:stretch>
                  <a:fillRect l="-1148" t="-1840" r="-929" b="-2454"/>
                </a:stretch>
              </a:blipFill>
            </p:spPr>
            <p:txBody>
              <a:bodyPr/>
              <a:lstStyle/>
              <a:p>
                <a:r>
                  <a:rPr lang="zh-CN" altLang="en-US">
                    <a:noFill/>
                  </a:rPr>
                  <a:t> </a:t>
                </a:r>
              </a:p>
            </p:txBody>
          </p:sp>
        </mc:Fallback>
      </mc:AlternateContent>
      <p:sp>
        <p:nvSpPr>
          <p:cNvPr id="6146" name="Rectangle 2"/>
          <p:cNvSpPr>
            <a:spLocks noGrp="1" noChangeArrowheads="1"/>
          </p:cNvSpPr>
          <p:nvPr>
            <p:ph type="title"/>
          </p:nvPr>
        </p:nvSpPr>
        <p:spPr/>
        <p:txBody>
          <a:bodyPr/>
          <a:lstStyle/>
          <a:p>
            <a:r>
              <a:rPr lang="zh-CN" altLang="en-US" dirty="0"/>
              <a:t>四、有向图的连通性</a:t>
            </a:r>
            <a:endParaRPr lang="en-US" altLang="zh-CN" dirty="0"/>
          </a:p>
        </p:txBody>
      </p:sp>
      <p:sp>
        <p:nvSpPr>
          <p:cNvPr id="9" name="文本占位符 8"/>
          <p:cNvSpPr>
            <a:spLocks noGrp="1"/>
          </p:cNvSpPr>
          <p:nvPr>
            <p:ph type="body" sz="quarter" idx="11"/>
          </p:nvPr>
        </p:nvSpPr>
        <p:spPr/>
        <p:txBody>
          <a:bodyPr/>
          <a:lstStyle/>
          <a:p>
            <a:r>
              <a:rPr lang="en-US" altLang="zh-CN" dirty="0"/>
              <a:t>8.3 </a:t>
            </a:r>
            <a:r>
              <a:rPr lang="zh-CN" altLang="en-US" dirty="0"/>
              <a:t>图的连通性</a:t>
            </a:r>
          </a:p>
        </p:txBody>
      </p:sp>
      <p:pic>
        <p:nvPicPr>
          <p:cNvPr id="10" name="图片 9">
            <a:extLst>
              <a:ext uri="{FF2B5EF4-FFF2-40B4-BE49-F238E27FC236}">
                <a16:creationId xmlns:a16="http://schemas.microsoft.com/office/drawing/2014/main" id="{CDFC589A-25E4-4722-9233-0FAD22E957F1}"/>
              </a:ext>
            </a:extLst>
          </p:cNvPr>
          <p:cNvPicPr>
            <a:picLocks noChangeAspect="1"/>
          </p:cNvPicPr>
          <p:nvPr/>
        </p:nvPicPr>
        <p:blipFill>
          <a:blip r:embed="rId3"/>
          <a:stretch>
            <a:fillRect/>
          </a:stretch>
        </p:blipFill>
        <p:spPr>
          <a:xfrm>
            <a:off x="3433870" y="3728038"/>
            <a:ext cx="5324259" cy="1659156"/>
          </a:xfrm>
          <a:prstGeom prst="rect">
            <a:avLst/>
          </a:prstGeom>
        </p:spPr>
      </p:pic>
      <p:sp>
        <p:nvSpPr>
          <p:cNvPr id="4" name="灯片编号占位符 3">
            <a:extLst>
              <a:ext uri="{FF2B5EF4-FFF2-40B4-BE49-F238E27FC236}">
                <a16:creationId xmlns:a16="http://schemas.microsoft.com/office/drawing/2014/main" id="{37518CC4-4CE9-4618-B854-7F38D526A5B7}"/>
              </a:ext>
            </a:extLst>
          </p:cNvPr>
          <p:cNvSpPr>
            <a:spLocks noGrp="1"/>
          </p:cNvSpPr>
          <p:nvPr>
            <p:ph type="sldNum" sz="quarter" idx="10"/>
          </p:nvPr>
        </p:nvSpPr>
        <p:spPr/>
        <p:txBody>
          <a:bodyPr/>
          <a:lstStyle/>
          <a:p>
            <a:fld id="{ADDBA8A9-FE90-4847-B2BB-91D9864F4629}" type="slidenum">
              <a:rPr lang="zh-CN" altLang="en-US" smtClean="0"/>
              <a:pPr/>
              <a:t>45</a:t>
            </a:fld>
            <a:r>
              <a:rPr lang="en-US" altLang="zh-CN"/>
              <a:t>|73</a:t>
            </a:r>
            <a:endParaRPr lang="zh-CN" altLang="en-US" dirty="0"/>
          </a:p>
        </p:txBody>
      </p:sp>
    </p:spTree>
    <p:extLst>
      <p:ext uri="{BB962C8B-B14F-4D97-AF65-F5344CB8AC3E}">
        <p14:creationId xmlns:p14="http://schemas.microsoft.com/office/powerpoint/2010/main" val="8573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500"/>
                                        <p:tgtEl>
                                          <p:spTgt spid="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Effect transition="in" filter="fade">
                                      <p:cBhvr>
                                        <p:cTn id="27" dur="500"/>
                                        <p:tgtEl>
                                          <p:spTgt spid="2">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
                                            <p:txEl>
                                              <p:pRg st="5" end="5"/>
                                            </p:txEl>
                                          </p:spTgt>
                                        </p:tgtEl>
                                        <p:attrNameLst>
                                          <p:attrName>style.visibility</p:attrName>
                                        </p:attrNameLst>
                                      </p:cBhvr>
                                      <p:to>
                                        <p:strVal val="visible"/>
                                      </p:to>
                                    </p:set>
                                    <p:animEffect transition="in" filter="fade">
                                      <p:cBhvr>
                                        <p:cTn id="32" dur="500"/>
                                        <p:tgtEl>
                                          <p:spTgt spid="2">
                                            <p:txEl>
                                              <p:pRg st="5" end="5"/>
                                            </p:txEl>
                                          </p:spTgt>
                                        </p:tgtEl>
                                      </p:cBhvr>
                                    </p:animEffect>
                                  </p:childTnLst>
                                </p:cTn>
                              </p:par>
                            </p:childTnLst>
                          </p:cTn>
                        </p:par>
                        <p:par>
                          <p:cTn id="33" fill="hold">
                            <p:stCondLst>
                              <p:cond delay="500"/>
                            </p:stCondLst>
                            <p:childTnLst>
                              <p:par>
                                <p:cTn id="34" presetID="31" presetClass="entr" presetSubtype="0" fill="hold" nodeType="afterEffect">
                                  <p:stCondLst>
                                    <p:cond delay="0"/>
                                  </p:stCondLst>
                                  <p:childTnLst>
                                    <p:set>
                                      <p:cBhvr>
                                        <p:cTn id="35" dur="1" fill="hold">
                                          <p:stCondLst>
                                            <p:cond delay="0"/>
                                          </p:stCondLst>
                                        </p:cTn>
                                        <p:tgtEl>
                                          <p:spTgt spid="10"/>
                                        </p:tgtEl>
                                        <p:attrNameLst>
                                          <p:attrName>style.visibility</p:attrName>
                                        </p:attrNameLst>
                                      </p:cBhvr>
                                      <p:to>
                                        <p:strVal val="visible"/>
                                      </p:to>
                                    </p:set>
                                    <p:anim calcmode="lin" valueType="num">
                                      <p:cBhvr>
                                        <p:cTn id="36" dur="1000" fill="hold"/>
                                        <p:tgtEl>
                                          <p:spTgt spid="10"/>
                                        </p:tgtEl>
                                        <p:attrNameLst>
                                          <p:attrName>ppt_w</p:attrName>
                                        </p:attrNameLst>
                                      </p:cBhvr>
                                      <p:tavLst>
                                        <p:tav tm="0">
                                          <p:val>
                                            <p:fltVal val="0"/>
                                          </p:val>
                                        </p:tav>
                                        <p:tav tm="100000">
                                          <p:val>
                                            <p:strVal val="#ppt_w"/>
                                          </p:val>
                                        </p:tav>
                                      </p:tavLst>
                                    </p:anim>
                                    <p:anim calcmode="lin" valueType="num">
                                      <p:cBhvr>
                                        <p:cTn id="37" dur="1000" fill="hold"/>
                                        <p:tgtEl>
                                          <p:spTgt spid="10"/>
                                        </p:tgtEl>
                                        <p:attrNameLst>
                                          <p:attrName>ppt_h</p:attrName>
                                        </p:attrNameLst>
                                      </p:cBhvr>
                                      <p:tavLst>
                                        <p:tav tm="0">
                                          <p:val>
                                            <p:fltVal val="0"/>
                                          </p:val>
                                        </p:tav>
                                        <p:tav tm="100000">
                                          <p:val>
                                            <p:strVal val="#ppt_h"/>
                                          </p:val>
                                        </p:tav>
                                      </p:tavLst>
                                    </p:anim>
                                    <p:anim calcmode="lin" valueType="num">
                                      <p:cBhvr>
                                        <p:cTn id="38" dur="1000" fill="hold"/>
                                        <p:tgtEl>
                                          <p:spTgt spid="10"/>
                                        </p:tgtEl>
                                        <p:attrNameLst>
                                          <p:attrName>style.rotation</p:attrName>
                                        </p:attrNameLst>
                                      </p:cBhvr>
                                      <p:tavLst>
                                        <p:tav tm="0">
                                          <p:val>
                                            <p:fltVal val="90"/>
                                          </p:val>
                                        </p:tav>
                                        <p:tav tm="100000">
                                          <p:val>
                                            <p:fltVal val="0"/>
                                          </p:val>
                                        </p:tav>
                                      </p:tavLst>
                                    </p:anim>
                                    <p:animEffect transition="in" filter="fade">
                                      <p:cBhvr>
                                        <p:cTn id="39" dur="1000"/>
                                        <p:tgtEl>
                                          <p:spTgt spid="10"/>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2">
                                            <p:txEl>
                                              <p:pRg st="8" end="8"/>
                                            </p:txEl>
                                          </p:spTgt>
                                        </p:tgtEl>
                                        <p:attrNameLst>
                                          <p:attrName>style.visibility</p:attrName>
                                        </p:attrNameLst>
                                      </p:cBhvr>
                                      <p:to>
                                        <p:strVal val="visible"/>
                                      </p:to>
                                    </p:set>
                                    <p:animEffect transition="in" filter="fade">
                                      <p:cBhvr>
                                        <p:cTn id="44" dur="500"/>
                                        <p:tgtEl>
                                          <p:spTgt spid="2">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
          </p:nvPr>
        </p:nvSpPr>
        <p:spPr>
          <a:xfrm>
            <a:off x="516000" y="1008000"/>
            <a:ext cx="11160000" cy="2431435"/>
          </a:xfrm>
        </p:spPr>
        <p:txBody>
          <a:bodyPr/>
          <a:lstStyle/>
          <a:p>
            <a:r>
              <a:rPr lang="zh-CN" altLang="en-US" dirty="0"/>
              <a:t>有向图连通性的判定方法</a:t>
            </a:r>
            <a:endParaRPr lang="en-US" altLang="zh-CN" dirty="0"/>
          </a:p>
          <a:p>
            <a:pPr lvl="1"/>
            <a:r>
              <a:rPr lang="zh-CN" altLang="en-US" dirty="0"/>
              <a:t>定理</a:t>
            </a:r>
            <a:r>
              <a:rPr lang="en-US" altLang="zh-CN" dirty="0"/>
              <a:t>14.8 </a:t>
            </a:r>
            <a:r>
              <a:rPr lang="zh-CN" altLang="en-US" dirty="0"/>
              <a:t>有向图</a:t>
            </a:r>
            <a:r>
              <a:rPr lang="en-US" altLang="zh-CN" dirty="0"/>
              <a:t>D</a:t>
            </a:r>
            <a:r>
              <a:rPr lang="zh-CN" altLang="en-US" dirty="0"/>
              <a:t>是强连通图</a:t>
            </a:r>
            <a:r>
              <a:rPr lang="en-US" altLang="zh-CN" dirty="0"/>
              <a:t>, </a:t>
            </a:r>
            <a:r>
              <a:rPr lang="zh-CN" altLang="en-US" dirty="0"/>
              <a:t>当且仅当</a:t>
            </a:r>
            <a:r>
              <a:rPr lang="en-US" altLang="zh-CN" dirty="0"/>
              <a:t>D</a:t>
            </a:r>
            <a:r>
              <a:rPr lang="zh-CN" altLang="en-US" dirty="0"/>
              <a:t>中存在经过每个顶点至少一次的回路</a:t>
            </a:r>
            <a:r>
              <a:rPr lang="en-US" altLang="zh-CN" dirty="0"/>
              <a:t>.</a:t>
            </a:r>
            <a:endParaRPr lang="zh-CN" altLang="en-US" dirty="0"/>
          </a:p>
          <a:p>
            <a:pPr lvl="1"/>
            <a:r>
              <a:rPr lang="zh-CN" altLang="en-US" dirty="0"/>
              <a:t>定理</a:t>
            </a:r>
            <a:r>
              <a:rPr lang="en-US" altLang="zh-CN" dirty="0"/>
              <a:t>14.9 </a:t>
            </a:r>
            <a:r>
              <a:rPr lang="zh-CN" altLang="en-US" dirty="0"/>
              <a:t>有向图</a:t>
            </a:r>
            <a:r>
              <a:rPr lang="en-US" altLang="zh-CN" dirty="0"/>
              <a:t>D</a:t>
            </a:r>
            <a:r>
              <a:rPr lang="zh-CN" altLang="en-US" dirty="0"/>
              <a:t>是单向连通图</a:t>
            </a:r>
            <a:r>
              <a:rPr lang="en-US" altLang="zh-CN" dirty="0"/>
              <a:t>, </a:t>
            </a:r>
            <a:r>
              <a:rPr lang="zh-CN" altLang="en-US" dirty="0"/>
              <a:t>当且仅当</a:t>
            </a:r>
            <a:r>
              <a:rPr lang="en-US" altLang="zh-CN" dirty="0"/>
              <a:t>D</a:t>
            </a:r>
            <a:r>
              <a:rPr lang="zh-CN" altLang="en-US" dirty="0"/>
              <a:t>中存在经过每个顶点至少一次的通路</a:t>
            </a:r>
            <a:r>
              <a:rPr lang="en-US" altLang="zh-CN" dirty="0"/>
              <a:t>.</a:t>
            </a:r>
            <a:endParaRPr lang="zh-CN" altLang="en-US" dirty="0"/>
          </a:p>
        </p:txBody>
      </p:sp>
      <p:sp>
        <p:nvSpPr>
          <p:cNvPr id="6146" name="Rectangle 2"/>
          <p:cNvSpPr>
            <a:spLocks noGrp="1" noChangeArrowheads="1"/>
          </p:cNvSpPr>
          <p:nvPr>
            <p:ph type="title"/>
          </p:nvPr>
        </p:nvSpPr>
        <p:spPr/>
        <p:txBody>
          <a:bodyPr/>
          <a:lstStyle/>
          <a:p>
            <a:r>
              <a:rPr lang="zh-CN" altLang="en-US" dirty="0"/>
              <a:t>四、有向图的连通性</a:t>
            </a:r>
            <a:endParaRPr lang="en-US" altLang="zh-CN" dirty="0"/>
          </a:p>
        </p:txBody>
      </p:sp>
      <p:sp>
        <p:nvSpPr>
          <p:cNvPr id="9" name="文本占位符 8"/>
          <p:cNvSpPr>
            <a:spLocks noGrp="1"/>
          </p:cNvSpPr>
          <p:nvPr>
            <p:ph type="body" sz="quarter" idx="11"/>
          </p:nvPr>
        </p:nvSpPr>
        <p:spPr/>
        <p:txBody>
          <a:bodyPr/>
          <a:lstStyle/>
          <a:p>
            <a:r>
              <a:rPr lang="en-US" altLang="zh-CN" dirty="0"/>
              <a:t>8.3 </a:t>
            </a:r>
            <a:r>
              <a:rPr lang="zh-CN" altLang="en-US" dirty="0"/>
              <a:t>图的连通性</a:t>
            </a:r>
          </a:p>
        </p:txBody>
      </p:sp>
      <p:sp>
        <p:nvSpPr>
          <p:cNvPr id="4" name="灯片编号占位符 3">
            <a:extLst>
              <a:ext uri="{FF2B5EF4-FFF2-40B4-BE49-F238E27FC236}">
                <a16:creationId xmlns:a16="http://schemas.microsoft.com/office/drawing/2014/main" id="{FE09B59E-FC55-4E57-8119-089B0AF3CEDF}"/>
              </a:ext>
            </a:extLst>
          </p:cNvPr>
          <p:cNvSpPr>
            <a:spLocks noGrp="1"/>
          </p:cNvSpPr>
          <p:nvPr>
            <p:ph type="sldNum" sz="quarter" idx="10"/>
          </p:nvPr>
        </p:nvSpPr>
        <p:spPr/>
        <p:txBody>
          <a:bodyPr/>
          <a:lstStyle/>
          <a:p>
            <a:fld id="{ADDBA8A9-FE90-4847-B2BB-91D9864F4629}" type="slidenum">
              <a:rPr lang="zh-CN" altLang="en-US" smtClean="0"/>
              <a:pPr/>
              <a:t>46</a:t>
            </a:fld>
            <a:r>
              <a:rPr lang="en-US" altLang="zh-CN"/>
              <a:t>|73</a:t>
            </a:r>
            <a:endParaRPr lang="zh-CN" altLang="en-US" dirty="0"/>
          </a:p>
        </p:txBody>
      </p:sp>
    </p:spTree>
    <p:extLst>
      <p:ext uri="{BB962C8B-B14F-4D97-AF65-F5344CB8AC3E}">
        <p14:creationId xmlns:p14="http://schemas.microsoft.com/office/powerpoint/2010/main" val="1817018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文本占位符 1"/>
              <p:cNvSpPr>
                <a:spLocks noGrp="1"/>
              </p:cNvSpPr>
              <p:nvPr>
                <p:ph type="body" sz="quarter" idx="1"/>
              </p:nvPr>
            </p:nvSpPr>
            <p:spPr>
              <a:xfrm>
                <a:off x="516000" y="1008000"/>
                <a:ext cx="11160000" cy="4401205"/>
              </a:xfrm>
            </p:spPr>
            <p:txBody>
              <a:bodyPr/>
              <a:lstStyle/>
              <a:p>
                <a:r>
                  <a:rPr lang="zh-CN" altLang="en-US" dirty="0">
                    <a:solidFill>
                      <a:srgbClr val="FF0000"/>
                    </a:solidFill>
                  </a:rPr>
                  <a:t>极大路径</a:t>
                </a:r>
                <a:r>
                  <a:rPr lang="en-US" altLang="zh-CN" dirty="0"/>
                  <a:t>: </a:t>
                </a:r>
                <a:r>
                  <a:rPr lang="zh-CN" altLang="en-US" dirty="0"/>
                  <a:t>设</a:t>
                </a:r>
                <a14:m>
                  <m:oMath xmlns:m="http://schemas.openxmlformats.org/officeDocument/2006/math">
                    <m:r>
                      <a:rPr lang="zh-CN" altLang="en-US" i="1" smtClean="0">
                        <a:latin typeface="Cambria Math" panose="02040503050406030204" pitchFamily="18" charset="0"/>
                      </a:rPr>
                      <m:t>𝚪</m:t>
                    </m:r>
                  </m:oMath>
                </a14:m>
                <a:r>
                  <a:rPr lang="zh-CN" altLang="en-US" dirty="0"/>
                  <a:t>是</a:t>
                </a:r>
                <a:r>
                  <a:rPr lang="en-US" altLang="zh-CN" dirty="0"/>
                  <a:t>n</a:t>
                </a:r>
                <a:r>
                  <a:rPr lang="zh-CN" altLang="en-US" dirty="0"/>
                  <a:t>阶无向图</a:t>
                </a:r>
                <a:r>
                  <a:rPr lang="en-US" altLang="zh-CN" dirty="0"/>
                  <a:t>G</a:t>
                </a:r>
                <a:r>
                  <a:rPr lang="zh-CN" altLang="en-US" dirty="0"/>
                  <a:t>中的一条路径</a:t>
                </a:r>
                <a:r>
                  <a:rPr lang="en-US" altLang="zh-CN" dirty="0"/>
                  <a:t>, </a:t>
                </a:r>
                <a:r>
                  <a:rPr lang="zh-CN" altLang="en-US" dirty="0"/>
                  <a:t>若</a:t>
                </a:r>
                <a14:m>
                  <m:oMath xmlns:m="http://schemas.openxmlformats.org/officeDocument/2006/math">
                    <m:r>
                      <a:rPr lang="zh-CN" altLang="en-US" i="1">
                        <a:latin typeface="Cambria Math" panose="02040503050406030204" pitchFamily="18" charset="0"/>
                      </a:rPr>
                      <m:t>𝚪</m:t>
                    </m:r>
                  </m:oMath>
                </a14:m>
                <a:r>
                  <a:rPr lang="zh-CN" altLang="en-US" dirty="0"/>
                  <a:t>的始点和终点与</a:t>
                </a:r>
                <a14:m>
                  <m:oMath xmlns:m="http://schemas.openxmlformats.org/officeDocument/2006/math">
                    <m:r>
                      <a:rPr lang="zh-CN" altLang="en-US" i="1">
                        <a:latin typeface="Cambria Math" panose="02040503050406030204" pitchFamily="18" charset="0"/>
                      </a:rPr>
                      <m:t>𝚪</m:t>
                    </m:r>
                  </m:oMath>
                </a14:m>
                <a:r>
                  <a:rPr lang="zh-CN" altLang="en-US" dirty="0"/>
                  <a:t>之外的顶点均不相邻</a:t>
                </a:r>
                <a:r>
                  <a:rPr lang="en-US" altLang="zh-CN" dirty="0"/>
                  <a:t>, </a:t>
                </a:r>
                <a:r>
                  <a:rPr lang="zh-CN" altLang="en-US" dirty="0"/>
                  <a:t>称</a:t>
                </a:r>
                <a14:m>
                  <m:oMath xmlns:m="http://schemas.openxmlformats.org/officeDocument/2006/math">
                    <m:r>
                      <a:rPr lang="zh-CN" altLang="en-US" i="1">
                        <a:latin typeface="Cambria Math" panose="02040503050406030204" pitchFamily="18" charset="0"/>
                      </a:rPr>
                      <m:t>𝚪</m:t>
                    </m:r>
                  </m:oMath>
                </a14:m>
                <a:r>
                  <a:rPr lang="zh-CN" altLang="en-US" dirty="0"/>
                  <a:t>是一条极大路径</a:t>
                </a:r>
                <a:r>
                  <a:rPr lang="en-US" altLang="zh-CN" dirty="0"/>
                  <a:t>.</a:t>
                </a:r>
              </a:p>
              <a:p>
                <a:r>
                  <a:rPr lang="zh-CN" altLang="en-US" dirty="0">
                    <a:solidFill>
                      <a:srgbClr val="FF0000"/>
                    </a:solidFill>
                  </a:rPr>
                  <a:t>扩大路径法</a:t>
                </a:r>
                <a:r>
                  <a:rPr lang="en-US" altLang="zh-CN" dirty="0"/>
                  <a:t>: </a:t>
                </a:r>
                <a:r>
                  <a:rPr lang="zh-CN" altLang="en-US" dirty="0"/>
                  <a:t>设</a:t>
                </a:r>
                <a14:m>
                  <m:oMath xmlns:m="http://schemas.openxmlformats.org/officeDocument/2006/math">
                    <m:r>
                      <a:rPr lang="zh-CN" altLang="en-US" i="1">
                        <a:latin typeface="Cambria Math" panose="02040503050406030204" pitchFamily="18" charset="0"/>
                      </a:rPr>
                      <m:t>𝚪</m:t>
                    </m:r>
                  </m:oMath>
                </a14:m>
                <a:r>
                  <a:rPr lang="zh-CN" altLang="en-US" dirty="0"/>
                  <a:t>是</a:t>
                </a:r>
                <a:r>
                  <a:rPr lang="en-US" altLang="zh-CN" dirty="0"/>
                  <a:t>n</a:t>
                </a:r>
                <a:r>
                  <a:rPr lang="zh-CN" altLang="en-US" dirty="0"/>
                  <a:t>阶无向图</a:t>
                </a:r>
                <a:r>
                  <a:rPr lang="en-US" altLang="zh-CN" dirty="0"/>
                  <a:t>G=&lt;V,E&gt; (E</a:t>
                </a:r>
                <a:r>
                  <a:rPr lang="en-US" altLang="zh-CN" dirty="0">
                    <a:sym typeface="Symbol" panose="05050102010706020507" pitchFamily="18" charset="2"/>
                  </a:rPr>
                  <a:t>)</a:t>
                </a:r>
                <a:r>
                  <a:rPr lang="zh-CN" altLang="en-US" dirty="0"/>
                  <a:t>中的一条路径</a:t>
                </a:r>
                <a:r>
                  <a:rPr lang="en-US" altLang="zh-CN" dirty="0"/>
                  <a:t>, </a:t>
                </a:r>
                <a:r>
                  <a:rPr lang="zh-CN" altLang="en-US" dirty="0"/>
                  <a:t>若此路径的始点或终点与通路外某个顶点相邻</a:t>
                </a:r>
                <a:r>
                  <a:rPr lang="en-US" altLang="zh-CN" dirty="0"/>
                  <a:t>, </a:t>
                </a:r>
                <a:r>
                  <a:rPr lang="zh-CN" altLang="en-US" dirty="0"/>
                  <a:t>则将</a:t>
                </a:r>
                <a14:m>
                  <m:oMath xmlns:m="http://schemas.openxmlformats.org/officeDocument/2006/math">
                    <m:r>
                      <a:rPr lang="zh-CN" altLang="en-US" i="1">
                        <a:latin typeface="Cambria Math" panose="02040503050406030204" pitchFamily="18" charset="0"/>
                      </a:rPr>
                      <m:t>𝚪</m:t>
                    </m:r>
                  </m:oMath>
                </a14:m>
                <a:r>
                  <a:rPr lang="zh-CN" altLang="en-US" dirty="0"/>
                  <a:t>延伸到这个顶点</a:t>
                </a:r>
                <a:r>
                  <a:rPr lang="en-US" altLang="zh-CN" dirty="0"/>
                  <a:t>; </a:t>
                </a:r>
                <a:r>
                  <a:rPr lang="zh-CN" altLang="en-US" dirty="0"/>
                  <a:t>继续这一过程</a:t>
                </a:r>
                <a:r>
                  <a:rPr lang="en-US" altLang="zh-CN" dirty="0"/>
                  <a:t>, </a:t>
                </a:r>
                <a:r>
                  <a:rPr lang="zh-CN" altLang="en-US" dirty="0"/>
                  <a:t>直到路径不能再延伸为止</a:t>
                </a:r>
                <a:r>
                  <a:rPr lang="en-US" altLang="zh-CN" dirty="0"/>
                  <a:t>(</a:t>
                </a:r>
                <a:r>
                  <a:rPr lang="zh-CN" altLang="en-US" dirty="0"/>
                  <a:t>最后得到的路径两个端点不与路径外的顶点</a:t>
                </a:r>
                <a:r>
                  <a:rPr lang="zh-CN" altLang="en-US" dirty="0" smtClean="0"/>
                  <a:t>相邻</a:t>
                </a:r>
                <a:r>
                  <a:rPr lang="en-US" altLang="zh-CN" dirty="0" smtClean="0"/>
                  <a:t>), </a:t>
                </a:r>
                <a:r>
                  <a:rPr lang="zh-CN" altLang="en-US" dirty="0"/>
                  <a:t>最终能得到一条极大路径</a:t>
                </a:r>
                <a:r>
                  <a:rPr lang="en-US" altLang="zh-CN" dirty="0"/>
                  <a:t>. </a:t>
                </a:r>
                <a:r>
                  <a:rPr lang="zh-CN" altLang="en-US" dirty="0"/>
                  <a:t>称使用这种</a:t>
                </a:r>
                <a:r>
                  <a:rPr lang="zh-CN" altLang="en-US" dirty="0">
                    <a:solidFill>
                      <a:srgbClr val="FF0000"/>
                    </a:solidFill>
                  </a:rPr>
                  <a:t>构造极大路径</a:t>
                </a:r>
                <a:r>
                  <a:rPr lang="zh-CN" altLang="en-US" dirty="0"/>
                  <a:t>解决问题的方法为</a:t>
                </a:r>
                <a:r>
                  <a:rPr lang="zh-CN" altLang="en-US" dirty="0">
                    <a:solidFill>
                      <a:srgbClr val="FF0000"/>
                    </a:solidFill>
                  </a:rPr>
                  <a:t>扩大路径法</a:t>
                </a:r>
                <a:r>
                  <a:rPr lang="en-US" altLang="zh-CN" dirty="0"/>
                  <a:t>.</a:t>
                </a:r>
              </a:p>
              <a:p>
                <a:r>
                  <a:rPr lang="zh-CN" altLang="en-US" dirty="0"/>
                  <a:t>有向图的扩大路径法与无向图类似</a:t>
                </a:r>
                <a:r>
                  <a:rPr lang="en-US" altLang="zh-CN" dirty="0"/>
                  <a:t>, </a:t>
                </a:r>
                <a:r>
                  <a:rPr lang="zh-CN" altLang="en-US" dirty="0"/>
                  <a:t>但需注意在每步扩大中保证有向边方向的一致性</a:t>
                </a:r>
                <a:r>
                  <a:rPr lang="en-US" altLang="zh-CN" dirty="0"/>
                  <a:t>.</a:t>
                </a:r>
              </a:p>
            </p:txBody>
          </p:sp>
        </mc:Choice>
        <mc:Fallback>
          <p:sp>
            <p:nvSpPr>
              <p:cNvPr id="2" name="文本占位符 1"/>
              <p:cNvSpPr>
                <a:spLocks noGrp="1" noRot="1" noChangeAspect="1" noMove="1" noResize="1" noEditPoints="1" noAdjustHandles="1" noChangeArrowheads="1" noChangeShapeType="1" noTextEdit="1"/>
              </p:cNvSpPr>
              <p:nvPr>
                <p:ph type="body" sz="quarter" idx="1"/>
              </p:nvPr>
            </p:nvSpPr>
            <p:spPr>
              <a:xfrm>
                <a:off x="516000" y="1008000"/>
                <a:ext cx="11160000" cy="4401205"/>
              </a:xfrm>
              <a:blipFill>
                <a:blip r:embed="rId2"/>
                <a:stretch>
                  <a:fillRect l="-1148" t="-2078" r="-1311" b="-3463"/>
                </a:stretch>
              </a:blipFill>
            </p:spPr>
            <p:txBody>
              <a:bodyPr/>
              <a:lstStyle/>
              <a:p>
                <a:r>
                  <a:rPr lang="zh-CN" altLang="en-US">
                    <a:noFill/>
                  </a:rPr>
                  <a:t> </a:t>
                </a:r>
              </a:p>
            </p:txBody>
          </p:sp>
        </mc:Fallback>
      </mc:AlternateContent>
      <p:sp>
        <p:nvSpPr>
          <p:cNvPr id="6146" name="Rectangle 2"/>
          <p:cNvSpPr>
            <a:spLocks noGrp="1" noChangeArrowheads="1"/>
          </p:cNvSpPr>
          <p:nvPr>
            <p:ph type="title"/>
          </p:nvPr>
        </p:nvSpPr>
        <p:spPr/>
        <p:txBody>
          <a:bodyPr/>
          <a:lstStyle/>
          <a:p>
            <a:r>
              <a:rPr lang="zh-CN" altLang="en-US" dirty="0"/>
              <a:t>五、扩大路径法</a:t>
            </a:r>
            <a:endParaRPr lang="en-US" altLang="zh-CN" dirty="0"/>
          </a:p>
        </p:txBody>
      </p:sp>
      <p:sp>
        <p:nvSpPr>
          <p:cNvPr id="9" name="文本占位符 8"/>
          <p:cNvSpPr>
            <a:spLocks noGrp="1"/>
          </p:cNvSpPr>
          <p:nvPr>
            <p:ph type="body" sz="quarter" idx="11"/>
          </p:nvPr>
        </p:nvSpPr>
        <p:spPr/>
        <p:txBody>
          <a:bodyPr/>
          <a:lstStyle/>
          <a:p>
            <a:r>
              <a:rPr lang="en-US" altLang="zh-CN" dirty="0"/>
              <a:t>8.3 </a:t>
            </a:r>
            <a:r>
              <a:rPr lang="zh-CN" altLang="en-US" dirty="0"/>
              <a:t>图的连通性</a:t>
            </a:r>
          </a:p>
        </p:txBody>
      </p:sp>
      <p:sp>
        <p:nvSpPr>
          <p:cNvPr id="4" name="灯片编号占位符 3">
            <a:extLst>
              <a:ext uri="{FF2B5EF4-FFF2-40B4-BE49-F238E27FC236}">
                <a16:creationId xmlns:a16="http://schemas.microsoft.com/office/drawing/2014/main" id="{DF255785-3702-4B5D-870D-1921B946E0A5}"/>
              </a:ext>
            </a:extLst>
          </p:cNvPr>
          <p:cNvSpPr>
            <a:spLocks noGrp="1"/>
          </p:cNvSpPr>
          <p:nvPr>
            <p:ph type="sldNum" sz="quarter" idx="10"/>
          </p:nvPr>
        </p:nvSpPr>
        <p:spPr/>
        <p:txBody>
          <a:bodyPr/>
          <a:lstStyle/>
          <a:p>
            <a:fld id="{ADDBA8A9-FE90-4847-B2BB-91D9864F4629}" type="slidenum">
              <a:rPr lang="zh-CN" altLang="en-US" smtClean="0"/>
              <a:pPr/>
              <a:t>47</a:t>
            </a:fld>
            <a:r>
              <a:rPr lang="en-US" altLang="zh-CN"/>
              <a:t>|73</a:t>
            </a:r>
            <a:endParaRPr lang="zh-CN" altLang="en-US" dirty="0"/>
          </a:p>
        </p:txBody>
      </p:sp>
    </p:spTree>
    <p:extLst>
      <p:ext uri="{BB962C8B-B14F-4D97-AF65-F5344CB8AC3E}">
        <p14:creationId xmlns:p14="http://schemas.microsoft.com/office/powerpoint/2010/main" val="29604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
          </p:nvPr>
        </p:nvSpPr>
        <p:spPr>
          <a:xfrm>
            <a:off x="516000" y="1008000"/>
            <a:ext cx="11160000" cy="4585871"/>
          </a:xfrm>
        </p:spPr>
        <p:txBody>
          <a:bodyPr/>
          <a:lstStyle/>
          <a:p>
            <a:r>
              <a:rPr lang="zh-CN" altLang="en-US" dirty="0"/>
              <a:t>例如</a:t>
            </a:r>
            <a:endParaRPr lang="en-US" altLang="zh-CN" dirty="0"/>
          </a:p>
          <a:p>
            <a:endParaRPr lang="en-US" altLang="zh-CN" dirty="0"/>
          </a:p>
          <a:p>
            <a:endParaRPr lang="en-US" altLang="zh-CN" dirty="0"/>
          </a:p>
          <a:p>
            <a:endParaRPr lang="en-US" altLang="zh-CN" dirty="0"/>
          </a:p>
          <a:p>
            <a:endParaRPr lang="en-US" altLang="zh-CN" dirty="0"/>
          </a:p>
          <a:p>
            <a:pPr lvl="1"/>
            <a:r>
              <a:rPr lang="zh-CN" altLang="en-US" dirty="0"/>
              <a:t>上图中，</a:t>
            </a:r>
            <a:r>
              <a:rPr lang="en-US" altLang="zh-CN" dirty="0"/>
              <a:t>(1)</a:t>
            </a:r>
            <a:r>
              <a:rPr lang="zh-CN" altLang="en-US" dirty="0"/>
              <a:t>中实线边所示的长为</a:t>
            </a:r>
            <a:r>
              <a:rPr lang="en-US" altLang="zh-CN" dirty="0"/>
              <a:t>2</a:t>
            </a:r>
            <a:r>
              <a:rPr lang="zh-CN" altLang="en-US" dirty="0"/>
              <a:t>的初始路径</a:t>
            </a:r>
            <a:r>
              <a:rPr lang="zh-CN" altLang="en-US" dirty="0">
                <a:sym typeface="Symbol" panose="05050102010706020507" pitchFamily="18" charset="2"/>
              </a:rPr>
              <a:t></a:t>
            </a:r>
            <a:r>
              <a:rPr lang="zh-CN" altLang="en-US" dirty="0"/>
              <a:t>，</a:t>
            </a:r>
            <a:r>
              <a:rPr lang="en-US" altLang="zh-CN" dirty="0"/>
              <a:t>(2),(3),(4)</a:t>
            </a:r>
            <a:r>
              <a:rPr lang="zh-CN" altLang="en-US" dirty="0"/>
              <a:t>中实线边所示的都是它扩展成的极大路径</a:t>
            </a:r>
            <a:r>
              <a:rPr lang="en-US" altLang="zh-CN" dirty="0"/>
              <a:t>.</a:t>
            </a:r>
            <a:endParaRPr lang="zh-CN" altLang="en-US" dirty="0"/>
          </a:p>
          <a:p>
            <a:pPr lvl="1"/>
            <a:r>
              <a:rPr lang="zh-CN" altLang="en-US" dirty="0"/>
              <a:t>因此</a:t>
            </a:r>
            <a:r>
              <a:rPr lang="en-US" altLang="zh-CN" dirty="0"/>
              <a:t>, </a:t>
            </a:r>
            <a:r>
              <a:rPr lang="zh-CN" altLang="en-US" dirty="0"/>
              <a:t>由某条路径扩大出的极大路径不惟一，且极大路径不一定是图中最长的路径</a:t>
            </a:r>
            <a:r>
              <a:rPr lang="en-US" altLang="zh-CN" dirty="0"/>
              <a:t>. </a:t>
            </a:r>
            <a:endParaRPr lang="zh-CN" altLang="en-US" dirty="0"/>
          </a:p>
        </p:txBody>
      </p:sp>
      <p:sp>
        <p:nvSpPr>
          <p:cNvPr id="6146" name="Rectangle 2"/>
          <p:cNvSpPr>
            <a:spLocks noGrp="1" noChangeArrowheads="1"/>
          </p:cNvSpPr>
          <p:nvPr>
            <p:ph type="title"/>
          </p:nvPr>
        </p:nvSpPr>
        <p:spPr/>
        <p:txBody>
          <a:bodyPr/>
          <a:lstStyle/>
          <a:p>
            <a:r>
              <a:rPr lang="zh-CN" altLang="en-US" dirty="0"/>
              <a:t>五、扩大路径法</a:t>
            </a:r>
            <a:endParaRPr lang="en-US" altLang="zh-CN" dirty="0"/>
          </a:p>
        </p:txBody>
      </p:sp>
      <p:sp>
        <p:nvSpPr>
          <p:cNvPr id="9" name="文本占位符 8"/>
          <p:cNvSpPr>
            <a:spLocks noGrp="1"/>
          </p:cNvSpPr>
          <p:nvPr>
            <p:ph type="body" sz="quarter" idx="11"/>
          </p:nvPr>
        </p:nvSpPr>
        <p:spPr/>
        <p:txBody>
          <a:bodyPr/>
          <a:lstStyle/>
          <a:p>
            <a:r>
              <a:rPr lang="en-US" altLang="zh-CN" dirty="0"/>
              <a:t>8.3 </a:t>
            </a:r>
            <a:r>
              <a:rPr lang="zh-CN" altLang="en-US" dirty="0"/>
              <a:t>图的连通性</a:t>
            </a:r>
          </a:p>
        </p:txBody>
      </p:sp>
      <p:grpSp>
        <p:nvGrpSpPr>
          <p:cNvPr id="10" name="Group 25">
            <a:extLst>
              <a:ext uri="{FF2B5EF4-FFF2-40B4-BE49-F238E27FC236}">
                <a16:creationId xmlns:a16="http://schemas.microsoft.com/office/drawing/2014/main" id="{9755505C-5A51-451F-B17D-70CFAD48738B}"/>
              </a:ext>
            </a:extLst>
          </p:cNvPr>
          <p:cNvGrpSpPr>
            <a:grpSpLocks/>
          </p:cNvGrpSpPr>
          <p:nvPr/>
        </p:nvGrpSpPr>
        <p:grpSpPr bwMode="auto">
          <a:xfrm>
            <a:off x="3189973" y="1053795"/>
            <a:ext cx="6680470" cy="2388139"/>
            <a:chOff x="559" y="663"/>
            <a:chExt cx="4498" cy="2031"/>
          </a:xfrm>
        </p:grpSpPr>
        <p:grpSp>
          <p:nvGrpSpPr>
            <p:cNvPr id="11" name="Group 22">
              <a:extLst>
                <a:ext uri="{FF2B5EF4-FFF2-40B4-BE49-F238E27FC236}">
                  <a16:creationId xmlns:a16="http://schemas.microsoft.com/office/drawing/2014/main" id="{33AB226D-C086-414E-90A5-A69F4E89BEF9}"/>
                </a:ext>
              </a:extLst>
            </p:cNvPr>
            <p:cNvGrpSpPr>
              <a:grpSpLocks/>
            </p:cNvGrpSpPr>
            <p:nvPr/>
          </p:nvGrpSpPr>
          <p:grpSpPr bwMode="auto">
            <a:xfrm>
              <a:off x="884" y="663"/>
              <a:ext cx="4173" cy="1000"/>
              <a:chOff x="1020" y="663"/>
              <a:chExt cx="4173" cy="1000"/>
            </a:xfrm>
          </p:grpSpPr>
          <p:pic>
            <p:nvPicPr>
              <p:cNvPr id="16" name="Picture 17" descr="14-8">
                <a:extLst>
                  <a:ext uri="{FF2B5EF4-FFF2-40B4-BE49-F238E27FC236}">
                    <a16:creationId xmlns:a16="http://schemas.microsoft.com/office/drawing/2014/main" id="{9F139A15-2B66-4307-96E6-FFE030107B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486" r="48572" b="21143"/>
              <a:stretch>
                <a:fillRect/>
              </a:stretch>
            </p:blipFill>
            <p:spPr bwMode="auto">
              <a:xfrm>
                <a:off x="1020" y="663"/>
                <a:ext cx="4173" cy="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Text Box 18">
                <a:extLst>
                  <a:ext uri="{FF2B5EF4-FFF2-40B4-BE49-F238E27FC236}">
                    <a16:creationId xmlns:a16="http://schemas.microsoft.com/office/drawing/2014/main" id="{FB7071A7-35BF-4656-B2C7-6E4533B565D2}"/>
                  </a:ext>
                </a:extLst>
              </p:cNvPr>
              <p:cNvSpPr txBox="1">
                <a:spLocks noChangeArrowheads="1"/>
              </p:cNvSpPr>
              <p:nvPr/>
            </p:nvSpPr>
            <p:spPr bwMode="auto">
              <a:xfrm>
                <a:off x="1345" y="1425"/>
                <a:ext cx="544"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dirty="0"/>
                  <a:t>   </a:t>
                </a:r>
                <a:r>
                  <a:rPr lang="en-US" altLang="zh-CN" b="1" dirty="0">
                    <a:latin typeface="Times New Roman" panose="02020603050405020304" pitchFamily="18" charset="0"/>
                  </a:rPr>
                  <a:t>(1)</a:t>
                </a:r>
              </a:p>
            </p:txBody>
          </p:sp>
          <p:sp>
            <p:nvSpPr>
              <p:cNvPr id="18" name="Text Box 20">
                <a:extLst>
                  <a:ext uri="{FF2B5EF4-FFF2-40B4-BE49-F238E27FC236}">
                    <a16:creationId xmlns:a16="http://schemas.microsoft.com/office/drawing/2014/main" id="{7AD568C6-4C5C-425F-8257-A420D50A377E}"/>
                  </a:ext>
                </a:extLst>
              </p:cNvPr>
              <p:cNvSpPr txBox="1">
                <a:spLocks noChangeArrowheads="1"/>
              </p:cNvSpPr>
              <p:nvPr/>
            </p:nvSpPr>
            <p:spPr bwMode="auto">
              <a:xfrm>
                <a:off x="3841" y="1430"/>
                <a:ext cx="544"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dirty="0"/>
                  <a:t>   </a:t>
                </a:r>
                <a:r>
                  <a:rPr lang="en-US" altLang="zh-CN" b="1" dirty="0">
                    <a:latin typeface="Times New Roman" panose="02020603050405020304" pitchFamily="18" charset="0"/>
                  </a:rPr>
                  <a:t>(2)</a:t>
                </a:r>
              </a:p>
            </p:txBody>
          </p:sp>
        </p:grpSp>
        <p:grpSp>
          <p:nvGrpSpPr>
            <p:cNvPr id="12" name="Group 24">
              <a:extLst>
                <a:ext uri="{FF2B5EF4-FFF2-40B4-BE49-F238E27FC236}">
                  <a16:creationId xmlns:a16="http://schemas.microsoft.com/office/drawing/2014/main" id="{E849C54C-5B89-4950-9A9C-B9EFBB3BA106}"/>
                </a:ext>
              </a:extLst>
            </p:cNvPr>
            <p:cNvGrpSpPr>
              <a:grpSpLocks/>
            </p:cNvGrpSpPr>
            <p:nvPr/>
          </p:nvGrpSpPr>
          <p:grpSpPr bwMode="auto">
            <a:xfrm>
              <a:off x="559" y="1658"/>
              <a:ext cx="4369" cy="1036"/>
              <a:chOff x="559" y="1658"/>
              <a:chExt cx="4369" cy="1036"/>
            </a:xfrm>
          </p:grpSpPr>
          <p:pic>
            <p:nvPicPr>
              <p:cNvPr id="13" name="Picture 16" descr="14-8">
                <a:extLst>
                  <a:ext uri="{FF2B5EF4-FFF2-40B4-BE49-F238E27FC236}">
                    <a16:creationId xmlns:a16="http://schemas.microsoft.com/office/drawing/2014/main" id="{8AD15759-D432-4051-BD8E-A6002ADE3B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49538" t="-7486" b="21143"/>
              <a:stretch>
                <a:fillRect/>
              </a:stretch>
            </p:blipFill>
            <p:spPr bwMode="auto">
              <a:xfrm>
                <a:off x="559" y="1658"/>
                <a:ext cx="4369" cy="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 Box 19">
                <a:extLst>
                  <a:ext uri="{FF2B5EF4-FFF2-40B4-BE49-F238E27FC236}">
                    <a16:creationId xmlns:a16="http://schemas.microsoft.com/office/drawing/2014/main" id="{E9E779CE-1E05-4C63-B61B-B360692525A7}"/>
                  </a:ext>
                </a:extLst>
              </p:cNvPr>
              <p:cNvSpPr txBox="1">
                <a:spLocks noChangeArrowheads="1"/>
              </p:cNvSpPr>
              <p:nvPr/>
            </p:nvSpPr>
            <p:spPr bwMode="auto">
              <a:xfrm>
                <a:off x="3734" y="2461"/>
                <a:ext cx="485"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dirty="0"/>
                  <a:t>   </a:t>
                </a:r>
                <a:r>
                  <a:rPr lang="en-US" altLang="zh-CN" b="1" dirty="0">
                    <a:latin typeface="Times New Roman" panose="02020603050405020304" pitchFamily="18" charset="0"/>
                  </a:rPr>
                  <a:t>(4)</a:t>
                </a:r>
              </a:p>
            </p:txBody>
          </p:sp>
          <p:sp>
            <p:nvSpPr>
              <p:cNvPr id="15" name="Text Box 21">
                <a:extLst>
                  <a:ext uri="{FF2B5EF4-FFF2-40B4-BE49-F238E27FC236}">
                    <a16:creationId xmlns:a16="http://schemas.microsoft.com/office/drawing/2014/main" id="{59595C34-277E-426C-A759-3EDFD99AAE1B}"/>
                  </a:ext>
                </a:extLst>
              </p:cNvPr>
              <p:cNvSpPr txBox="1">
                <a:spLocks noChangeArrowheads="1"/>
              </p:cNvSpPr>
              <p:nvPr/>
            </p:nvSpPr>
            <p:spPr bwMode="auto">
              <a:xfrm>
                <a:off x="1209" y="2413"/>
                <a:ext cx="574"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dirty="0"/>
                  <a:t>   </a:t>
                </a:r>
                <a:r>
                  <a:rPr lang="en-US" altLang="zh-CN" b="1" dirty="0">
                    <a:latin typeface="Times New Roman" panose="02020603050405020304" pitchFamily="18" charset="0"/>
                  </a:rPr>
                  <a:t>(3)</a:t>
                </a:r>
              </a:p>
            </p:txBody>
          </p:sp>
        </p:grpSp>
      </p:grpSp>
      <p:sp>
        <p:nvSpPr>
          <p:cNvPr id="4" name="灯片编号占位符 3">
            <a:extLst>
              <a:ext uri="{FF2B5EF4-FFF2-40B4-BE49-F238E27FC236}">
                <a16:creationId xmlns:a16="http://schemas.microsoft.com/office/drawing/2014/main" id="{BC8307DC-65DD-435A-A02F-BCDE9E623D05}"/>
              </a:ext>
            </a:extLst>
          </p:cNvPr>
          <p:cNvSpPr>
            <a:spLocks noGrp="1"/>
          </p:cNvSpPr>
          <p:nvPr>
            <p:ph type="sldNum" sz="quarter" idx="10"/>
          </p:nvPr>
        </p:nvSpPr>
        <p:spPr/>
        <p:txBody>
          <a:bodyPr/>
          <a:lstStyle/>
          <a:p>
            <a:fld id="{ADDBA8A9-FE90-4847-B2BB-91D9864F4629}" type="slidenum">
              <a:rPr lang="zh-CN" altLang="en-US" smtClean="0"/>
              <a:pPr/>
              <a:t>48</a:t>
            </a:fld>
            <a:r>
              <a:rPr lang="en-US" altLang="zh-CN"/>
              <a:t>|73</a:t>
            </a:r>
            <a:endParaRPr lang="zh-CN" altLang="en-US" dirty="0"/>
          </a:p>
        </p:txBody>
      </p:sp>
    </p:spTree>
    <p:extLst>
      <p:ext uri="{BB962C8B-B14F-4D97-AF65-F5344CB8AC3E}">
        <p14:creationId xmlns:p14="http://schemas.microsoft.com/office/powerpoint/2010/main" val="235812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p:cTn id="11" dur="500" fill="hold"/>
                                        <p:tgtEl>
                                          <p:spTgt spid="10"/>
                                        </p:tgtEl>
                                        <p:attrNameLst>
                                          <p:attrName>ppt_w</p:attrName>
                                        </p:attrNameLst>
                                      </p:cBhvr>
                                      <p:tavLst>
                                        <p:tav tm="0">
                                          <p:val>
                                            <p:fltVal val="0"/>
                                          </p:val>
                                        </p:tav>
                                        <p:tav tm="100000">
                                          <p:val>
                                            <p:strVal val="#ppt_w"/>
                                          </p:val>
                                        </p:tav>
                                      </p:tavLst>
                                    </p:anim>
                                    <p:anim calcmode="lin" valueType="num">
                                      <p:cBhvr>
                                        <p:cTn id="12" dur="500" fill="hold"/>
                                        <p:tgtEl>
                                          <p:spTgt spid="10"/>
                                        </p:tgtEl>
                                        <p:attrNameLst>
                                          <p:attrName>ppt_h</p:attrName>
                                        </p:attrNameLst>
                                      </p:cBhvr>
                                      <p:tavLst>
                                        <p:tav tm="0">
                                          <p:val>
                                            <p:fltVal val="0"/>
                                          </p:val>
                                        </p:tav>
                                        <p:tav tm="100000">
                                          <p:val>
                                            <p:strVal val="#ppt_h"/>
                                          </p:val>
                                        </p:tav>
                                      </p:tavLst>
                                    </p:anim>
                                    <p:animEffect transition="in" filter="fade">
                                      <p:cBhvr>
                                        <p:cTn id="13" dur="500"/>
                                        <p:tgtEl>
                                          <p:spTgt spid="10"/>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
                                            <p:txEl>
                                              <p:pRg st="5" end="5"/>
                                            </p:txEl>
                                          </p:spTgt>
                                        </p:tgtEl>
                                        <p:attrNameLst>
                                          <p:attrName>style.visibility</p:attrName>
                                        </p:attrNameLst>
                                      </p:cBhvr>
                                      <p:to>
                                        <p:strVal val="visible"/>
                                      </p:to>
                                    </p:set>
                                    <p:animEffect transition="in" filter="fade">
                                      <p:cBhvr>
                                        <p:cTn id="18" dur="500"/>
                                        <p:tgtEl>
                                          <p:spTgt spid="2">
                                            <p:txEl>
                                              <p:pRg st="5" end="5"/>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animEffect transition="in" filter="fade">
                                      <p:cBhvr>
                                        <p:cTn id="23" dur="500"/>
                                        <p:tgtEl>
                                          <p:spTgt spid="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文本占位符 1"/>
              <p:cNvSpPr>
                <a:spLocks noGrp="1"/>
              </p:cNvSpPr>
              <p:nvPr>
                <p:ph type="body" sz="quarter" idx="1"/>
              </p:nvPr>
            </p:nvSpPr>
            <p:spPr>
              <a:xfrm>
                <a:off x="516000" y="1008000"/>
                <a:ext cx="11160000" cy="4370427"/>
              </a:xfrm>
            </p:spPr>
            <p:txBody>
              <a:bodyPr/>
              <a:lstStyle/>
              <a:p>
                <a:r>
                  <a:rPr lang="zh-CN" altLang="en-US" dirty="0"/>
                  <a:t>例</a:t>
                </a:r>
                <a:r>
                  <a:rPr lang="en-US" altLang="zh-CN" dirty="0"/>
                  <a:t>4 </a:t>
                </a:r>
                <a:r>
                  <a:rPr lang="zh-CN" altLang="en-US" dirty="0"/>
                  <a:t>设</a:t>
                </a:r>
                <a:r>
                  <a:rPr lang="en-US" altLang="zh-CN" dirty="0"/>
                  <a:t>G</a:t>
                </a:r>
                <a:r>
                  <a:rPr lang="zh-CN" altLang="en-US" dirty="0"/>
                  <a:t>为</a:t>
                </a:r>
                <a:r>
                  <a:rPr lang="en-US" altLang="zh-CN" dirty="0"/>
                  <a:t>n(n</a:t>
                </a:r>
                <a:r>
                  <a:rPr lang="en-US" altLang="zh-CN" dirty="0">
                    <a:sym typeface="Symbol" panose="05050102010706020507" pitchFamily="18" charset="2"/>
                  </a:rPr>
                  <a:t></a:t>
                </a:r>
                <a:r>
                  <a:rPr lang="en-US" altLang="zh-CN" dirty="0"/>
                  <a:t>3)</a:t>
                </a:r>
                <a:r>
                  <a:rPr lang="zh-CN" altLang="en-US" dirty="0"/>
                  <a:t>阶无向简单图</a:t>
                </a:r>
                <a:r>
                  <a:rPr lang="en-US" altLang="zh-CN" dirty="0"/>
                  <a:t>, </a:t>
                </a:r>
                <a:r>
                  <a:rPr lang="zh-CN" altLang="en-US" dirty="0">
                    <a:sym typeface="Symbol" panose="05050102010706020507" pitchFamily="18" charset="2"/>
                  </a:rPr>
                  <a:t></a:t>
                </a:r>
                <a:r>
                  <a:rPr lang="en-US" altLang="zh-CN" dirty="0"/>
                  <a:t>2, </a:t>
                </a:r>
                <a:r>
                  <a:rPr lang="zh-CN" altLang="en-US" dirty="0"/>
                  <a:t>证明</a:t>
                </a:r>
                <a:r>
                  <a:rPr lang="en-US" altLang="zh-CN" dirty="0"/>
                  <a:t>G</a:t>
                </a:r>
                <a:r>
                  <a:rPr lang="zh-CN" altLang="en-US" dirty="0"/>
                  <a:t>中存在长度</a:t>
                </a:r>
                <a:r>
                  <a:rPr lang="zh-CN" altLang="en-US" dirty="0">
                    <a:sym typeface="Symbol" panose="05050102010706020507" pitchFamily="18" charset="2"/>
                  </a:rPr>
                  <a:t></a:t>
                </a:r>
                <a:r>
                  <a:rPr lang="en-US" altLang="zh-CN" dirty="0"/>
                  <a:t>+1</a:t>
                </a:r>
                <a:r>
                  <a:rPr lang="zh-CN" altLang="en-US" dirty="0"/>
                  <a:t>的圈</a:t>
                </a:r>
                <a:r>
                  <a:rPr lang="en-US" altLang="zh-CN" dirty="0"/>
                  <a:t>.</a:t>
                </a:r>
              </a:p>
              <a:p>
                <a:r>
                  <a:rPr lang="zh-CN" altLang="en-US" dirty="0"/>
                  <a:t>证明</a:t>
                </a:r>
                <a:r>
                  <a:rPr lang="en-US" altLang="zh-CN" dirty="0"/>
                  <a:t>:</a:t>
                </a:r>
              </a:p>
              <a:p>
                <a:pPr lvl="1"/>
                <a:r>
                  <a:rPr lang="zh-CN" altLang="en-US" dirty="0"/>
                  <a:t>不妨设</a:t>
                </a:r>
                <a:r>
                  <a:rPr lang="en-US" altLang="zh-CN" dirty="0"/>
                  <a:t>G</a:t>
                </a:r>
                <a:r>
                  <a:rPr lang="zh-CN" altLang="en-US" dirty="0"/>
                  <a:t>是连通图</a:t>
                </a:r>
                <a:r>
                  <a:rPr lang="en-US" altLang="zh-CN" dirty="0"/>
                  <a:t>, </a:t>
                </a:r>
                <a:r>
                  <a:rPr lang="zh-CN" altLang="en-US" dirty="0"/>
                  <a:t>否则可对</a:t>
                </a:r>
                <a:r>
                  <a:rPr lang="en-US" altLang="zh-CN" dirty="0"/>
                  <a:t>G</a:t>
                </a:r>
                <a:r>
                  <a:rPr lang="zh-CN" altLang="en-US" dirty="0"/>
                  <a:t>的某个连通分支进行讨论</a:t>
                </a:r>
                <a:r>
                  <a:rPr lang="en-US" altLang="zh-CN" dirty="0"/>
                  <a:t>.</a:t>
                </a:r>
              </a:p>
              <a:p>
                <a:pPr lvl="1"/>
                <a:r>
                  <a:rPr lang="zh-CN" altLang="en-US" dirty="0"/>
                  <a:t>设</a:t>
                </a:r>
                <a:r>
                  <a:rPr lang="zh-CN" altLang="en-US" dirty="0">
                    <a:sym typeface="Symbol" panose="05050102010706020507" pitchFamily="18" charset="2"/>
                  </a:rPr>
                  <a:t></a:t>
                </a:r>
                <a:r>
                  <a:rPr lang="en-US" altLang="zh-CN" dirty="0"/>
                  <a:t>=</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𝒗</m:t>
                        </m:r>
                      </m:e>
                      <m:sub>
                        <m:r>
                          <a:rPr lang="en-US" altLang="zh-CN" b="1" i="1" smtClean="0">
                            <a:latin typeface="Cambria Math" panose="02040503050406030204" pitchFamily="18" charset="0"/>
                          </a:rPr>
                          <m:t>𝟎</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𝒗</m:t>
                        </m:r>
                      </m:e>
                      <m:sub>
                        <m:r>
                          <a:rPr lang="en-US" altLang="zh-CN" b="1" i="1" smtClean="0">
                            <a:latin typeface="Cambria Math" panose="02040503050406030204" pitchFamily="18" charset="0"/>
                          </a:rPr>
                          <m:t>𝟏</m:t>
                        </m:r>
                      </m:sub>
                    </m:sSub>
                  </m:oMath>
                </a14:m>
                <a:r>
                  <a:rPr lang="en-US" altLang="zh-CN" dirty="0"/>
                  <a:t>…</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𝒗</m:t>
                        </m:r>
                      </m:e>
                      <m:sub>
                        <m:r>
                          <a:rPr lang="en-US" altLang="zh-CN" b="1" i="1" smtClean="0">
                            <a:latin typeface="Cambria Math" panose="02040503050406030204" pitchFamily="18" charset="0"/>
                          </a:rPr>
                          <m:t>𝒍</m:t>
                        </m:r>
                      </m:sub>
                    </m:sSub>
                  </m:oMath>
                </a14:m>
                <a:r>
                  <a:rPr lang="zh-CN" altLang="en-US" dirty="0"/>
                  <a:t>是由初始路径</a:t>
                </a:r>
                <a14:m>
                  <m:oMath xmlns:m="http://schemas.openxmlformats.org/officeDocument/2006/math">
                    <m:sSub>
                      <m:sSubPr>
                        <m:ctrlPr>
                          <a:rPr lang="en-US" altLang="zh-CN" i="1" smtClean="0">
                            <a:latin typeface="Cambria Math" panose="02040503050406030204" pitchFamily="18" charset="0"/>
                          </a:rPr>
                        </m:ctrlPr>
                      </m:sSubPr>
                      <m:e>
                        <m:r>
                          <a:rPr lang="zh-CN" altLang="en-US" i="1" smtClean="0">
                            <a:latin typeface="Cambria Math" panose="02040503050406030204" pitchFamily="18" charset="0"/>
                          </a:rPr>
                          <m:t>𝚪</m:t>
                        </m:r>
                      </m:e>
                      <m:sub>
                        <m:r>
                          <a:rPr lang="en-US" altLang="zh-CN" b="1" i="1" smtClean="0">
                            <a:latin typeface="Cambria Math" panose="02040503050406030204" pitchFamily="18" charset="0"/>
                          </a:rPr>
                          <m:t>𝟎</m:t>
                        </m:r>
                      </m:sub>
                    </m:sSub>
                  </m:oMath>
                </a14:m>
                <a:r>
                  <a:rPr lang="zh-CN" altLang="en-US" dirty="0"/>
                  <a:t>用扩大路径法的得到的极大路径</a:t>
                </a:r>
                <a:r>
                  <a:rPr lang="en-US" altLang="zh-CN" dirty="0"/>
                  <a:t>, </a:t>
                </a:r>
                <a:r>
                  <a:rPr lang="zh-CN" altLang="en-US" dirty="0"/>
                  <a:t>则 </a:t>
                </a:r>
                <a:r>
                  <a:rPr lang="en-US" altLang="zh-CN" i="1" dirty="0"/>
                  <a:t>l</a:t>
                </a:r>
                <a:r>
                  <a:rPr lang="en-US" altLang="zh-CN" dirty="0"/>
                  <a:t> </a:t>
                </a:r>
                <a:r>
                  <a:rPr lang="en-US" altLang="zh-CN" dirty="0">
                    <a:sym typeface="Symbol" panose="05050102010706020507" pitchFamily="18" charset="2"/>
                  </a:rPr>
                  <a:t>  </a:t>
                </a:r>
                <a:r>
                  <a:rPr lang="en-US" altLang="zh-CN" dirty="0"/>
                  <a:t>. </a:t>
                </a:r>
              </a:p>
              <a:p>
                <a:pPr lvl="1"/>
                <a:r>
                  <a:rPr lang="zh-CN" altLang="en-US" dirty="0"/>
                  <a:t>因为</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𝒗</m:t>
                        </m:r>
                      </m:e>
                      <m:sub>
                        <m:r>
                          <a:rPr lang="en-US" altLang="zh-CN" b="1" i="1" smtClean="0">
                            <a:latin typeface="Cambria Math" panose="02040503050406030204" pitchFamily="18" charset="0"/>
                          </a:rPr>
                          <m:t>𝟎</m:t>
                        </m:r>
                      </m:sub>
                    </m:sSub>
                  </m:oMath>
                </a14:m>
                <a:r>
                  <a:rPr lang="zh-CN" altLang="en-US" dirty="0"/>
                  <a:t>不与</a:t>
                </a:r>
                <a:r>
                  <a:rPr lang="zh-CN" altLang="en-US" dirty="0">
                    <a:sym typeface="Symbol" panose="05050102010706020507" pitchFamily="18" charset="2"/>
                  </a:rPr>
                  <a:t>之</a:t>
                </a:r>
                <a:r>
                  <a:rPr lang="zh-CN" altLang="en-US" dirty="0"/>
                  <a:t>外的顶点相邻</a:t>
                </a:r>
                <a:r>
                  <a:rPr lang="en-US" altLang="zh-CN" dirty="0"/>
                  <a:t>, </a:t>
                </a:r>
                <a:r>
                  <a:rPr lang="zh-CN" altLang="en-US" dirty="0"/>
                  <a:t>且</a:t>
                </a:r>
                <a:r>
                  <a:rPr lang="en-US" altLang="zh-CN" dirty="0"/>
                  <a:t>d(</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𝒗</m:t>
                        </m:r>
                      </m:e>
                      <m:sub>
                        <m:r>
                          <a:rPr lang="en-US" altLang="zh-CN" b="1" i="1" smtClean="0">
                            <a:latin typeface="Cambria Math" panose="02040503050406030204" pitchFamily="18" charset="0"/>
                          </a:rPr>
                          <m:t>𝟎</m:t>
                        </m:r>
                      </m:sub>
                    </m:sSub>
                  </m:oMath>
                </a14:m>
                <a:r>
                  <a:rPr lang="en-US" altLang="zh-CN" dirty="0"/>
                  <a:t>) </a:t>
                </a:r>
                <a:r>
                  <a:rPr lang="en-US" altLang="zh-CN" dirty="0">
                    <a:sym typeface="Symbol" panose="05050102010706020507" pitchFamily="18" charset="2"/>
                  </a:rPr>
                  <a:t></a:t>
                </a:r>
                <a:r>
                  <a:rPr lang="en-US" altLang="zh-CN" dirty="0"/>
                  <a:t> </a:t>
                </a:r>
                <a:r>
                  <a:rPr lang="en-US" altLang="zh-CN" dirty="0">
                    <a:sym typeface="Symbol" panose="05050102010706020507" pitchFamily="18" charset="2"/>
                  </a:rPr>
                  <a:t>, </a:t>
                </a:r>
                <a:r>
                  <a:rPr lang="zh-CN" altLang="en-US" dirty="0"/>
                  <a:t>因而在</a:t>
                </a:r>
                <a:r>
                  <a:rPr lang="zh-CN" altLang="en-US" dirty="0">
                    <a:sym typeface="Symbol" panose="05050102010706020507" pitchFamily="18" charset="2"/>
                  </a:rPr>
                  <a:t></a:t>
                </a:r>
                <a:r>
                  <a:rPr lang="zh-CN" altLang="en-US" dirty="0"/>
                  <a:t>上除</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𝒗</m:t>
                        </m:r>
                      </m:e>
                      <m:sub>
                        <m:r>
                          <a:rPr lang="en-US" altLang="zh-CN" b="1" i="1" smtClean="0">
                            <a:latin typeface="Cambria Math" panose="02040503050406030204" pitchFamily="18" charset="0"/>
                          </a:rPr>
                          <m:t>𝟏</m:t>
                        </m:r>
                      </m:sub>
                    </m:sSub>
                  </m:oMath>
                </a14:m>
                <a:r>
                  <a:rPr lang="zh-CN" altLang="en-US" dirty="0"/>
                  <a:t>外</a:t>
                </a:r>
                <a:r>
                  <a:rPr lang="en-US" altLang="zh-CN" dirty="0"/>
                  <a:t>, </a:t>
                </a:r>
                <a:r>
                  <a:rPr lang="zh-CN" altLang="en-US" dirty="0"/>
                  <a:t>至少还存在</a:t>
                </a:r>
                <a:r>
                  <a:rPr lang="zh-CN" altLang="en-US" dirty="0">
                    <a:sym typeface="Symbol" panose="05050102010706020507" pitchFamily="18" charset="2"/>
                  </a:rPr>
                  <a:t></a:t>
                </a:r>
                <a:r>
                  <a:rPr lang="en-US" altLang="zh-CN" dirty="0"/>
                  <a:t>1</a:t>
                </a:r>
                <a:r>
                  <a:rPr lang="zh-CN" altLang="en-US" dirty="0"/>
                  <a:t>个顶点与</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𝒗</m:t>
                        </m:r>
                      </m:e>
                      <m:sub>
                        <m:r>
                          <a:rPr lang="en-US" altLang="zh-CN" b="1" i="1" smtClean="0">
                            <a:latin typeface="Cambria Math" panose="02040503050406030204" pitchFamily="18" charset="0"/>
                          </a:rPr>
                          <m:t>𝟎</m:t>
                        </m:r>
                      </m:sub>
                    </m:sSub>
                  </m:oMath>
                </a14:m>
                <a:r>
                  <a:rPr lang="zh-CN" altLang="en-US" dirty="0"/>
                  <a:t>相邻</a:t>
                </a:r>
                <a:r>
                  <a:rPr lang="en-US" altLang="zh-CN" dirty="0"/>
                  <a:t>. </a:t>
                </a:r>
                <a:r>
                  <a:rPr lang="zh-CN" altLang="en-US" dirty="0"/>
                  <a:t>设</a:t>
                </a:r>
                <a14:m>
                  <m:oMath xmlns:m="http://schemas.openxmlformats.org/officeDocument/2006/math">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𝒗</m:t>
                        </m:r>
                      </m:e>
                      <m:sub>
                        <m:r>
                          <a:rPr lang="en-US" altLang="zh-CN" b="1" i="1" smtClean="0">
                            <a:latin typeface="Cambria Math" panose="02040503050406030204" pitchFamily="18" charset="0"/>
                          </a:rPr>
                          <m:t>𝒙</m:t>
                        </m:r>
                      </m:sub>
                    </m:sSub>
                  </m:oMath>
                </a14:m>
                <a:r>
                  <a:rPr lang="zh-CN" altLang="en-US" dirty="0"/>
                  <a:t>是离</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𝒗</m:t>
                        </m:r>
                      </m:e>
                      <m:sub>
                        <m:r>
                          <a:rPr lang="en-US" altLang="zh-CN" i="1">
                            <a:latin typeface="Cambria Math" panose="02040503050406030204" pitchFamily="18" charset="0"/>
                          </a:rPr>
                          <m:t>𝟎</m:t>
                        </m:r>
                      </m:sub>
                    </m:sSub>
                  </m:oMath>
                </a14:m>
                <a:r>
                  <a:rPr lang="zh-CN" altLang="en-US" dirty="0"/>
                  <a:t>最远的顶点</a:t>
                </a:r>
                <a:r>
                  <a:rPr lang="en-US" altLang="zh-CN" dirty="0"/>
                  <a:t>, </a:t>
                </a:r>
                <a:r>
                  <a:rPr lang="zh-CN" altLang="en-US" dirty="0"/>
                  <a:t>于是</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𝒗</m:t>
                        </m:r>
                      </m:e>
                      <m:sub>
                        <m:r>
                          <a:rPr lang="en-US" altLang="zh-CN" i="1">
                            <a:latin typeface="Cambria Math" panose="02040503050406030204" pitchFamily="18" charset="0"/>
                          </a:rPr>
                          <m:t>𝟎</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𝒗</m:t>
                        </m:r>
                      </m:e>
                      <m:sub>
                        <m:r>
                          <a:rPr lang="en-US" altLang="zh-CN" b="1" i="1" smtClean="0">
                            <a:latin typeface="Cambria Math" panose="02040503050406030204" pitchFamily="18" charset="0"/>
                          </a:rPr>
                          <m:t>𝟏</m:t>
                        </m:r>
                      </m:sub>
                    </m:sSub>
                  </m:oMath>
                </a14:m>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𝒗</m:t>
                        </m:r>
                      </m:e>
                      <m:sub>
                        <m:r>
                          <a:rPr lang="en-US" altLang="zh-CN" i="1">
                            <a:latin typeface="Cambria Math" panose="02040503050406030204" pitchFamily="18" charset="0"/>
                          </a:rPr>
                          <m:t>𝒙</m:t>
                        </m:r>
                      </m:sub>
                    </m:sSub>
                  </m:oMath>
                </a14:m>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𝒗</m:t>
                        </m:r>
                      </m:e>
                      <m:sub>
                        <m:r>
                          <a:rPr lang="en-US" altLang="zh-CN" i="1">
                            <a:latin typeface="Cambria Math" panose="02040503050406030204" pitchFamily="18" charset="0"/>
                          </a:rPr>
                          <m:t>𝟎</m:t>
                        </m:r>
                      </m:sub>
                    </m:sSub>
                  </m:oMath>
                </a14:m>
                <a:r>
                  <a:rPr lang="zh-CN" altLang="en-US" dirty="0"/>
                  <a:t>为</a:t>
                </a:r>
                <a:r>
                  <a:rPr lang="en-US" altLang="zh-CN" dirty="0"/>
                  <a:t>G</a:t>
                </a:r>
                <a:r>
                  <a:rPr lang="zh-CN" altLang="en-US" dirty="0"/>
                  <a:t>中长度 </a:t>
                </a:r>
                <a:r>
                  <a:rPr lang="zh-CN" altLang="en-US" dirty="0">
                    <a:sym typeface="Symbol" panose="05050102010706020507" pitchFamily="18" charset="2"/>
                  </a:rPr>
                  <a:t></a:t>
                </a:r>
                <a:r>
                  <a:rPr lang="zh-CN" altLang="en-US" dirty="0"/>
                  <a:t> </a:t>
                </a:r>
                <a:r>
                  <a:rPr lang="zh-CN" altLang="en-US" dirty="0">
                    <a:sym typeface="Symbol" panose="05050102010706020507" pitchFamily="18" charset="2"/>
                  </a:rPr>
                  <a:t></a:t>
                </a:r>
                <a:r>
                  <a:rPr lang="en-US" altLang="zh-CN" dirty="0"/>
                  <a:t>+1</a:t>
                </a:r>
                <a:r>
                  <a:rPr lang="zh-CN" altLang="en-US" dirty="0"/>
                  <a:t>的圈</a:t>
                </a:r>
                <a:r>
                  <a:rPr lang="en-US" altLang="zh-CN" dirty="0"/>
                  <a:t>. </a:t>
                </a:r>
              </a:p>
            </p:txBody>
          </p:sp>
        </mc:Choice>
        <mc:Fallback xmlns="">
          <p:sp>
            <p:nvSpPr>
              <p:cNvPr id="2" name="文本占位符 1"/>
              <p:cNvSpPr>
                <a:spLocks noGrp="1" noRot="1" noChangeAspect="1" noMove="1" noResize="1" noEditPoints="1" noAdjustHandles="1" noChangeArrowheads="1" noChangeShapeType="1" noTextEdit="1"/>
              </p:cNvSpPr>
              <p:nvPr>
                <p:ph type="body" sz="quarter" idx="1"/>
              </p:nvPr>
            </p:nvSpPr>
            <p:spPr>
              <a:xfrm>
                <a:off x="516000" y="1008000"/>
                <a:ext cx="11160000" cy="4370427"/>
              </a:xfrm>
              <a:blipFill>
                <a:blip r:embed="rId2"/>
                <a:stretch>
                  <a:fillRect l="-1148" t="-2092" r="-1311" b="-3068"/>
                </a:stretch>
              </a:blipFill>
            </p:spPr>
            <p:txBody>
              <a:bodyPr/>
              <a:lstStyle/>
              <a:p>
                <a:r>
                  <a:rPr lang="zh-CN" altLang="en-US">
                    <a:noFill/>
                  </a:rPr>
                  <a:t> </a:t>
                </a:r>
              </a:p>
            </p:txBody>
          </p:sp>
        </mc:Fallback>
      </mc:AlternateContent>
      <p:sp>
        <p:nvSpPr>
          <p:cNvPr id="6146" name="Rectangle 2"/>
          <p:cNvSpPr>
            <a:spLocks noGrp="1" noChangeArrowheads="1"/>
          </p:cNvSpPr>
          <p:nvPr>
            <p:ph type="title"/>
          </p:nvPr>
        </p:nvSpPr>
        <p:spPr/>
        <p:txBody>
          <a:bodyPr/>
          <a:lstStyle/>
          <a:p>
            <a:r>
              <a:rPr lang="zh-CN" altLang="en-US" dirty="0"/>
              <a:t>五、扩大路径法</a:t>
            </a:r>
            <a:endParaRPr lang="en-US" altLang="zh-CN" dirty="0"/>
          </a:p>
        </p:txBody>
      </p:sp>
      <p:sp>
        <p:nvSpPr>
          <p:cNvPr id="9" name="文本占位符 8"/>
          <p:cNvSpPr>
            <a:spLocks noGrp="1"/>
          </p:cNvSpPr>
          <p:nvPr>
            <p:ph type="body" sz="quarter" idx="11"/>
          </p:nvPr>
        </p:nvSpPr>
        <p:spPr/>
        <p:txBody>
          <a:bodyPr/>
          <a:lstStyle/>
          <a:p>
            <a:r>
              <a:rPr lang="en-US" altLang="zh-CN" dirty="0"/>
              <a:t>8.3 </a:t>
            </a:r>
            <a:r>
              <a:rPr lang="zh-CN" altLang="en-US" dirty="0"/>
              <a:t>图的连通性</a:t>
            </a:r>
          </a:p>
        </p:txBody>
      </p:sp>
      <p:sp>
        <p:nvSpPr>
          <p:cNvPr id="4" name="灯片编号占位符 3">
            <a:extLst>
              <a:ext uri="{FF2B5EF4-FFF2-40B4-BE49-F238E27FC236}">
                <a16:creationId xmlns:a16="http://schemas.microsoft.com/office/drawing/2014/main" id="{714907CA-6C7C-4725-B6D2-6C46C7AFD531}"/>
              </a:ext>
            </a:extLst>
          </p:cNvPr>
          <p:cNvSpPr>
            <a:spLocks noGrp="1"/>
          </p:cNvSpPr>
          <p:nvPr>
            <p:ph type="sldNum" sz="quarter" idx="10"/>
          </p:nvPr>
        </p:nvSpPr>
        <p:spPr/>
        <p:txBody>
          <a:bodyPr/>
          <a:lstStyle/>
          <a:p>
            <a:fld id="{ADDBA8A9-FE90-4847-B2BB-91D9864F4629}" type="slidenum">
              <a:rPr lang="zh-CN" altLang="en-US" smtClean="0"/>
              <a:pPr/>
              <a:t>49</a:t>
            </a:fld>
            <a:r>
              <a:rPr lang="en-US" altLang="zh-CN"/>
              <a:t>|73</a:t>
            </a:r>
            <a:endParaRPr lang="zh-CN" altLang="en-US" dirty="0"/>
          </a:p>
        </p:txBody>
      </p:sp>
    </p:spTree>
    <p:extLst>
      <p:ext uri="{BB962C8B-B14F-4D97-AF65-F5344CB8AC3E}">
        <p14:creationId xmlns:p14="http://schemas.microsoft.com/office/powerpoint/2010/main" val="1781417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500"/>
                                        <p:tgtEl>
                                          <p:spTgt spid="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Effect transition="in" filter="fade">
                                      <p:cBhvr>
                                        <p:cTn id="27" dur="500"/>
                                        <p:tgtEl>
                                          <p:spTgt spid="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a:grpSpLocks noChangeAspect="1"/>
          </p:cNvGrpSpPr>
          <p:nvPr/>
        </p:nvGrpSpPr>
        <p:grpSpPr>
          <a:xfrm>
            <a:off x="9856600" y="1233488"/>
            <a:ext cx="618455" cy="1800000"/>
            <a:chOff x="597712" y="2415605"/>
            <a:chExt cx="1076110" cy="3131998"/>
          </a:xfrm>
        </p:grpSpPr>
        <p:sp>
          <p:nvSpPr>
            <p:cNvPr id="10" name="等腰三角形 9"/>
            <p:cNvSpPr/>
            <p:nvPr/>
          </p:nvSpPr>
          <p:spPr>
            <a:xfrm rot="10800000">
              <a:off x="597712" y="2908359"/>
              <a:ext cx="1076110" cy="2639244"/>
            </a:xfrm>
            <a:prstGeom prst="cube">
              <a:avLst/>
            </a:prstGeom>
            <a:gradFill>
              <a:gsLst>
                <a:gs pos="70000">
                  <a:srgbClr val="000000">
                    <a:alpha val="8000"/>
                  </a:srgbClr>
                </a:gs>
                <a:gs pos="50000">
                  <a:srgbClr val="000000">
                    <a:alpha val="4000"/>
                  </a:srgbClr>
                </a:gs>
                <a:gs pos="30000">
                  <a:schemeClr val="tx1">
                    <a:alpha val="0"/>
                  </a:schemeClr>
                </a:gs>
                <a:gs pos="100000">
                  <a:schemeClr val="tx1">
                    <a:lumMod val="85000"/>
                    <a:lumOff val="15000"/>
                    <a:alpha val="30000"/>
                  </a:schemeClr>
                </a:gs>
              </a:gsLst>
              <a:lin ang="5400000" scaled="1"/>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11" name="椭圆 10"/>
            <p:cNvSpPr>
              <a:spLocks noChangeAspect="1"/>
            </p:cNvSpPr>
            <p:nvPr/>
          </p:nvSpPr>
          <p:spPr>
            <a:xfrm>
              <a:off x="648010" y="2415605"/>
              <a:ext cx="971992" cy="972000"/>
            </a:xfrm>
            <a:prstGeom prst="cube">
              <a:avLst/>
            </a:prstGeom>
            <a:gradFill>
              <a:gsLst>
                <a:gs pos="1000">
                  <a:schemeClr val="accent1">
                    <a:lumMod val="20000"/>
                    <a:lumOff val="80000"/>
                  </a:schemeClr>
                </a:gs>
                <a:gs pos="60000">
                  <a:schemeClr val="accent1">
                    <a:lumMod val="75000"/>
                  </a:schemeClr>
                </a:gs>
                <a:gs pos="100000">
                  <a:schemeClr val="accent1">
                    <a:lumMod val="50000"/>
                  </a:schemeClr>
                </a:gs>
              </a:gsLst>
              <a:lin ang="5400000" scaled="1"/>
            </a:gradFill>
            <a:ln w="25400">
              <a:noFill/>
            </a:ln>
            <a:effectLst>
              <a:outerShdw blurRad="254000" dist="635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grpSp>
      <p:grpSp>
        <p:nvGrpSpPr>
          <p:cNvPr id="3" name="组合 2"/>
          <p:cNvGrpSpPr>
            <a:grpSpLocks noChangeAspect="1"/>
          </p:cNvGrpSpPr>
          <p:nvPr/>
        </p:nvGrpSpPr>
        <p:grpSpPr>
          <a:xfrm>
            <a:off x="8511339" y="2023201"/>
            <a:ext cx="2027688" cy="6443998"/>
            <a:chOff x="935919" y="107043"/>
            <a:chExt cx="1818452" cy="5779044"/>
          </a:xfrm>
        </p:grpSpPr>
        <p:sp>
          <p:nvSpPr>
            <p:cNvPr id="4" name="等腰三角形 9"/>
            <p:cNvSpPr/>
            <p:nvPr/>
          </p:nvSpPr>
          <p:spPr>
            <a:xfrm rot="10800000">
              <a:off x="935919" y="1016252"/>
              <a:ext cx="1818452" cy="4869835"/>
            </a:xfrm>
            <a:prstGeom prst="cube">
              <a:avLst/>
            </a:prstGeom>
            <a:gradFill>
              <a:gsLst>
                <a:gs pos="70000">
                  <a:srgbClr val="000000">
                    <a:alpha val="8000"/>
                  </a:srgbClr>
                </a:gs>
                <a:gs pos="50000">
                  <a:srgbClr val="000000">
                    <a:alpha val="4000"/>
                  </a:srgbClr>
                </a:gs>
                <a:gs pos="30000">
                  <a:schemeClr val="tx1">
                    <a:alpha val="0"/>
                  </a:schemeClr>
                </a:gs>
                <a:gs pos="100000">
                  <a:schemeClr val="tx1">
                    <a:lumMod val="85000"/>
                    <a:lumOff val="15000"/>
                    <a:alpha val="30000"/>
                  </a:schemeClr>
                </a:gs>
              </a:gsLst>
              <a:lin ang="5400000" scaled="1"/>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5" name="椭圆 4"/>
            <p:cNvSpPr>
              <a:spLocks noChangeAspect="1"/>
            </p:cNvSpPr>
            <p:nvPr/>
          </p:nvSpPr>
          <p:spPr>
            <a:xfrm>
              <a:off x="942885" y="107043"/>
              <a:ext cx="1799994" cy="1800000"/>
            </a:xfrm>
            <a:prstGeom prst="cube">
              <a:avLst/>
            </a:prstGeom>
            <a:gradFill flip="none" rotWithShape="1">
              <a:gsLst>
                <a:gs pos="0">
                  <a:schemeClr val="bg1"/>
                </a:gs>
                <a:gs pos="60000">
                  <a:schemeClr val="bg2"/>
                </a:gs>
                <a:gs pos="100000">
                  <a:schemeClr val="bg1">
                    <a:lumMod val="85000"/>
                  </a:schemeClr>
                </a:gs>
              </a:gsLst>
              <a:lin ang="5400000" scaled="1"/>
              <a:tileRect/>
            </a:gradFill>
            <a:ln w="25400">
              <a:noFill/>
            </a:ln>
            <a:effectLst>
              <a:outerShdw blurRad="254000" dist="635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lnSpc>
                  <a:spcPct val="130000"/>
                </a:lnSpc>
                <a:defRPr/>
              </a:pPr>
              <a:r>
                <a:rPr lang="en-US" altLang="zh-CN" sz="7200" kern="0" dirty="0">
                  <a:solidFill>
                    <a:schemeClr val="tx1">
                      <a:lumMod val="65000"/>
                      <a:lumOff val="35000"/>
                    </a:schemeClr>
                  </a:solidFill>
                  <a:latin typeface="Century Gothic" panose="020B0502020202020204" pitchFamily="34" charset="0"/>
                  <a:cs typeface="+mn-ea"/>
                  <a:sym typeface="+mn-lt"/>
                </a:rPr>
                <a:t>01</a:t>
              </a:r>
              <a:endParaRPr lang="zh-CN" altLang="en-US" sz="4000" kern="0" dirty="0">
                <a:solidFill>
                  <a:schemeClr val="tx1">
                    <a:lumMod val="65000"/>
                    <a:lumOff val="35000"/>
                  </a:schemeClr>
                </a:solidFill>
                <a:latin typeface="Century Gothic" panose="020B0502020202020204" pitchFamily="34" charset="0"/>
                <a:cs typeface="+mn-ea"/>
                <a:sym typeface="+mn-lt"/>
              </a:endParaRPr>
            </a:p>
          </p:txBody>
        </p:sp>
      </p:grpSp>
      <p:grpSp>
        <p:nvGrpSpPr>
          <p:cNvPr id="6" name="组合 5"/>
          <p:cNvGrpSpPr>
            <a:grpSpLocks noChangeAspect="1"/>
          </p:cNvGrpSpPr>
          <p:nvPr/>
        </p:nvGrpSpPr>
        <p:grpSpPr>
          <a:xfrm>
            <a:off x="7732763" y="4924887"/>
            <a:ext cx="1194018" cy="3475167"/>
            <a:chOff x="597712" y="2415605"/>
            <a:chExt cx="1076110" cy="3131998"/>
          </a:xfrm>
        </p:grpSpPr>
        <p:sp>
          <p:nvSpPr>
            <p:cNvPr id="7" name="等腰三角形 9"/>
            <p:cNvSpPr/>
            <p:nvPr/>
          </p:nvSpPr>
          <p:spPr>
            <a:xfrm rot="10800000">
              <a:off x="597712" y="2908359"/>
              <a:ext cx="1076110" cy="2639244"/>
            </a:xfrm>
            <a:prstGeom prst="cube">
              <a:avLst/>
            </a:prstGeom>
            <a:gradFill>
              <a:gsLst>
                <a:gs pos="70000">
                  <a:srgbClr val="000000">
                    <a:alpha val="8000"/>
                  </a:srgbClr>
                </a:gs>
                <a:gs pos="50000">
                  <a:srgbClr val="000000">
                    <a:alpha val="4000"/>
                  </a:srgbClr>
                </a:gs>
                <a:gs pos="30000">
                  <a:schemeClr val="tx1">
                    <a:alpha val="0"/>
                  </a:schemeClr>
                </a:gs>
                <a:gs pos="100000">
                  <a:schemeClr val="tx1">
                    <a:lumMod val="85000"/>
                    <a:lumOff val="15000"/>
                    <a:alpha val="30000"/>
                  </a:schemeClr>
                </a:gs>
              </a:gsLst>
              <a:lin ang="5400000" scaled="1"/>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8" name="椭圆 7"/>
            <p:cNvSpPr>
              <a:spLocks noChangeAspect="1"/>
            </p:cNvSpPr>
            <p:nvPr/>
          </p:nvSpPr>
          <p:spPr>
            <a:xfrm>
              <a:off x="648010" y="2415605"/>
              <a:ext cx="971992" cy="972000"/>
            </a:xfrm>
            <a:prstGeom prst="cube">
              <a:avLst/>
            </a:prstGeom>
            <a:gradFill>
              <a:gsLst>
                <a:gs pos="1000">
                  <a:schemeClr val="accent1">
                    <a:lumMod val="20000"/>
                    <a:lumOff val="80000"/>
                  </a:schemeClr>
                </a:gs>
                <a:gs pos="60000">
                  <a:schemeClr val="accent1">
                    <a:lumMod val="75000"/>
                  </a:schemeClr>
                </a:gs>
                <a:gs pos="100000">
                  <a:schemeClr val="accent1">
                    <a:lumMod val="50000"/>
                  </a:schemeClr>
                </a:gs>
              </a:gsLst>
              <a:lin ang="5400000" scaled="1"/>
            </a:gradFill>
            <a:ln w="25400">
              <a:noFill/>
            </a:ln>
            <a:effectLst>
              <a:outerShdw blurRad="254000" dist="635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grpSp>
      <p:grpSp>
        <p:nvGrpSpPr>
          <p:cNvPr id="12" name="组合 11"/>
          <p:cNvGrpSpPr>
            <a:grpSpLocks noChangeAspect="1"/>
          </p:cNvGrpSpPr>
          <p:nvPr/>
        </p:nvGrpSpPr>
        <p:grpSpPr>
          <a:xfrm>
            <a:off x="10232349" y="4431190"/>
            <a:ext cx="618455" cy="1800000"/>
            <a:chOff x="597712" y="2415605"/>
            <a:chExt cx="1076110" cy="3131998"/>
          </a:xfrm>
        </p:grpSpPr>
        <p:sp>
          <p:nvSpPr>
            <p:cNvPr id="13" name="等腰三角形 9"/>
            <p:cNvSpPr/>
            <p:nvPr/>
          </p:nvSpPr>
          <p:spPr>
            <a:xfrm rot="10800000">
              <a:off x="597712" y="2908359"/>
              <a:ext cx="1076110" cy="2639244"/>
            </a:xfrm>
            <a:prstGeom prst="cube">
              <a:avLst/>
            </a:prstGeom>
            <a:gradFill>
              <a:gsLst>
                <a:gs pos="70000">
                  <a:srgbClr val="000000">
                    <a:alpha val="8000"/>
                  </a:srgbClr>
                </a:gs>
                <a:gs pos="50000">
                  <a:srgbClr val="000000">
                    <a:alpha val="4000"/>
                  </a:srgbClr>
                </a:gs>
                <a:gs pos="30000">
                  <a:schemeClr val="tx1">
                    <a:alpha val="0"/>
                  </a:schemeClr>
                </a:gs>
                <a:gs pos="100000">
                  <a:schemeClr val="tx1">
                    <a:lumMod val="85000"/>
                    <a:lumOff val="15000"/>
                    <a:alpha val="30000"/>
                  </a:schemeClr>
                </a:gs>
              </a:gsLst>
              <a:lin ang="5400000" scaled="1"/>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14" name="椭圆 13"/>
            <p:cNvSpPr>
              <a:spLocks noChangeAspect="1"/>
            </p:cNvSpPr>
            <p:nvPr/>
          </p:nvSpPr>
          <p:spPr>
            <a:xfrm>
              <a:off x="648010" y="2415605"/>
              <a:ext cx="971992" cy="972000"/>
            </a:xfrm>
            <a:prstGeom prst="cube">
              <a:avLst/>
            </a:prstGeom>
            <a:gradFill>
              <a:gsLst>
                <a:gs pos="1000">
                  <a:schemeClr val="accent4">
                    <a:lumMod val="20000"/>
                    <a:lumOff val="80000"/>
                  </a:schemeClr>
                </a:gs>
                <a:gs pos="60000">
                  <a:schemeClr val="accent3"/>
                </a:gs>
                <a:gs pos="100000">
                  <a:schemeClr val="accent5">
                    <a:lumMod val="60000"/>
                    <a:lumOff val="40000"/>
                  </a:schemeClr>
                </a:gs>
              </a:gsLst>
              <a:lin ang="5400000" scaled="1"/>
            </a:gradFill>
            <a:ln w="25400">
              <a:noFill/>
            </a:ln>
            <a:effectLst>
              <a:outerShdw blurRad="254000" dist="635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grpSp>
      <p:grpSp>
        <p:nvGrpSpPr>
          <p:cNvPr id="15" name="组合 14"/>
          <p:cNvGrpSpPr>
            <a:grpSpLocks noChangeAspect="1"/>
          </p:cNvGrpSpPr>
          <p:nvPr/>
        </p:nvGrpSpPr>
        <p:grpSpPr>
          <a:xfrm>
            <a:off x="6785058" y="2075338"/>
            <a:ext cx="1150325" cy="3348000"/>
            <a:chOff x="597712" y="2415605"/>
            <a:chExt cx="1076110" cy="3131998"/>
          </a:xfrm>
        </p:grpSpPr>
        <p:sp>
          <p:nvSpPr>
            <p:cNvPr id="16" name="等腰三角形 9"/>
            <p:cNvSpPr/>
            <p:nvPr/>
          </p:nvSpPr>
          <p:spPr>
            <a:xfrm rot="10800000">
              <a:off x="597712" y="2908359"/>
              <a:ext cx="1076110" cy="2639244"/>
            </a:xfrm>
            <a:prstGeom prst="cube">
              <a:avLst/>
            </a:prstGeom>
            <a:gradFill>
              <a:gsLst>
                <a:gs pos="70000">
                  <a:srgbClr val="000000">
                    <a:alpha val="8000"/>
                  </a:srgbClr>
                </a:gs>
                <a:gs pos="50000">
                  <a:srgbClr val="000000">
                    <a:alpha val="4000"/>
                  </a:srgbClr>
                </a:gs>
                <a:gs pos="30000">
                  <a:schemeClr val="tx1">
                    <a:alpha val="0"/>
                  </a:schemeClr>
                </a:gs>
                <a:gs pos="100000">
                  <a:schemeClr val="tx1">
                    <a:lumMod val="85000"/>
                    <a:lumOff val="15000"/>
                    <a:alpha val="30000"/>
                  </a:schemeClr>
                </a:gs>
              </a:gsLst>
              <a:lin ang="5400000" scaled="1"/>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17" name="椭圆 16"/>
            <p:cNvSpPr>
              <a:spLocks noChangeAspect="1"/>
            </p:cNvSpPr>
            <p:nvPr/>
          </p:nvSpPr>
          <p:spPr>
            <a:xfrm>
              <a:off x="648010" y="2415605"/>
              <a:ext cx="971992" cy="972000"/>
            </a:xfrm>
            <a:prstGeom prst="cube">
              <a:avLst/>
            </a:prstGeom>
            <a:gradFill>
              <a:gsLst>
                <a:gs pos="1000">
                  <a:schemeClr val="accent4">
                    <a:lumMod val="20000"/>
                    <a:lumOff val="80000"/>
                  </a:schemeClr>
                </a:gs>
                <a:gs pos="60000">
                  <a:schemeClr val="accent3"/>
                </a:gs>
                <a:gs pos="100000">
                  <a:schemeClr val="accent5">
                    <a:lumMod val="60000"/>
                    <a:lumOff val="40000"/>
                  </a:schemeClr>
                </a:gs>
              </a:gsLst>
              <a:lin ang="5400000" scaled="1"/>
            </a:gradFill>
            <a:ln w="25400">
              <a:noFill/>
            </a:ln>
            <a:effectLst>
              <a:outerShdw blurRad="254000" dist="635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grpSp>
      <p:sp>
        <p:nvSpPr>
          <p:cNvPr id="24" name="文本框 23"/>
          <p:cNvSpPr txBox="1"/>
          <p:nvPr/>
        </p:nvSpPr>
        <p:spPr>
          <a:xfrm>
            <a:off x="1134673" y="2340000"/>
            <a:ext cx="1340432" cy="584775"/>
          </a:xfrm>
          <a:prstGeom prst="rect">
            <a:avLst/>
          </a:prstGeom>
          <a:noFill/>
          <a:effectLst>
            <a:outerShdw dist="25400" dir="5400000" algn="t" rotWithShape="0">
              <a:schemeClr val="bg1">
                <a:alpha val="40000"/>
              </a:schemeClr>
            </a:outerShdw>
          </a:effectLst>
        </p:spPr>
        <p:txBody>
          <a:bodyPr wrap="none" rtlCol="0" anchor="b" anchorCtr="0">
            <a:spAutoFit/>
          </a:bodyPr>
          <a:lstStyle>
            <a:defPPr>
              <a:defRPr lang="zh-CN"/>
            </a:defPPr>
            <a:lvl1pPr>
              <a:defRPr sz="3600" b="1">
                <a:solidFill>
                  <a:schemeClr val="accent1">
                    <a:lumMod val="75000"/>
                  </a:schemeClr>
                </a:solidFill>
                <a:effectLst>
                  <a:innerShdw blurRad="127000" dist="63500" dir="16200000">
                    <a:prstClr val="black">
                      <a:alpha val="50000"/>
                    </a:prstClr>
                  </a:innerShdw>
                </a:effectLst>
                <a:latin typeface="微软雅黑"/>
                <a:ea typeface="微软雅黑"/>
              </a:defRPr>
            </a:lvl1pPr>
          </a:lstStyle>
          <a:p>
            <a:r>
              <a:rPr lang="en-US" altLang="zh-CN" sz="3200" dirty="0">
                <a:solidFill>
                  <a:srgbClr val="0050AA"/>
                </a:solidFill>
              </a:rPr>
              <a:t>8.1 </a:t>
            </a:r>
            <a:r>
              <a:rPr lang="zh-CN" altLang="en-US" sz="3200" dirty="0">
                <a:solidFill>
                  <a:schemeClr val="tx1"/>
                </a:solidFill>
              </a:rPr>
              <a:t>图</a:t>
            </a:r>
          </a:p>
        </p:txBody>
      </p:sp>
      <p:sp>
        <p:nvSpPr>
          <p:cNvPr id="26" name="圆角矩形 25"/>
          <p:cNvSpPr/>
          <p:nvPr/>
        </p:nvSpPr>
        <p:spPr>
          <a:xfrm>
            <a:off x="1134673" y="3060000"/>
            <a:ext cx="6120000" cy="36000"/>
          </a:xfrm>
          <a:prstGeom prst="roundRect">
            <a:avLst>
              <a:gd name="adj" fmla="val 50000"/>
            </a:avLst>
          </a:prstGeom>
          <a:gradFill flip="none" rotWithShape="1">
            <a:gsLst>
              <a:gs pos="25000">
                <a:srgbClr val="FF3300"/>
              </a:gs>
              <a:gs pos="0">
                <a:schemeClr val="bg1"/>
              </a:gs>
              <a:gs pos="99057">
                <a:schemeClr val="bg1"/>
              </a:gs>
              <a:gs pos="60000">
                <a:schemeClr val="accent2">
                  <a:lumMod val="40000"/>
                  <a:lumOff val="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50AA"/>
              </a:solidFill>
            </a:endParaRPr>
          </a:p>
        </p:txBody>
      </p:sp>
      <p:sp>
        <p:nvSpPr>
          <p:cNvPr id="27" name="文本框 26"/>
          <p:cNvSpPr txBox="1"/>
          <p:nvPr/>
        </p:nvSpPr>
        <p:spPr>
          <a:xfrm>
            <a:off x="1134673" y="3168000"/>
            <a:ext cx="4320000" cy="461665"/>
          </a:xfrm>
          <a:prstGeom prst="rect">
            <a:avLst/>
          </a:prstGeom>
          <a:noFill/>
        </p:spPr>
        <p:txBody>
          <a:bodyPr wrap="square" rtlCol="0">
            <a:spAutoFit/>
          </a:bodyPr>
          <a:lstStyle/>
          <a:p>
            <a:pPr marL="342900" indent="-342900">
              <a:buClr>
                <a:schemeClr val="accent2"/>
              </a:buClr>
              <a:buFont typeface="Wingdings" panose="05000000000000000000" pitchFamily="2" charset="2"/>
              <a:buChar char="ü"/>
            </a:pPr>
            <a:r>
              <a:rPr lang="zh-CN" altLang="en-US" sz="2400" dirty="0">
                <a:solidFill>
                  <a:srgbClr val="000000">
                    <a:lumMod val="50000"/>
                    <a:lumOff val="50000"/>
                  </a:srgbClr>
                </a:solidFill>
                <a:latin typeface="微软雅黑" panose="020B0503020204020204" pitchFamily="34" charset="-122"/>
                <a:ea typeface="微软雅黑" panose="020B0503020204020204" pitchFamily="34" charset="-122"/>
              </a:rPr>
              <a:t>无向图和有向图</a:t>
            </a:r>
            <a:endParaRPr lang="en-US" altLang="zh-CN" sz="2400" dirty="0">
              <a:solidFill>
                <a:srgbClr val="000000">
                  <a:lumMod val="50000"/>
                  <a:lumOff val="50000"/>
                </a:srgbClr>
              </a:solidFill>
              <a:latin typeface="微软雅黑" panose="020B0503020204020204" pitchFamily="34" charset="-122"/>
              <a:ea typeface="微软雅黑" panose="020B0503020204020204" pitchFamily="34" charset="-122"/>
            </a:endParaRPr>
          </a:p>
        </p:txBody>
      </p:sp>
      <p:sp>
        <p:nvSpPr>
          <p:cNvPr id="28" name="文本框 27"/>
          <p:cNvSpPr txBox="1"/>
          <p:nvPr/>
        </p:nvSpPr>
        <p:spPr>
          <a:xfrm>
            <a:off x="1134673" y="3636000"/>
            <a:ext cx="4320000" cy="461665"/>
          </a:xfrm>
          <a:prstGeom prst="rect">
            <a:avLst/>
          </a:prstGeom>
          <a:noFill/>
        </p:spPr>
        <p:txBody>
          <a:bodyPr wrap="square" rtlCol="0">
            <a:spAutoFit/>
          </a:bodyPr>
          <a:lstStyle/>
          <a:p>
            <a:pPr marL="342900" indent="-342900">
              <a:buClr>
                <a:schemeClr val="accent2"/>
              </a:buClr>
              <a:buFont typeface="Wingdings" panose="05000000000000000000" pitchFamily="2" charset="2"/>
              <a:buChar char="ü"/>
            </a:pPr>
            <a:r>
              <a:rPr lang="zh-CN" altLang="en-US" sz="2400" dirty="0">
                <a:solidFill>
                  <a:srgbClr val="000000">
                    <a:lumMod val="50000"/>
                    <a:lumOff val="50000"/>
                  </a:srgbClr>
                </a:solidFill>
                <a:latin typeface="微软雅黑" panose="020B0503020204020204" pitchFamily="34" charset="-122"/>
                <a:ea typeface="微软雅黑" panose="020B0503020204020204" pitchFamily="34" charset="-122"/>
              </a:rPr>
              <a:t>多重图和简单图</a:t>
            </a:r>
            <a:endParaRPr lang="en-US" altLang="zh-CN" sz="2400" dirty="0">
              <a:solidFill>
                <a:srgbClr val="000000">
                  <a:lumMod val="50000"/>
                  <a:lumOff val="50000"/>
                </a:srgbClr>
              </a:solidFill>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p:txBody>
          <a:bodyPr/>
          <a:lstStyle/>
          <a:p>
            <a:pPr algn="ctr"/>
            <a:r>
              <a:rPr lang="zh-CN" altLang="en-US" dirty="0"/>
              <a:t>第</a:t>
            </a:r>
            <a:r>
              <a:rPr lang="en-US" altLang="zh-CN" dirty="0"/>
              <a:t>8</a:t>
            </a:r>
            <a:r>
              <a:rPr lang="zh-CN" altLang="en-US" dirty="0"/>
              <a:t>讲 图的基本概念</a:t>
            </a:r>
          </a:p>
        </p:txBody>
      </p:sp>
      <p:sp>
        <p:nvSpPr>
          <p:cNvPr id="23" name="文本框 22"/>
          <p:cNvSpPr txBox="1"/>
          <p:nvPr/>
        </p:nvSpPr>
        <p:spPr>
          <a:xfrm>
            <a:off x="1134000" y="4104000"/>
            <a:ext cx="4320000" cy="461665"/>
          </a:xfrm>
          <a:prstGeom prst="rect">
            <a:avLst/>
          </a:prstGeom>
          <a:noFill/>
        </p:spPr>
        <p:txBody>
          <a:bodyPr wrap="square" rtlCol="0">
            <a:spAutoFit/>
          </a:bodyPr>
          <a:lstStyle/>
          <a:p>
            <a:pPr marL="342900" indent="-342900">
              <a:buClr>
                <a:schemeClr val="accent2"/>
              </a:buClr>
              <a:buFont typeface="Wingdings" panose="05000000000000000000" pitchFamily="2" charset="2"/>
              <a:buChar char="ü"/>
            </a:pPr>
            <a:r>
              <a:rPr lang="zh-CN" altLang="en-US" sz="2400" dirty="0">
                <a:solidFill>
                  <a:srgbClr val="000000">
                    <a:lumMod val="50000"/>
                    <a:lumOff val="50000"/>
                  </a:srgbClr>
                </a:solidFill>
                <a:latin typeface="微软雅黑" panose="020B0503020204020204" pitchFamily="34" charset="-122"/>
                <a:ea typeface="微软雅黑" panose="020B0503020204020204" pitchFamily="34" charset="-122"/>
              </a:rPr>
              <a:t>握手定理</a:t>
            </a:r>
            <a:endParaRPr lang="en-US" altLang="zh-CN" sz="2400" dirty="0">
              <a:solidFill>
                <a:srgbClr val="000000">
                  <a:lumMod val="50000"/>
                  <a:lumOff val="50000"/>
                </a:srgbClr>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1134000" y="4572000"/>
            <a:ext cx="4320000" cy="461665"/>
          </a:xfrm>
          <a:prstGeom prst="rect">
            <a:avLst/>
          </a:prstGeom>
          <a:noFill/>
        </p:spPr>
        <p:txBody>
          <a:bodyPr wrap="square" rtlCol="0">
            <a:spAutoFit/>
          </a:bodyPr>
          <a:lstStyle/>
          <a:p>
            <a:pPr marL="342900" indent="-342900">
              <a:buClr>
                <a:schemeClr val="accent2"/>
              </a:buClr>
              <a:buFont typeface="Wingdings" panose="05000000000000000000" pitchFamily="2" charset="2"/>
              <a:buChar char="ü"/>
            </a:pPr>
            <a:r>
              <a:rPr lang="zh-CN" altLang="en-US" sz="2400" dirty="0">
                <a:solidFill>
                  <a:srgbClr val="000000">
                    <a:lumMod val="50000"/>
                    <a:lumOff val="50000"/>
                  </a:srgbClr>
                </a:solidFill>
                <a:latin typeface="微软雅黑" panose="020B0503020204020204" pitchFamily="34" charset="-122"/>
                <a:ea typeface="微软雅黑" panose="020B0503020204020204" pitchFamily="34" charset="-122"/>
              </a:rPr>
              <a:t>图的同构</a:t>
            </a:r>
            <a:endParaRPr lang="en-US" altLang="zh-CN" sz="2400" dirty="0">
              <a:solidFill>
                <a:srgbClr val="000000">
                  <a:lumMod val="50000"/>
                  <a:lumOff val="50000"/>
                </a:srgbClr>
              </a:solidFill>
              <a:latin typeface="微软雅黑" panose="020B0503020204020204" pitchFamily="34" charset="-122"/>
              <a:ea typeface="微软雅黑" panose="020B0503020204020204" pitchFamily="34" charset="-122"/>
            </a:endParaRPr>
          </a:p>
        </p:txBody>
      </p:sp>
      <p:sp>
        <p:nvSpPr>
          <p:cNvPr id="29" name="文本框 28"/>
          <p:cNvSpPr txBox="1"/>
          <p:nvPr/>
        </p:nvSpPr>
        <p:spPr>
          <a:xfrm>
            <a:off x="1134000" y="5040000"/>
            <a:ext cx="4320000" cy="461665"/>
          </a:xfrm>
          <a:prstGeom prst="rect">
            <a:avLst/>
          </a:prstGeom>
          <a:noFill/>
        </p:spPr>
        <p:txBody>
          <a:bodyPr wrap="square" rtlCol="0">
            <a:spAutoFit/>
          </a:bodyPr>
          <a:lstStyle/>
          <a:p>
            <a:pPr marL="342900" indent="-342900">
              <a:buClr>
                <a:schemeClr val="accent2"/>
              </a:buClr>
              <a:buFont typeface="Wingdings" panose="05000000000000000000" pitchFamily="2" charset="2"/>
              <a:buChar char="ü"/>
            </a:pPr>
            <a:r>
              <a:rPr lang="zh-CN" altLang="en-US" sz="2400" dirty="0">
                <a:solidFill>
                  <a:srgbClr val="000000">
                    <a:lumMod val="50000"/>
                    <a:lumOff val="50000"/>
                  </a:srgbClr>
                </a:solidFill>
                <a:latin typeface="微软雅黑" panose="020B0503020204020204" pitchFamily="34" charset="-122"/>
                <a:ea typeface="微软雅黑" panose="020B0503020204020204" pitchFamily="34" charset="-122"/>
              </a:rPr>
              <a:t>完全图和正则图</a:t>
            </a:r>
            <a:endParaRPr lang="en-US" altLang="zh-CN" sz="2400" dirty="0">
              <a:solidFill>
                <a:srgbClr val="000000">
                  <a:lumMod val="50000"/>
                  <a:lumOff val="50000"/>
                </a:srgbClr>
              </a:solidFill>
              <a:latin typeface="微软雅黑" panose="020B0503020204020204" pitchFamily="34" charset="-122"/>
              <a:ea typeface="微软雅黑" panose="020B0503020204020204" pitchFamily="34" charset="-122"/>
            </a:endParaRPr>
          </a:p>
        </p:txBody>
      </p:sp>
      <p:sp>
        <p:nvSpPr>
          <p:cNvPr id="30" name="文本框 29"/>
          <p:cNvSpPr txBox="1"/>
          <p:nvPr/>
        </p:nvSpPr>
        <p:spPr>
          <a:xfrm>
            <a:off x="1134000" y="5508000"/>
            <a:ext cx="4320000" cy="461665"/>
          </a:xfrm>
          <a:prstGeom prst="rect">
            <a:avLst/>
          </a:prstGeom>
          <a:noFill/>
        </p:spPr>
        <p:txBody>
          <a:bodyPr wrap="square" rtlCol="0">
            <a:spAutoFit/>
          </a:bodyPr>
          <a:lstStyle/>
          <a:p>
            <a:pPr marL="342900" indent="-342900">
              <a:buClr>
                <a:schemeClr val="accent2"/>
              </a:buClr>
              <a:buFont typeface="Wingdings" panose="05000000000000000000" pitchFamily="2" charset="2"/>
              <a:buChar char="ü"/>
            </a:pPr>
            <a:r>
              <a:rPr lang="zh-CN" altLang="en-US" sz="2400" dirty="0">
                <a:solidFill>
                  <a:srgbClr val="000000">
                    <a:lumMod val="50000"/>
                    <a:lumOff val="50000"/>
                  </a:srgbClr>
                </a:solidFill>
                <a:latin typeface="微软雅黑" panose="020B0503020204020204" pitchFamily="34" charset="-122"/>
                <a:ea typeface="微软雅黑" panose="020B0503020204020204" pitchFamily="34" charset="-122"/>
              </a:rPr>
              <a:t>子图和补图</a:t>
            </a:r>
            <a:endParaRPr lang="en-US" altLang="zh-CN" sz="2400" dirty="0">
              <a:solidFill>
                <a:srgbClr val="000000">
                  <a:lumMod val="50000"/>
                  <a:lumOff val="50000"/>
                </a:srgbClr>
              </a:solidFill>
              <a:latin typeface="微软雅黑" panose="020B0503020204020204" pitchFamily="34" charset="-122"/>
              <a:ea typeface="微软雅黑" panose="020B0503020204020204" pitchFamily="34" charset="-122"/>
            </a:endParaRPr>
          </a:p>
        </p:txBody>
      </p:sp>
      <p:sp>
        <p:nvSpPr>
          <p:cNvPr id="19" name="灯片编号占位符 18">
            <a:extLst>
              <a:ext uri="{FF2B5EF4-FFF2-40B4-BE49-F238E27FC236}">
                <a16:creationId xmlns:a16="http://schemas.microsoft.com/office/drawing/2014/main" id="{20BB51C6-53E9-4882-86FA-67F82BDF81C2}"/>
              </a:ext>
            </a:extLst>
          </p:cNvPr>
          <p:cNvSpPr>
            <a:spLocks noGrp="1"/>
          </p:cNvSpPr>
          <p:nvPr>
            <p:ph type="sldNum" sz="quarter" idx="10"/>
          </p:nvPr>
        </p:nvSpPr>
        <p:spPr/>
        <p:txBody>
          <a:bodyPr/>
          <a:lstStyle/>
          <a:p>
            <a:fld id="{ADDBA8A9-FE90-4847-B2BB-91D9864F4629}" type="slidenum">
              <a:rPr lang="zh-CN" altLang="en-US" smtClean="0"/>
              <a:pPr/>
              <a:t>5</a:t>
            </a:fld>
            <a:r>
              <a:rPr lang="en-US" altLang="zh-CN"/>
              <a:t>|73</a:t>
            </a:r>
            <a:endParaRPr lang="zh-CN" altLang="en-US" dirty="0"/>
          </a:p>
        </p:txBody>
      </p:sp>
    </p:spTree>
    <p:extLst>
      <p:ext uri="{BB962C8B-B14F-4D97-AF65-F5344CB8AC3E}">
        <p14:creationId xmlns:p14="http://schemas.microsoft.com/office/powerpoint/2010/main" val="225257618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250" fill="hold"/>
                                        <p:tgtEl>
                                          <p:spTgt spid="9"/>
                                        </p:tgtEl>
                                        <p:attrNameLst>
                                          <p:attrName>ppt_x</p:attrName>
                                        </p:attrNameLst>
                                      </p:cBhvr>
                                      <p:tavLst>
                                        <p:tav tm="0">
                                          <p:val>
                                            <p:strVal val="#ppt_x"/>
                                          </p:val>
                                        </p:tav>
                                        <p:tav tm="100000">
                                          <p:val>
                                            <p:strVal val="#ppt_x"/>
                                          </p:val>
                                        </p:tav>
                                      </p:tavLst>
                                    </p:anim>
                                    <p:anim calcmode="lin" valueType="num">
                                      <p:cBhvr additive="base">
                                        <p:cTn id="8" dur="125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4" decel="100000" fill="hold" nodeType="withEffect">
                                  <p:stCondLst>
                                    <p:cond delay="25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1250" fill="hold"/>
                                        <p:tgtEl>
                                          <p:spTgt spid="15"/>
                                        </p:tgtEl>
                                        <p:attrNameLst>
                                          <p:attrName>ppt_x</p:attrName>
                                        </p:attrNameLst>
                                      </p:cBhvr>
                                      <p:tavLst>
                                        <p:tav tm="0">
                                          <p:val>
                                            <p:strVal val="#ppt_x"/>
                                          </p:val>
                                        </p:tav>
                                        <p:tav tm="100000">
                                          <p:val>
                                            <p:strVal val="#ppt_x"/>
                                          </p:val>
                                        </p:tav>
                                      </p:tavLst>
                                    </p:anim>
                                    <p:anim calcmode="lin" valueType="num">
                                      <p:cBhvr additive="base">
                                        <p:cTn id="12" dur="1250" fill="hold"/>
                                        <p:tgtEl>
                                          <p:spTgt spid="15"/>
                                        </p:tgtEl>
                                        <p:attrNameLst>
                                          <p:attrName>ppt_y</p:attrName>
                                        </p:attrNameLst>
                                      </p:cBhvr>
                                      <p:tavLst>
                                        <p:tav tm="0">
                                          <p:val>
                                            <p:strVal val="1+#ppt_h/2"/>
                                          </p:val>
                                        </p:tav>
                                        <p:tav tm="100000">
                                          <p:val>
                                            <p:strVal val="#ppt_y"/>
                                          </p:val>
                                        </p:tav>
                                      </p:tavLst>
                                    </p:anim>
                                  </p:childTnLst>
                                </p:cTn>
                              </p:par>
                              <p:par>
                                <p:cTn id="13" presetID="2" presetClass="entr" presetSubtype="4" decel="100000" fill="hold" nodeType="withEffect">
                                  <p:stCondLst>
                                    <p:cond delay="50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1250" fill="hold"/>
                                        <p:tgtEl>
                                          <p:spTgt spid="3"/>
                                        </p:tgtEl>
                                        <p:attrNameLst>
                                          <p:attrName>ppt_x</p:attrName>
                                        </p:attrNameLst>
                                      </p:cBhvr>
                                      <p:tavLst>
                                        <p:tav tm="0">
                                          <p:val>
                                            <p:strVal val="#ppt_x"/>
                                          </p:val>
                                        </p:tav>
                                        <p:tav tm="100000">
                                          <p:val>
                                            <p:strVal val="#ppt_x"/>
                                          </p:val>
                                        </p:tav>
                                      </p:tavLst>
                                    </p:anim>
                                    <p:anim calcmode="lin" valueType="num">
                                      <p:cBhvr additive="base">
                                        <p:cTn id="16" dur="1250" fill="hold"/>
                                        <p:tgtEl>
                                          <p:spTgt spid="3"/>
                                        </p:tgtEl>
                                        <p:attrNameLst>
                                          <p:attrName>ppt_y</p:attrName>
                                        </p:attrNameLst>
                                      </p:cBhvr>
                                      <p:tavLst>
                                        <p:tav tm="0">
                                          <p:val>
                                            <p:strVal val="1+#ppt_h/2"/>
                                          </p:val>
                                        </p:tav>
                                        <p:tav tm="100000">
                                          <p:val>
                                            <p:strVal val="#ppt_y"/>
                                          </p:val>
                                        </p:tav>
                                      </p:tavLst>
                                    </p:anim>
                                  </p:childTnLst>
                                </p:cTn>
                              </p:par>
                              <p:par>
                                <p:cTn id="17" presetID="2" presetClass="entr" presetSubtype="4" decel="100000" fill="hold" nodeType="withEffect">
                                  <p:stCondLst>
                                    <p:cond delay="75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1250" fill="hold"/>
                                        <p:tgtEl>
                                          <p:spTgt spid="12"/>
                                        </p:tgtEl>
                                        <p:attrNameLst>
                                          <p:attrName>ppt_x</p:attrName>
                                        </p:attrNameLst>
                                      </p:cBhvr>
                                      <p:tavLst>
                                        <p:tav tm="0">
                                          <p:val>
                                            <p:strVal val="#ppt_x"/>
                                          </p:val>
                                        </p:tav>
                                        <p:tav tm="100000">
                                          <p:val>
                                            <p:strVal val="#ppt_x"/>
                                          </p:val>
                                        </p:tav>
                                      </p:tavLst>
                                    </p:anim>
                                    <p:anim calcmode="lin" valueType="num">
                                      <p:cBhvr additive="base">
                                        <p:cTn id="20" dur="1250" fill="hold"/>
                                        <p:tgtEl>
                                          <p:spTgt spid="12"/>
                                        </p:tgtEl>
                                        <p:attrNameLst>
                                          <p:attrName>ppt_y</p:attrName>
                                        </p:attrNameLst>
                                      </p:cBhvr>
                                      <p:tavLst>
                                        <p:tav tm="0">
                                          <p:val>
                                            <p:strVal val="1+#ppt_h/2"/>
                                          </p:val>
                                        </p:tav>
                                        <p:tav tm="100000">
                                          <p:val>
                                            <p:strVal val="#ppt_y"/>
                                          </p:val>
                                        </p:tav>
                                      </p:tavLst>
                                    </p:anim>
                                  </p:childTnLst>
                                </p:cTn>
                              </p:par>
                              <p:par>
                                <p:cTn id="21" presetID="2" presetClass="entr" presetSubtype="4" decel="100000" fill="hold" nodeType="withEffect">
                                  <p:stCondLst>
                                    <p:cond delay="1000"/>
                                  </p:stCondLst>
                                  <p:childTnLst>
                                    <p:set>
                                      <p:cBhvr>
                                        <p:cTn id="22" dur="1" fill="hold">
                                          <p:stCondLst>
                                            <p:cond delay="0"/>
                                          </p:stCondLst>
                                        </p:cTn>
                                        <p:tgtEl>
                                          <p:spTgt spid="6"/>
                                        </p:tgtEl>
                                        <p:attrNameLst>
                                          <p:attrName>style.visibility</p:attrName>
                                        </p:attrNameLst>
                                      </p:cBhvr>
                                      <p:to>
                                        <p:strVal val="visible"/>
                                      </p:to>
                                    </p:set>
                                    <p:anim calcmode="lin" valueType="num">
                                      <p:cBhvr additive="base">
                                        <p:cTn id="23" dur="1250" fill="hold"/>
                                        <p:tgtEl>
                                          <p:spTgt spid="6"/>
                                        </p:tgtEl>
                                        <p:attrNameLst>
                                          <p:attrName>ppt_x</p:attrName>
                                        </p:attrNameLst>
                                      </p:cBhvr>
                                      <p:tavLst>
                                        <p:tav tm="0">
                                          <p:val>
                                            <p:strVal val="#ppt_x"/>
                                          </p:val>
                                        </p:tav>
                                        <p:tav tm="100000">
                                          <p:val>
                                            <p:strVal val="#ppt_x"/>
                                          </p:val>
                                        </p:tav>
                                      </p:tavLst>
                                    </p:anim>
                                    <p:anim calcmode="lin" valueType="num">
                                      <p:cBhvr additive="base">
                                        <p:cTn id="24" dur="1250" fill="hold"/>
                                        <p:tgtEl>
                                          <p:spTgt spid="6"/>
                                        </p:tgtEl>
                                        <p:attrNameLst>
                                          <p:attrName>ppt_y</p:attrName>
                                        </p:attrNameLst>
                                      </p:cBhvr>
                                      <p:tavLst>
                                        <p:tav tm="0">
                                          <p:val>
                                            <p:strVal val="1+#ppt_h/2"/>
                                          </p:val>
                                        </p:tav>
                                        <p:tav tm="100000">
                                          <p:val>
                                            <p:strVal val="#ppt_y"/>
                                          </p:val>
                                        </p:tav>
                                      </p:tavLst>
                                    </p:anim>
                                  </p:childTnLst>
                                </p:cTn>
                              </p:par>
                              <p:par>
                                <p:cTn id="25" presetID="2" presetClass="entr" presetSubtype="2" decel="100000" fill="hold" grpId="0" nodeType="withEffect">
                                  <p:stCondLst>
                                    <p:cond delay="1000"/>
                                  </p:stCondLst>
                                  <p:childTnLst>
                                    <p:set>
                                      <p:cBhvr>
                                        <p:cTn id="26" dur="1" fill="hold">
                                          <p:stCondLst>
                                            <p:cond delay="0"/>
                                          </p:stCondLst>
                                        </p:cTn>
                                        <p:tgtEl>
                                          <p:spTgt spid="24"/>
                                        </p:tgtEl>
                                        <p:attrNameLst>
                                          <p:attrName>style.visibility</p:attrName>
                                        </p:attrNameLst>
                                      </p:cBhvr>
                                      <p:to>
                                        <p:strVal val="visible"/>
                                      </p:to>
                                    </p:set>
                                    <p:anim calcmode="lin" valueType="num">
                                      <p:cBhvr additive="base">
                                        <p:cTn id="27" dur="1500" fill="hold"/>
                                        <p:tgtEl>
                                          <p:spTgt spid="24"/>
                                        </p:tgtEl>
                                        <p:attrNameLst>
                                          <p:attrName>ppt_x</p:attrName>
                                        </p:attrNameLst>
                                      </p:cBhvr>
                                      <p:tavLst>
                                        <p:tav tm="0">
                                          <p:val>
                                            <p:strVal val="1+#ppt_w/2"/>
                                          </p:val>
                                        </p:tav>
                                        <p:tav tm="100000">
                                          <p:val>
                                            <p:strVal val="#ppt_x"/>
                                          </p:val>
                                        </p:tav>
                                      </p:tavLst>
                                    </p:anim>
                                    <p:anim calcmode="lin" valueType="num">
                                      <p:cBhvr additive="base">
                                        <p:cTn id="28" dur="1500" fill="hold"/>
                                        <p:tgtEl>
                                          <p:spTgt spid="24"/>
                                        </p:tgtEl>
                                        <p:attrNameLst>
                                          <p:attrName>ppt_y</p:attrName>
                                        </p:attrNameLst>
                                      </p:cBhvr>
                                      <p:tavLst>
                                        <p:tav tm="0">
                                          <p:val>
                                            <p:strVal val="#ppt_y"/>
                                          </p:val>
                                        </p:tav>
                                        <p:tav tm="100000">
                                          <p:val>
                                            <p:strVal val="#ppt_y"/>
                                          </p:val>
                                        </p:tav>
                                      </p:tavLst>
                                    </p:anim>
                                  </p:childTnLst>
                                </p:cTn>
                              </p:par>
                              <p:par>
                                <p:cTn id="29" presetID="22" presetClass="entr" presetSubtype="8" fill="hold" grpId="0" nodeType="withEffect">
                                  <p:stCondLst>
                                    <p:cond delay="1250"/>
                                  </p:stCondLst>
                                  <p:childTnLst>
                                    <p:set>
                                      <p:cBhvr>
                                        <p:cTn id="30" dur="1" fill="hold">
                                          <p:stCondLst>
                                            <p:cond delay="0"/>
                                          </p:stCondLst>
                                        </p:cTn>
                                        <p:tgtEl>
                                          <p:spTgt spid="26"/>
                                        </p:tgtEl>
                                        <p:attrNameLst>
                                          <p:attrName>style.visibility</p:attrName>
                                        </p:attrNameLst>
                                      </p:cBhvr>
                                      <p:to>
                                        <p:strVal val="visible"/>
                                      </p:to>
                                    </p:set>
                                    <p:animEffect transition="in" filter="wipe(left)">
                                      <p:cBhvr>
                                        <p:cTn id="31" dur="1000"/>
                                        <p:tgtEl>
                                          <p:spTgt spid="26"/>
                                        </p:tgtEl>
                                      </p:cBhvr>
                                    </p:animEffect>
                                  </p:childTnLst>
                                </p:cTn>
                              </p:par>
                              <p:par>
                                <p:cTn id="32" presetID="2" presetClass="entr" presetSubtype="4" decel="100000" fill="hold" grpId="0" nodeType="withEffect">
                                  <p:stCondLst>
                                    <p:cond delay="1250"/>
                                  </p:stCondLst>
                                  <p:childTnLst>
                                    <p:set>
                                      <p:cBhvr>
                                        <p:cTn id="33" dur="1" fill="hold">
                                          <p:stCondLst>
                                            <p:cond delay="0"/>
                                          </p:stCondLst>
                                        </p:cTn>
                                        <p:tgtEl>
                                          <p:spTgt spid="27"/>
                                        </p:tgtEl>
                                        <p:attrNameLst>
                                          <p:attrName>style.visibility</p:attrName>
                                        </p:attrNameLst>
                                      </p:cBhvr>
                                      <p:to>
                                        <p:strVal val="visible"/>
                                      </p:to>
                                    </p:set>
                                    <p:anim calcmode="lin" valueType="num">
                                      <p:cBhvr additive="base">
                                        <p:cTn id="34" dur="1500" fill="hold"/>
                                        <p:tgtEl>
                                          <p:spTgt spid="27"/>
                                        </p:tgtEl>
                                        <p:attrNameLst>
                                          <p:attrName>ppt_x</p:attrName>
                                        </p:attrNameLst>
                                      </p:cBhvr>
                                      <p:tavLst>
                                        <p:tav tm="0">
                                          <p:val>
                                            <p:strVal val="#ppt_x"/>
                                          </p:val>
                                        </p:tav>
                                        <p:tav tm="100000">
                                          <p:val>
                                            <p:strVal val="#ppt_x"/>
                                          </p:val>
                                        </p:tav>
                                      </p:tavLst>
                                    </p:anim>
                                    <p:anim calcmode="lin" valueType="num">
                                      <p:cBhvr additive="base">
                                        <p:cTn id="35" dur="1500" fill="hold"/>
                                        <p:tgtEl>
                                          <p:spTgt spid="27"/>
                                        </p:tgtEl>
                                        <p:attrNameLst>
                                          <p:attrName>ppt_y</p:attrName>
                                        </p:attrNameLst>
                                      </p:cBhvr>
                                      <p:tavLst>
                                        <p:tav tm="0">
                                          <p:val>
                                            <p:strVal val="1+#ppt_h/2"/>
                                          </p:val>
                                        </p:tav>
                                        <p:tav tm="100000">
                                          <p:val>
                                            <p:strVal val="#ppt_y"/>
                                          </p:val>
                                        </p:tav>
                                      </p:tavLst>
                                    </p:anim>
                                  </p:childTnLst>
                                </p:cTn>
                              </p:par>
                              <p:par>
                                <p:cTn id="36" presetID="2" presetClass="entr" presetSubtype="4" decel="100000" fill="hold" grpId="0" nodeType="withEffect">
                                  <p:stCondLst>
                                    <p:cond delay="1500"/>
                                  </p:stCondLst>
                                  <p:childTnLst>
                                    <p:set>
                                      <p:cBhvr>
                                        <p:cTn id="37" dur="1" fill="hold">
                                          <p:stCondLst>
                                            <p:cond delay="0"/>
                                          </p:stCondLst>
                                        </p:cTn>
                                        <p:tgtEl>
                                          <p:spTgt spid="28"/>
                                        </p:tgtEl>
                                        <p:attrNameLst>
                                          <p:attrName>style.visibility</p:attrName>
                                        </p:attrNameLst>
                                      </p:cBhvr>
                                      <p:to>
                                        <p:strVal val="visible"/>
                                      </p:to>
                                    </p:set>
                                    <p:anim calcmode="lin" valueType="num">
                                      <p:cBhvr additive="base">
                                        <p:cTn id="38" dur="1500" fill="hold"/>
                                        <p:tgtEl>
                                          <p:spTgt spid="28"/>
                                        </p:tgtEl>
                                        <p:attrNameLst>
                                          <p:attrName>ppt_x</p:attrName>
                                        </p:attrNameLst>
                                      </p:cBhvr>
                                      <p:tavLst>
                                        <p:tav tm="0">
                                          <p:val>
                                            <p:strVal val="#ppt_x"/>
                                          </p:val>
                                        </p:tav>
                                        <p:tav tm="100000">
                                          <p:val>
                                            <p:strVal val="#ppt_x"/>
                                          </p:val>
                                        </p:tav>
                                      </p:tavLst>
                                    </p:anim>
                                    <p:anim calcmode="lin" valueType="num">
                                      <p:cBhvr additive="base">
                                        <p:cTn id="39" dur="1500" fill="hold"/>
                                        <p:tgtEl>
                                          <p:spTgt spid="28"/>
                                        </p:tgtEl>
                                        <p:attrNameLst>
                                          <p:attrName>ppt_y</p:attrName>
                                        </p:attrNameLst>
                                      </p:cBhvr>
                                      <p:tavLst>
                                        <p:tav tm="0">
                                          <p:val>
                                            <p:strVal val="1+#ppt_h/2"/>
                                          </p:val>
                                        </p:tav>
                                        <p:tav tm="100000">
                                          <p:val>
                                            <p:strVal val="#ppt_y"/>
                                          </p:val>
                                        </p:tav>
                                      </p:tavLst>
                                    </p:anim>
                                  </p:childTnLst>
                                </p:cTn>
                              </p:par>
                              <p:par>
                                <p:cTn id="40" presetID="2" presetClass="entr" presetSubtype="4" decel="100000" fill="hold" grpId="0" nodeType="withEffect">
                                  <p:stCondLst>
                                    <p:cond delay="1750"/>
                                  </p:stCondLst>
                                  <p:childTnLst>
                                    <p:set>
                                      <p:cBhvr>
                                        <p:cTn id="41" dur="1" fill="hold">
                                          <p:stCondLst>
                                            <p:cond delay="0"/>
                                          </p:stCondLst>
                                        </p:cTn>
                                        <p:tgtEl>
                                          <p:spTgt spid="23"/>
                                        </p:tgtEl>
                                        <p:attrNameLst>
                                          <p:attrName>style.visibility</p:attrName>
                                        </p:attrNameLst>
                                      </p:cBhvr>
                                      <p:to>
                                        <p:strVal val="visible"/>
                                      </p:to>
                                    </p:set>
                                    <p:anim calcmode="lin" valueType="num">
                                      <p:cBhvr additive="base">
                                        <p:cTn id="42" dur="1500" fill="hold"/>
                                        <p:tgtEl>
                                          <p:spTgt spid="23"/>
                                        </p:tgtEl>
                                        <p:attrNameLst>
                                          <p:attrName>ppt_x</p:attrName>
                                        </p:attrNameLst>
                                      </p:cBhvr>
                                      <p:tavLst>
                                        <p:tav tm="0">
                                          <p:val>
                                            <p:strVal val="#ppt_x"/>
                                          </p:val>
                                        </p:tav>
                                        <p:tav tm="100000">
                                          <p:val>
                                            <p:strVal val="#ppt_x"/>
                                          </p:val>
                                        </p:tav>
                                      </p:tavLst>
                                    </p:anim>
                                    <p:anim calcmode="lin" valueType="num">
                                      <p:cBhvr additive="base">
                                        <p:cTn id="43" dur="1500" fill="hold"/>
                                        <p:tgtEl>
                                          <p:spTgt spid="23"/>
                                        </p:tgtEl>
                                        <p:attrNameLst>
                                          <p:attrName>ppt_y</p:attrName>
                                        </p:attrNameLst>
                                      </p:cBhvr>
                                      <p:tavLst>
                                        <p:tav tm="0">
                                          <p:val>
                                            <p:strVal val="1+#ppt_h/2"/>
                                          </p:val>
                                        </p:tav>
                                        <p:tav tm="100000">
                                          <p:val>
                                            <p:strVal val="#ppt_y"/>
                                          </p:val>
                                        </p:tav>
                                      </p:tavLst>
                                    </p:anim>
                                  </p:childTnLst>
                                </p:cTn>
                              </p:par>
                              <p:par>
                                <p:cTn id="44" presetID="2" presetClass="entr" presetSubtype="4" decel="100000" fill="hold" grpId="0" nodeType="withEffect">
                                  <p:stCondLst>
                                    <p:cond delay="2000"/>
                                  </p:stCondLst>
                                  <p:childTnLst>
                                    <p:set>
                                      <p:cBhvr>
                                        <p:cTn id="45" dur="1" fill="hold">
                                          <p:stCondLst>
                                            <p:cond delay="0"/>
                                          </p:stCondLst>
                                        </p:cTn>
                                        <p:tgtEl>
                                          <p:spTgt spid="25"/>
                                        </p:tgtEl>
                                        <p:attrNameLst>
                                          <p:attrName>style.visibility</p:attrName>
                                        </p:attrNameLst>
                                      </p:cBhvr>
                                      <p:to>
                                        <p:strVal val="visible"/>
                                      </p:to>
                                    </p:set>
                                    <p:anim calcmode="lin" valueType="num">
                                      <p:cBhvr additive="base">
                                        <p:cTn id="46" dur="1500" fill="hold"/>
                                        <p:tgtEl>
                                          <p:spTgt spid="25"/>
                                        </p:tgtEl>
                                        <p:attrNameLst>
                                          <p:attrName>ppt_x</p:attrName>
                                        </p:attrNameLst>
                                      </p:cBhvr>
                                      <p:tavLst>
                                        <p:tav tm="0">
                                          <p:val>
                                            <p:strVal val="#ppt_x"/>
                                          </p:val>
                                        </p:tav>
                                        <p:tav tm="100000">
                                          <p:val>
                                            <p:strVal val="#ppt_x"/>
                                          </p:val>
                                        </p:tav>
                                      </p:tavLst>
                                    </p:anim>
                                    <p:anim calcmode="lin" valueType="num">
                                      <p:cBhvr additive="base">
                                        <p:cTn id="47" dur="1500" fill="hold"/>
                                        <p:tgtEl>
                                          <p:spTgt spid="25"/>
                                        </p:tgtEl>
                                        <p:attrNameLst>
                                          <p:attrName>ppt_y</p:attrName>
                                        </p:attrNameLst>
                                      </p:cBhvr>
                                      <p:tavLst>
                                        <p:tav tm="0">
                                          <p:val>
                                            <p:strVal val="1+#ppt_h/2"/>
                                          </p:val>
                                        </p:tav>
                                        <p:tav tm="100000">
                                          <p:val>
                                            <p:strVal val="#ppt_y"/>
                                          </p:val>
                                        </p:tav>
                                      </p:tavLst>
                                    </p:anim>
                                  </p:childTnLst>
                                </p:cTn>
                              </p:par>
                              <p:par>
                                <p:cTn id="48" presetID="2" presetClass="entr" presetSubtype="4" decel="100000" fill="hold" grpId="0" nodeType="withEffect">
                                  <p:stCondLst>
                                    <p:cond delay="2250"/>
                                  </p:stCondLst>
                                  <p:childTnLst>
                                    <p:set>
                                      <p:cBhvr>
                                        <p:cTn id="49" dur="1" fill="hold">
                                          <p:stCondLst>
                                            <p:cond delay="0"/>
                                          </p:stCondLst>
                                        </p:cTn>
                                        <p:tgtEl>
                                          <p:spTgt spid="29"/>
                                        </p:tgtEl>
                                        <p:attrNameLst>
                                          <p:attrName>style.visibility</p:attrName>
                                        </p:attrNameLst>
                                      </p:cBhvr>
                                      <p:to>
                                        <p:strVal val="visible"/>
                                      </p:to>
                                    </p:set>
                                    <p:anim calcmode="lin" valueType="num">
                                      <p:cBhvr additive="base">
                                        <p:cTn id="50" dur="1500" fill="hold"/>
                                        <p:tgtEl>
                                          <p:spTgt spid="29"/>
                                        </p:tgtEl>
                                        <p:attrNameLst>
                                          <p:attrName>ppt_x</p:attrName>
                                        </p:attrNameLst>
                                      </p:cBhvr>
                                      <p:tavLst>
                                        <p:tav tm="0">
                                          <p:val>
                                            <p:strVal val="#ppt_x"/>
                                          </p:val>
                                        </p:tav>
                                        <p:tav tm="100000">
                                          <p:val>
                                            <p:strVal val="#ppt_x"/>
                                          </p:val>
                                        </p:tav>
                                      </p:tavLst>
                                    </p:anim>
                                    <p:anim calcmode="lin" valueType="num">
                                      <p:cBhvr additive="base">
                                        <p:cTn id="51" dur="1500" fill="hold"/>
                                        <p:tgtEl>
                                          <p:spTgt spid="29"/>
                                        </p:tgtEl>
                                        <p:attrNameLst>
                                          <p:attrName>ppt_y</p:attrName>
                                        </p:attrNameLst>
                                      </p:cBhvr>
                                      <p:tavLst>
                                        <p:tav tm="0">
                                          <p:val>
                                            <p:strVal val="1+#ppt_h/2"/>
                                          </p:val>
                                        </p:tav>
                                        <p:tav tm="100000">
                                          <p:val>
                                            <p:strVal val="#ppt_y"/>
                                          </p:val>
                                        </p:tav>
                                      </p:tavLst>
                                    </p:anim>
                                  </p:childTnLst>
                                </p:cTn>
                              </p:par>
                              <p:par>
                                <p:cTn id="52" presetID="2" presetClass="entr" presetSubtype="4" decel="100000" fill="hold" grpId="0" nodeType="withEffect">
                                  <p:stCondLst>
                                    <p:cond delay="2500"/>
                                  </p:stCondLst>
                                  <p:childTnLst>
                                    <p:set>
                                      <p:cBhvr>
                                        <p:cTn id="53" dur="1" fill="hold">
                                          <p:stCondLst>
                                            <p:cond delay="0"/>
                                          </p:stCondLst>
                                        </p:cTn>
                                        <p:tgtEl>
                                          <p:spTgt spid="30"/>
                                        </p:tgtEl>
                                        <p:attrNameLst>
                                          <p:attrName>style.visibility</p:attrName>
                                        </p:attrNameLst>
                                      </p:cBhvr>
                                      <p:to>
                                        <p:strVal val="visible"/>
                                      </p:to>
                                    </p:set>
                                    <p:anim calcmode="lin" valueType="num">
                                      <p:cBhvr additive="base">
                                        <p:cTn id="54" dur="1500" fill="hold"/>
                                        <p:tgtEl>
                                          <p:spTgt spid="30"/>
                                        </p:tgtEl>
                                        <p:attrNameLst>
                                          <p:attrName>ppt_x</p:attrName>
                                        </p:attrNameLst>
                                      </p:cBhvr>
                                      <p:tavLst>
                                        <p:tav tm="0">
                                          <p:val>
                                            <p:strVal val="#ppt_x"/>
                                          </p:val>
                                        </p:tav>
                                        <p:tav tm="100000">
                                          <p:val>
                                            <p:strVal val="#ppt_x"/>
                                          </p:val>
                                        </p:tav>
                                      </p:tavLst>
                                    </p:anim>
                                    <p:anim calcmode="lin" valueType="num">
                                      <p:cBhvr additive="base">
                                        <p:cTn id="55" dur="1500" fill="hold"/>
                                        <p:tgtEl>
                                          <p:spTgt spid="3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6" grpId="0" animBg="1"/>
      <p:bldP spid="27" grpId="0"/>
      <p:bldP spid="28" grpId="0"/>
      <p:bldP spid="23" grpId="0"/>
      <p:bldP spid="25" grpId="0"/>
      <p:bldP spid="29" grpId="0"/>
      <p:bldP spid="30"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文本占位符 1"/>
              <p:cNvSpPr>
                <a:spLocks noGrp="1"/>
              </p:cNvSpPr>
              <p:nvPr>
                <p:ph type="body" sz="quarter" idx="1"/>
              </p:nvPr>
            </p:nvSpPr>
            <p:spPr>
              <a:xfrm>
                <a:off x="516000" y="1008000"/>
                <a:ext cx="11160000" cy="4481676"/>
              </a:xfrm>
            </p:spPr>
            <p:txBody>
              <a:bodyPr/>
              <a:lstStyle/>
              <a:p>
                <a:r>
                  <a:rPr lang="zh-CN" altLang="en-US" dirty="0"/>
                  <a:t>定义</a:t>
                </a:r>
                <a:r>
                  <a:rPr lang="en-US" altLang="zh-CN" dirty="0"/>
                  <a:t>14.22  </a:t>
                </a:r>
                <a:r>
                  <a:rPr lang="zh-CN" altLang="en-US" dirty="0"/>
                  <a:t>设无向图</a:t>
                </a:r>
                <a:r>
                  <a:rPr lang="en-US" altLang="zh-CN" dirty="0"/>
                  <a:t>G=&lt;V,E&gt;, </a:t>
                </a:r>
                <a:r>
                  <a:rPr lang="zh-CN" altLang="en-US" dirty="0"/>
                  <a:t>若能将</a:t>
                </a:r>
                <a:r>
                  <a:rPr lang="en-US" altLang="zh-CN" dirty="0"/>
                  <a:t>V</a:t>
                </a:r>
                <a:r>
                  <a:rPr lang="zh-CN" altLang="en-US" dirty="0"/>
                  <a:t>分成非空的</a:t>
                </a:r>
                <a:r>
                  <a:rPr lang="en-US" altLang="zh-CN" dirty="0"/>
                  <a:t>V1</a:t>
                </a:r>
                <a:r>
                  <a:rPr lang="zh-CN" altLang="en-US" dirty="0"/>
                  <a:t>和</a:t>
                </a:r>
                <a:r>
                  <a:rPr lang="en-US" altLang="zh-CN" dirty="0"/>
                  <a:t>V2, </a:t>
                </a:r>
                <a:r>
                  <a:rPr lang="zh-CN" altLang="en-US" dirty="0"/>
                  <a:t>且</a:t>
                </a:r>
                <a:r>
                  <a:rPr lang="en-US" altLang="zh-CN" dirty="0"/>
                  <a:t>V1</a:t>
                </a:r>
                <a14:m>
                  <m:oMath xmlns:m="http://schemas.openxmlformats.org/officeDocument/2006/math">
                    <m:r>
                      <a:rPr lang="en-US" altLang="zh-CN" smtClean="0">
                        <a:latin typeface="Cambria Math" panose="02040503050406030204" pitchFamily="18" charset="0"/>
                      </a:rPr>
                      <m:t>∪</m:t>
                    </m:r>
                  </m:oMath>
                </a14:m>
                <a:r>
                  <a:rPr lang="en-US" altLang="zh-CN" dirty="0"/>
                  <a:t>V2=V, V1</a:t>
                </a:r>
                <a14:m>
                  <m:oMath xmlns:m="http://schemas.openxmlformats.org/officeDocument/2006/math">
                    <m:r>
                      <a:rPr lang="en-US" altLang="zh-CN">
                        <a:latin typeface="Cambria Math" panose="02040503050406030204" pitchFamily="18" charset="0"/>
                      </a:rPr>
                      <m:t>∩</m:t>
                    </m:r>
                  </m:oMath>
                </a14:m>
                <a:r>
                  <a:rPr lang="en-US" altLang="zh-CN" dirty="0"/>
                  <a:t>V2=</a:t>
                </a:r>
                <a:r>
                  <a:rPr lang="en-US" altLang="zh-CN" dirty="0">
                    <a:sym typeface="Symbol" panose="05050102010706020507" pitchFamily="18" charset="2"/>
                  </a:rPr>
                  <a:t></a:t>
                </a:r>
                <a:r>
                  <a:rPr lang="en-US" altLang="zh-CN" dirty="0"/>
                  <a:t>, </a:t>
                </a:r>
                <a:r>
                  <a:rPr lang="zh-CN" altLang="en-US" dirty="0"/>
                  <a:t>使得</a:t>
                </a:r>
                <a:r>
                  <a:rPr lang="en-US" altLang="zh-CN" dirty="0"/>
                  <a:t>G</a:t>
                </a:r>
                <a:r>
                  <a:rPr lang="zh-CN" altLang="en-US" dirty="0"/>
                  <a:t>中的每条边的两个端点都是一个属于</a:t>
                </a:r>
                <a:r>
                  <a:rPr lang="en-US" altLang="zh-CN" dirty="0"/>
                  <a:t>V1, </a:t>
                </a:r>
                <a:r>
                  <a:rPr lang="zh-CN" altLang="en-US" dirty="0"/>
                  <a:t>另一个属于</a:t>
                </a:r>
                <a:r>
                  <a:rPr lang="en-US" altLang="zh-CN" dirty="0"/>
                  <a:t>V2, </a:t>
                </a:r>
                <a:r>
                  <a:rPr lang="zh-CN" altLang="en-US" dirty="0"/>
                  <a:t>则称</a:t>
                </a:r>
                <a:r>
                  <a:rPr lang="en-US" altLang="zh-CN" dirty="0"/>
                  <a:t>G</a:t>
                </a:r>
                <a:r>
                  <a:rPr lang="zh-CN" altLang="en-US" dirty="0"/>
                  <a:t>为</a:t>
                </a:r>
                <a:r>
                  <a:rPr lang="zh-CN" altLang="en-US" dirty="0">
                    <a:solidFill>
                      <a:srgbClr val="FF0000"/>
                    </a:solidFill>
                  </a:rPr>
                  <a:t>二部图</a:t>
                </a:r>
                <a:r>
                  <a:rPr lang="en-US" altLang="zh-CN" dirty="0"/>
                  <a:t>(</a:t>
                </a:r>
                <a:r>
                  <a:rPr lang="zh-CN" altLang="en-US" dirty="0"/>
                  <a:t>或称二分图、偶图等</a:t>
                </a:r>
                <a:r>
                  <a:rPr lang="en-US" altLang="zh-CN" dirty="0"/>
                  <a:t>). </a:t>
                </a:r>
                <a:r>
                  <a:rPr lang="zh-CN" altLang="en-US" dirty="0"/>
                  <a:t>称</a:t>
                </a:r>
                <a:r>
                  <a:rPr lang="en-US" altLang="zh-CN" dirty="0"/>
                  <a:t>V1</a:t>
                </a:r>
                <a:r>
                  <a:rPr lang="zh-CN" altLang="en-US" dirty="0"/>
                  <a:t>和</a:t>
                </a:r>
                <a:r>
                  <a:rPr lang="en-US" altLang="zh-CN" dirty="0"/>
                  <a:t>V2</a:t>
                </a:r>
                <a:r>
                  <a:rPr lang="zh-CN" altLang="en-US" dirty="0"/>
                  <a:t>为互补顶点子集</a:t>
                </a:r>
                <a:r>
                  <a:rPr lang="en-US" altLang="zh-CN" dirty="0"/>
                  <a:t>, </a:t>
                </a:r>
                <a:r>
                  <a:rPr lang="zh-CN" altLang="en-US" dirty="0"/>
                  <a:t>常将二部图</a:t>
                </a:r>
                <a:r>
                  <a:rPr lang="en-US" altLang="zh-CN" dirty="0"/>
                  <a:t>G</a:t>
                </a:r>
                <a:r>
                  <a:rPr lang="zh-CN" altLang="en-US" dirty="0"/>
                  <a:t>记为</a:t>
                </a:r>
                <a:r>
                  <a:rPr lang="en-US" altLang="zh-CN" dirty="0"/>
                  <a:t>&lt;V1,V2,E&gt;. </a:t>
                </a:r>
              </a:p>
              <a:p>
                <a:pPr lvl="1"/>
                <a:r>
                  <a:rPr lang="zh-CN" altLang="en-US" dirty="0">
                    <a:solidFill>
                      <a:srgbClr val="FF0000"/>
                    </a:solidFill>
                  </a:rPr>
                  <a:t>完全二部图</a:t>
                </a:r>
                <a:r>
                  <a:rPr lang="en-US" altLang="zh-CN" dirty="0"/>
                  <a:t>: </a:t>
                </a:r>
                <a:r>
                  <a:rPr lang="zh-CN" altLang="en-US" dirty="0"/>
                  <a:t>若</a:t>
                </a:r>
                <a:r>
                  <a:rPr lang="en-US" altLang="zh-CN" dirty="0"/>
                  <a:t>G</a:t>
                </a:r>
                <a:r>
                  <a:rPr lang="zh-CN" altLang="en-US" dirty="0"/>
                  <a:t>是简单二部图</a:t>
                </a:r>
                <a:r>
                  <a:rPr lang="en-US" altLang="zh-CN" dirty="0"/>
                  <a:t>, V1</a:t>
                </a:r>
                <a:r>
                  <a:rPr lang="zh-CN" altLang="en-US" dirty="0"/>
                  <a:t>中的每个顶点均与</a:t>
                </a:r>
                <a:r>
                  <a:rPr lang="en-US" altLang="zh-CN" dirty="0"/>
                  <a:t>V2</a:t>
                </a:r>
                <a:r>
                  <a:rPr lang="zh-CN" altLang="en-US" dirty="0"/>
                  <a:t>中的所有顶点相邻</a:t>
                </a:r>
                <a:r>
                  <a:rPr lang="en-US" altLang="zh-CN" dirty="0"/>
                  <a:t>,</a:t>
                </a:r>
                <a:r>
                  <a:rPr lang="zh-CN" altLang="en-US" dirty="0"/>
                  <a:t> 则称</a:t>
                </a:r>
                <a:r>
                  <a:rPr lang="en-US" altLang="zh-CN" dirty="0"/>
                  <a:t>G</a:t>
                </a:r>
                <a:r>
                  <a:rPr lang="zh-CN" altLang="en-US" dirty="0"/>
                  <a:t>为完全二部图</a:t>
                </a:r>
                <a:r>
                  <a:rPr lang="en-US" altLang="zh-CN" dirty="0"/>
                  <a:t>, </a:t>
                </a:r>
                <a:r>
                  <a:rPr lang="zh-CN" altLang="en-US" dirty="0"/>
                  <a:t>记为</a:t>
                </a:r>
                <a14:m>
                  <m:oMath xmlns:m="http://schemas.openxmlformats.org/officeDocument/2006/math">
                    <m:sSub>
                      <m:sSubPr>
                        <m:ctrlPr>
                          <a:rPr lang="en-US" altLang="zh-CN" i="1" smtClean="0">
                            <a:latin typeface="Cambria Math" panose="02040503050406030204" pitchFamily="18" charset="0"/>
                          </a:rPr>
                        </m:ctrlPr>
                      </m:sSubPr>
                      <m:e>
                        <m:r>
                          <a:rPr lang="en-US" altLang="zh-CN" smtClean="0">
                            <a:latin typeface="Cambria Math" panose="02040503050406030204" pitchFamily="18" charset="0"/>
                          </a:rPr>
                          <m:t>𝑲</m:t>
                        </m:r>
                      </m:e>
                      <m:sub>
                        <m:r>
                          <a:rPr lang="en-US" altLang="zh-CN" smtClean="0">
                            <a:latin typeface="Cambria Math" panose="02040503050406030204" pitchFamily="18" charset="0"/>
                          </a:rPr>
                          <m:t>𝒓</m:t>
                        </m:r>
                        <m:r>
                          <a:rPr lang="en-US" altLang="zh-CN" smtClean="0">
                            <a:latin typeface="Cambria Math" panose="02040503050406030204" pitchFamily="18" charset="0"/>
                          </a:rPr>
                          <m:t>, </m:t>
                        </m:r>
                        <m:r>
                          <a:rPr lang="en-US" altLang="zh-CN" smtClean="0">
                            <a:latin typeface="Cambria Math" panose="02040503050406030204" pitchFamily="18" charset="0"/>
                          </a:rPr>
                          <m:t>𝒔</m:t>
                        </m:r>
                      </m:sub>
                    </m:sSub>
                  </m:oMath>
                </a14:m>
                <a:r>
                  <a:rPr lang="en-US" altLang="zh-CN" dirty="0"/>
                  <a:t>, </a:t>
                </a:r>
                <a:r>
                  <a:rPr lang="zh-CN" altLang="en-US" dirty="0"/>
                  <a:t>其中</a:t>
                </a:r>
                <a:r>
                  <a:rPr lang="en-US" altLang="zh-CN" dirty="0"/>
                  <a:t>r=|V1|, s=|V2|. </a:t>
                </a:r>
              </a:p>
              <a:p>
                <a:pPr lvl="1"/>
                <a:r>
                  <a:rPr lang="zh-CN" altLang="en-US" dirty="0">
                    <a:solidFill>
                      <a:srgbClr val="FF0000"/>
                    </a:solidFill>
                  </a:rPr>
                  <a:t>注意</a:t>
                </a:r>
                <a:r>
                  <a:rPr lang="en-US" altLang="zh-CN" dirty="0"/>
                  <a:t>, n(</a:t>
                </a:r>
                <a14:m>
                  <m:oMath xmlns:m="http://schemas.openxmlformats.org/officeDocument/2006/math">
                    <m:r>
                      <a:rPr lang="en-US" altLang="zh-CN" smtClean="0">
                        <a:latin typeface="Cambria Math" panose="02040503050406030204" pitchFamily="18" charset="0"/>
                      </a:rPr>
                      <m:t>≥</m:t>
                    </m:r>
                  </m:oMath>
                </a14:m>
                <a:r>
                  <a:rPr lang="en-US" altLang="zh-CN" dirty="0"/>
                  <a:t>2) </a:t>
                </a:r>
                <a:r>
                  <a:rPr lang="zh-CN" altLang="en-US" dirty="0"/>
                  <a:t>阶零图为二部图</a:t>
                </a:r>
                <a:r>
                  <a:rPr lang="en-US" altLang="zh-CN" dirty="0"/>
                  <a:t>.</a:t>
                </a:r>
              </a:p>
              <a:p>
                <a:r>
                  <a:rPr lang="zh-CN" altLang="en-US" dirty="0"/>
                  <a:t>定理</a:t>
                </a:r>
                <a:r>
                  <a:rPr lang="en-US" altLang="zh-CN" dirty="0"/>
                  <a:t>14.10  </a:t>
                </a:r>
                <a:r>
                  <a:rPr lang="zh-CN" altLang="en-US" dirty="0"/>
                  <a:t>二部图</a:t>
                </a:r>
                <a:r>
                  <a:rPr lang="zh-CN" altLang="en-US" dirty="0" smtClean="0"/>
                  <a:t>的</a:t>
                </a:r>
                <a:r>
                  <a:rPr lang="zh-CN" altLang="en-US" dirty="0" smtClean="0"/>
                  <a:t>判别</a:t>
                </a:r>
                <a:r>
                  <a:rPr lang="zh-CN" altLang="en-US" dirty="0" smtClean="0"/>
                  <a:t>方法</a:t>
                </a:r>
                <a:endParaRPr lang="en-US" altLang="zh-CN" dirty="0"/>
              </a:p>
              <a:p>
                <a:pPr lvl="1"/>
                <a:r>
                  <a:rPr lang="zh-CN" altLang="en-US" dirty="0"/>
                  <a:t>无向图</a:t>
                </a:r>
                <a:r>
                  <a:rPr lang="en-US" altLang="zh-CN" dirty="0"/>
                  <a:t>G=&lt;V,E&gt;</a:t>
                </a:r>
                <a:r>
                  <a:rPr lang="zh-CN" altLang="en-US" dirty="0"/>
                  <a:t>是二部图当且仅当</a:t>
                </a:r>
                <a:r>
                  <a:rPr lang="en-US" altLang="zh-CN" dirty="0"/>
                  <a:t>G</a:t>
                </a:r>
                <a:r>
                  <a:rPr lang="zh-CN" altLang="en-US" dirty="0"/>
                  <a:t>中</a:t>
                </a:r>
                <a:r>
                  <a:rPr lang="zh-CN" altLang="en-US" dirty="0">
                    <a:solidFill>
                      <a:srgbClr val="FF0000"/>
                    </a:solidFill>
                  </a:rPr>
                  <a:t>无奇圈</a:t>
                </a:r>
                <a:r>
                  <a:rPr lang="en-US" altLang="zh-CN" dirty="0"/>
                  <a:t>.</a:t>
                </a:r>
                <a:endParaRPr lang="zh-CN" altLang="en-US" dirty="0"/>
              </a:p>
            </p:txBody>
          </p:sp>
        </mc:Choice>
        <mc:Fallback>
          <p:sp>
            <p:nvSpPr>
              <p:cNvPr id="2" name="文本占位符 1"/>
              <p:cNvSpPr>
                <a:spLocks noGrp="1" noRot="1" noChangeAspect="1" noMove="1" noResize="1" noEditPoints="1" noAdjustHandles="1" noChangeArrowheads="1" noChangeShapeType="1" noTextEdit="1"/>
              </p:cNvSpPr>
              <p:nvPr>
                <p:ph type="body" sz="quarter" idx="1"/>
              </p:nvPr>
            </p:nvSpPr>
            <p:spPr>
              <a:xfrm>
                <a:off x="516000" y="1008000"/>
                <a:ext cx="11160000" cy="4481676"/>
              </a:xfrm>
              <a:blipFill>
                <a:blip r:embed="rId2"/>
                <a:stretch>
                  <a:fillRect l="-1148" t="-2038" r="-1311" b="-2038"/>
                </a:stretch>
              </a:blipFill>
            </p:spPr>
            <p:txBody>
              <a:bodyPr/>
              <a:lstStyle/>
              <a:p>
                <a:r>
                  <a:rPr lang="zh-CN" altLang="en-US">
                    <a:noFill/>
                  </a:rPr>
                  <a:t> </a:t>
                </a:r>
              </a:p>
            </p:txBody>
          </p:sp>
        </mc:Fallback>
      </mc:AlternateContent>
      <p:sp>
        <p:nvSpPr>
          <p:cNvPr id="6146" name="Rectangle 2"/>
          <p:cNvSpPr>
            <a:spLocks noGrp="1" noChangeArrowheads="1"/>
          </p:cNvSpPr>
          <p:nvPr>
            <p:ph type="title"/>
          </p:nvPr>
        </p:nvSpPr>
        <p:spPr/>
        <p:txBody>
          <a:bodyPr/>
          <a:lstStyle/>
          <a:p>
            <a:r>
              <a:rPr lang="zh-CN" altLang="en-US"/>
              <a:t>六、二部图</a:t>
            </a:r>
            <a:endParaRPr lang="en-US" altLang="zh-CN" dirty="0"/>
          </a:p>
        </p:txBody>
      </p:sp>
      <p:sp>
        <p:nvSpPr>
          <p:cNvPr id="9" name="文本占位符 8"/>
          <p:cNvSpPr>
            <a:spLocks noGrp="1"/>
          </p:cNvSpPr>
          <p:nvPr>
            <p:ph type="body" sz="quarter" idx="11"/>
          </p:nvPr>
        </p:nvSpPr>
        <p:spPr/>
        <p:txBody>
          <a:bodyPr/>
          <a:lstStyle/>
          <a:p>
            <a:r>
              <a:rPr lang="en-US" altLang="zh-CN" dirty="0"/>
              <a:t>8.3 </a:t>
            </a:r>
            <a:r>
              <a:rPr lang="zh-CN" altLang="en-US" dirty="0"/>
              <a:t>图的连通性</a:t>
            </a:r>
          </a:p>
        </p:txBody>
      </p:sp>
      <p:sp>
        <p:nvSpPr>
          <p:cNvPr id="3" name="灯片编号占位符 2">
            <a:extLst>
              <a:ext uri="{FF2B5EF4-FFF2-40B4-BE49-F238E27FC236}">
                <a16:creationId xmlns:a16="http://schemas.microsoft.com/office/drawing/2014/main" id="{33008655-FCD8-4D73-B11D-28407354035D}"/>
              </a:ext>
            </a:extLst>
          </p:cNvPr>
          <p:cNvSpPr>
            <a:spLocks noGrp="1"/>
          </p:cNvSpPr>
          <p:nvPr>
            <p:ph type="sldNum" sz="quarter" idx="10"/>
          </p:nvPr>
        </p:nvSpPr>
        <p:spPr/>
        <p:txBody>
          <a:bodyPr/>
          <a:lstStyle/>
          <a:p>
            <a:fld id="{ADDBA8A9-FE90-4847-B2BB-91D9864F4629}" type="slidenum">
              <a:rPr lang="zh-CN" altLang="en-US" smtClean="0"/>
              <a:pPr/>
              <a:t>50</a:t>
            </a:fld>
            <a:r>
              <a:rPr lang="en-US" altLang="zh-CN"/>
              <a:t>|73</a:t>
            </a:r>
            <a:endParaRPr lang="zh-CN" altLang="en-US" dirty="0"/>
          </a:p>
        </p:txBody>
      </p:sp>
    </p:spTree>
    <p:extLst>
      <p:ext uri="{BB962C8B-B14F-4D97-AF65-F5344CB8AC3E}">
        <p14:creationId xmlns:p14="http://schemas.microsoft.com/office/powerpoint/2010/main" val="2742216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500"/>
                                        <p:tgtEl>
                                          <p:spTgt spid="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Effect transition="in" filter="fade">
                                      <p:cBhvr>
                                        <p:cTn id="27" dur="500"/>
                                        <p:tgtEl>
                                          <p:spTgt spid="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
          </p:nvPr>
        </p:nvSpPr>
        <p:spPr>
          <a:xfrm>
            <a:off x="516000" y="1008000"/>
            <a:ext cx="11160000" cy="1015663"/>
          </a:xfrm>
        </p:spPr>
        <p:txBody>
          <a:bodyPr/>
          <a:lstStyle/>
          <a:p>
            <a:pPr>
              <a:spcBef>
                <a:spcPct val="50000"/>
              </a:spcBef>
            </a:pPr>
            <a:r>
              <a:rPr lang="zh-CN" altLang="en-US" dirty="0">
                <a:latin typeface="Times New Roman" panose="02020603050405020304" pitchFamily="18" charset="0"/>
              </a:rPr>
              <a:t>例如</a:t>
            </a:r>
            <a:r>
              <a:rPr lang="en-US" altLang="zh-CN" dirty="0">
                <a:latin typeface="Times New Roman" panose="02020603050405020304" pitchFamily="18" charset="0"/>
              </a:rPr>
              <a:t>, </a:t>
            </a:r>
            <a:r>
              <a:rPr lang="zh-CN" altLang="en-US" dirty="0">
                <a:latin typeface="Times New Roman" panose="02020603050405020304" pitchFamily="18" charset="0"/>
              </a:rPr>
              <a:t>由定理</a:t>
            </a:r>
            <a:r>
              <a:rPr lang="en-US" altLang="zh-CN" dirty="0">
                <a:latin typeface="Times New Roman" panose="02020603050405020304" pitchFamily="18" charset="0"/>
              </a:rPr>
              <a:t>14.10</a:t>
            </a:r>
            <a:r>
              <a:rPr lang="zh-CN" altLang="en-US" dirty="0">
                <a:latin typeface="Times New Roman" panose="02020603050405020304" pitchFamily="18" charset="0"/>
              </a:rPr>
              <a:t>可知下图中各图都是二部图</a:t>
            </a:r>
            <a:r>
              <a:rPr lang="en-US" altLang="zh-CN" dirty="0">
                <a:latin typeface="Times New Roman" panose="02020603050405020304" pitchFamily="18" charset="0"/>
              </a:rPr>
              <a:t>, </a:t>
            </a:r>
            <a:r>
              <a:rPr lang="zh-CN" altLang="en-US" dirty="0">
                <a:latin typeface="Times New Roman" panose="02020603050405020304" pitchFamily="18" charset="0"/>
              </a:rPr>
              <a:t>哪些是完全二部图</a:t>
            </a:r>
            <a:r>
              <a:rPr lang="en-US" altLang="zh-CN" dirty="0">
                <a:latin typeface="Times New Roman" panose="02020603050405020304" pitchFamily="18" charset="0"/>
              </a:rPr>
              <a:t>? </a:t>
            </a:r>
            <a:r>
              <a:rPr lang="zh-CN" altLang="en-US" dirty="0">
                <a:latin typeface="Times New Roman" panose="02020603050405020304" pitchFamily="18" charset="0"/>
              </a:rPr>
              <a:t>哪些图是同构的</a:t>
            </a:r>
            <a:r>
              <a:rPr lang="en-US" altLang="zh-CN" dirty="0">
                <a:latin typeface="Times New Roman" panose="02020603050405020304" pitchFamily="18" charset="0"/>
              </a:rPr>
              <a:t>?</a:t>
            </a:r>
            <a:endParaRPr lang="zh-CN" altLang="en-US" dirty="0"/>
          </a:p>
        </p:txBody>
      </p:sp>
      <p:sp>
        <p:nvSpPr>
          <p:cNvPr id="6146" name="Rectangle 2"/>
          <p:cNvSpPr>
            <a:spLocks noGrp="1" noChangeArrowheads="1"/>
          </p:cNvSpPr>
          <p:nvPr>
            <p:ph type="title"/>
          </p:nvPr>
        </p:nvSpPr>
        <p:spPr/>
        <p:txBody>
          <a:bodyPr/>
          <a:lstStyle/>
          <a:p>
            <a:r>
              <a:rPr lang="zh-CN" altLang="en-US"/>
              <a:t>六、二部图</a:t>
            </a:r>
            <a:endParaRPr lang="en-US" altLang="zh-CN" dirty="0"/>
          </a:p>
        </p:txBody>
      </p:sp>
      <p:sp>
        <p:nvSpPr>
          <p:cNvPr id="9" name="文本占位符 8"/>
          <p:cNvSpPr>
            <a:spLocks noGrp="1"/>
          </p:cNvSpPr>
          <p:nvPr>
            <p:ph type="body" sz="quarter" idx="11"/>
          </p:nvPr>
        </p:nvSpPr>
        <p:spPr/>
        <p:txBody>
          <a:bodyPr/>
          <a:lstStyle/>
          <a:p>
            <a:r>
              <a:rPr lang="en-US" altLang="zh-CN" dirty="0"/>
              <a:t>8.3 </a:t>
            </a:r>
            <a:r>
              <a:rPr lang="zh-CN" altLang="en-US" dirty="0"/>
              <a:t>图的连通性</a:t>
            </a:r>
          </a:p>
        </p:txBody>
      </p:sp>
      <p:grpSp>
        <p:nvGrpSpPr>
          <p:cNvPr id="16" name="组合 15"/>
          <p:cNvGrpSpPr/>
          <p:nvPr/>
        </p:nvGrpSpPr>
        <p:grpSpPr>
          <a:xfrm>
            <a:off x="2099151" y="2116027"/>
            <a:ext cx="7366166" cy="3572929"/>
            <a:chOff x="1879435" y="2023663"/>
            <a:chExt cx="7366166" cy="3572929"/>
          </a:xfrm>
        </p:grpSpPr>
        <p:pic>
          <p:nvPicPr>
            <p:cNvPr id="15" name="Picture 10" descr="14-9">
              <a:extLst>
                <a:ext uri="{FF2B5EF4-FFF2-40B4-BE49-F238E27FC236}">
                  <a16:creationId xmlns:a16="http://schemas.microsoft.com/office/drawing/2014/main" id="{145630DE-EE58-4833-917B-CEDFE7D471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79435" y="2023663"/>
              <a:ext cx="7366166" cy="3399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文本框 7"/>
            <p:cNvSpPr txBox="1"/>
            <p:nvPr/>
          </p:nvSpPr>
          <p:spPr>
            <a:xfrm>
              <a:off x="2479675" y="3395471"/>
              <a:ext cx="441146"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(a)</a:t>
              </a:r>
              <a:endParaRPr lang="zh-CN" altLang="en-US" dirty="0">
                <a:latin typeface="Times New Roman" panose="02020603050405020304" pitchFamily="18" charset="0"/>
                <a:cs typeface="Times New Roman" panose="02020603050405020304" pitchFamily="18" charset="0"/>
              </a:endParaRPr>
            </a:p>
          </p:txBody>
        </p:sp>
        <p:sp>
          <p:nvSpPr>
            <p:cNvPr id="17" name="文本框 16"/>
            <p:cNvSpPr txBox="1"/>
            <p:nvPr/>
          </p:nvSpPr>
          <p:spPr>
            <a:xfrm>
              <a:off x="5358274" y="3395471"/>
              <a:ext cx="453970"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(b)</a:t>
              </a:r>
              <a:endParaRPr lang="zh-CN" altLang="en-US" dirty="0">
                <a:latin typeface="Times New Roman" panose="02020603050405020304" pitchFamily="18" charset="0"/>
                <a:cs typeface="Times New Roman" panose="02020603050405020304" pitchFamily="18" charset="0"/>
              </a:endParaRPr>
            </a:p>
          </p:txBody>
        </p:sp>
        <p:sp>
          <p:nvSpPr>
            <p:cNvPr id="18" name="文本框 17"/>
            <p:cNvSpPr txBox="1"/>
            <p:nvPr/>
          </p:nvSpPr>
          <p:spPr>
            <a:xfrm>
              <a:off x="8051496" y="3395471"/>
              <a:ext cx="441146"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(c)</a:t>
              </a:r>
              <a:endParaRPr lang="zh-CN" altLang="en-US" dirty="0">
                <a:latin typeface="Times New Roman" panose="02020603050405020304" pitchFamily="18" charset="0"/>
                <a:cs typeface="Times New Roman" panose="02020603050405020304" pitchFamily="18" charset="0"/>
              </a:endParaRPr>
            </a:p>
          </p:txBody>
        </p:sp>
        <p:sp>
          <p:nvSpPr>
            <p:cNvPr id="19" name="文本框 18"/>
            <p:cNvSpPr txBox="1"/>
            <p:nvPr/>
          </p:nvSpPr>
          <p:spPr>
            <a:xfrm>
              <a:off x="2479675" y="5227260"/>
              <a:ext cx="453970"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(d)</a:t>
              </a:r>
              <a:endParaRPr lang="zh-CN" altLang="en-US" dirty="0">
                <a:latin typeface="Times New Roman" panose="02020603050405020304" pitchFamily="18" charset="0"/>
                <a:cs typeface="Times New Roman" panose="02020603050405020304" pitchFamily="18" charset="0"/>
              </a:endParaRPr>
            </a:p>
          </p:txBody>
        </p:sp>
        <p:sp>
          <p:nvSpPr>
            <p:cNvPr id="20" name="文本框 19"/>
            <p:cNvSpPr txBox="1"/>
            <p:nvPr/>
          </p:nvSpPr>
          <p:spPr>
            <a:xfrm>
              <a:off x="5341088" y="5227260"/>
              <a:ext cx="441146"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(e)</a:t>
              </a:r>
              <a:endParaRPr lang="zh-CN" altLang="en-US" dirty="0">
                <a:latin typeface="Times New Roman" panose="02020603050405020304" pitchFamily="18" charset="0"/>
                <a:cs typeface="Times New Roman" panose="02020603050405020304" pitchFamily="18" charset="0"/>
              </a:endParaRPr>
            </a:p>
          </p:txBody>
        </p:sp>
        <p:sp>
          <p:nvSpPr>
            <p:cNvPr id="21" name="文本框 20"/>
            <p:cNvSpPr txBox="1"/>
            <p:nvPr/>
          </p:nvSpPr>
          <p:spPr>
            <a:xfrm>
              <a:off x="8272069" y="5227260"/>
              <a:ext cx="415498"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(f)</a:t>
              </a:r>
              <a:endParaRPr lang="zh-CN" altLang="en-US" dirty="0">
                <a:latin typeface="Times New Roman" panose="02020603050405020304" pitchFamily="18" charset="0"/>
                <a:cs typeface="Times New Roman" panose="02020603050405020304" pitchFamily="18" charset="0"/>
              </a:endParaRPr>
            </a:p>
          </p:txBody>
        </p:sp>
      </p:grpSp>
      <p:sp>
        <p:nvSpPr>
          <p:cNvPr id="3" name="灯片编号占位符 2">
            <a:extLst>
              <a:ext uri="{FF2B5EF4-FFF2-40B4-BE49-F238E27FC236}">
                <a16:creationId xmlns:a16="http://schemas.microsoft.com/office/drawing/2014/main" id="{DEDAEFD8-0DC5-4FB6-835C-C9243D2247C2}"/>
              </a:ext>
            </a:extLst>
          </p:cNvPr>
          <p:cNvSpPr>
            <a:spLocks noGrp="1"/>
          </p:cNvSpPr>
          <p:nvPr>
            <p:ph type="sldNum" sz="quarter" idx="10"/>
          </p:nvPr>
        </p:nvSpPr>
        <p:spPr/>
        <p:txBody>
          <a:bodyPr/>
          <a:lstStyle/>
          <a:p>
            <a:fld id="{ADDBA8A9-FE90-4847-B2BB-91D9864F4629}" type="slidenum">
              <a:rPr lang="zh-CN" altLang="en-US" smtClean="0"/>
              <a:pPr/>
              <a:t>51</a:t>
            </a:fld>
            <a:r>
              <a:rPr lang="en-US" altLang="zh-CN"/>
              <a:t>|73</a:t>
            </a:r>
            <a:endParaRPr lang="zh-CN" altLang="en-US" dirty="0"/>
          </a:p>
        </p:txBody>
      </p:sp>
    </p:spTree>
    <p:extLst>
      <p:ext uri="{BB962C8B-B14F-4D97-AF65-F5344CB8AC3E}">
        <p14:creationId xmlns:p14="http://schemas.microsoft.com/office/powerpoint/2010/main" val="2168096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 calcmode="lin" valueType="num">
                                      <p:cBhvr>
                                        <p:cTn id="12" dur="500" fill="hold"/>
                                        <p:tgtEl>
                                          <p:spTgt spid="16"/>
                                        </p:tgtEl>
                                        <p:attrNameLst>
                                          <p:attrName>ppt_w</p:attrName>
                                        </p:attrNameLst>
                                      </p:cBhvr>
                                      <p:tavLst>
                                        <p:tav tm="0">
                                          <p:val>
                                            <p:fltVal val="0"/>
                                          </p:val>
                                        </p:tav>
                                        <p:tav tm="100000">
                                          <p:val>
                                            <p:strVal val="#ppt_w"/>
                                          </p:val>
                                        </p:tav>
                                      </p:tavLst>
                                    </p:anim>
                                    <p:anim calcmode="lin" valueType="num">
                                      <p:cBhvr>
                                        <p:cTn id="13" dur="500" fill="hold"/>
                                        <p:tgtEl>
                                          <p:spTgt spid="16"/>
                                        </p:tgtEl>
                                        <p:attrNameLst>
                                          <p:attrName>ppt_h</p:attrName>
                                        </p:attrNameLst>
                                      </p:cBhvr>
                                      <p:tavLst>
                                        <p:tav tm="0">
                                          <p:val>
                                            <p:fltVal val="0"/>
                                          </p:val>
                                        </p:tav>
                                        <p:tav tm="100000">
                                          <p:val>
                                            <p:strVal val="#ppt_h"/>
                                          </p:val>
                                        </p:tav>
                                      </p:tavLst>
                                    </p:anim>
                                    <p:animEffect transition="in" filter="fade">
                                      <p:cBhvr>
                                        <p:cTn id="14"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a:grpSpLocks noChangeAspect="1"/>
          </p:cNvGrpSpPr>
          <p:nvPr/>
        </p:nvGrpSpPr>
        <p:grpSpPr>
          <a:xfrm>
            <a:off x="4105506" y="1233488"/>
            <a:ext cx="618455" cy="1800000"/>
            <a:chOff x="597712" y="2415605"/>
            <a:chExt cx="1076110" cy="3131998"/>
          </a:xfrm>
        </p:grpSpPr>
        <p:sp>
          <p:nvSpPr>
            <p:cNvPr id="10" name="等腰三角形 9"/>
            <p:cNvSpPr/>
            <p:nvPr/>
          </p:nvSpPr>
          <p:spPr>
            <a:xfrm rot="10800000">
              <a:off x="597712" y="2908359"/>
              <a:ext cx="1076110" cy="2639244"/>
            </a:xfrm>
            <a:prstGeom prst="cube">
              <a:avLst/>
            </a:prstGeom>
            <a:gradFill>
              <a:gsLst>
                <a:gs pos="70000">
                  <a:srgbClr val="000000">
                    <a:alpha val="8000"/>
                  </a:srgbClr>
                </a:gs>
                <a:gs pos="50000">
                  <a:srgbClr val="000000">
                    <a:alpha val="4000"/>
                  </a:srgbClr>
                </a:gs>
                <a:gs pos="30000">
                  <a:schemeClr val="tx1">
                    <a:alpha val="0"/>
                  </a:schemeClr>
                </a:gs>
                <a:gs pos="100000">
                  <a:schemeClr val="tx1">
                    <a:lumMod val="85000"/>
                    <a:lumOff val="15000"/>
                    <a:alpha val="30000"/>
                  </a:schemeClr>
                </a:gs>
              </a:gsLst>
              <a:lin ang="5400000" scaled="1"/>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11" name="椭圆 10"/>
            <p:cNvSpPr>
              <a:spLocks noChangeAspect="1"/>
            </p:cNvSpPr>
            <p:nvPr/>
          </p:nvSpPr>
          <p:spPr>
            <a:xfrm>
              <a:off x="648010" y="2415605"/>
              <a:ext cx="971992" cy="972000"/>
            </a:xfrm>
            <a:prstGeom prst="cube">
              <a:avLst/>
            </a:prstGeom>
            <a:gradFill>
              <a:gsLst>
                <a:gs pos="1000">
                  <a:schemeClr val="accent1">
                    <a:lumMod val="20000"/>
                    <a:lumOff val="80000"/>
                  </a:schemeClr>
                </a:gs>
                <a:gs pos="60000">
                  <a:schemeClr val="accent1">
                    <a:lumMod val="75000"/>
                  </a:schemeClr>
                </a:gs>
                <a:gs pos="100000">
                  <a:schemeClr val="accent1">
                    <a:lumMod val="50000"/>
                  </a:schemeClr>
                </a:gs>
              </a:gsLst>
              <a:lin ang="5400000" scaled="1"/>
            </a:gradFill>
            <a:ln w="25400">
              <a:noFill/>
            </a:ln>
            <a:effectLst>
              <a:outerShdw blurRad="254000" dist="635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grpSp>
      <p:grpSp>
        <p:nvGrpSpPr>
          <p:cNvPr id="3" name="组合 2"/>
          <p:cNvGrpSpPr>
            <a:grpSpLocks noChangeAspect="1"/>
          </p:cNvGrpSpPr>
          <p:nvPr/>
        </p:nvGrpSpPr>
        <p:grpSpPr>
          <a:xfrm>
            <a:off x="2760245" y="2023201"/>
            <a:ext cx="2027688" cy="6443998"/>
            <a:chOff x="935919" y="107043"/>
            <a:chExt cx="1818452" cy="5779044"/>
          </a:xfrm>
        </p:grpSpPr>
        <p:sp>
          <p:nvSpPr>
            <p:cNvPr id="4" name="等腰三角形 9"/>
            <p:cNvSpPr/>
            <p:nvPr/>
          </p:nvSpPr>
          <p:spPr>
            <a:xfrm rot="10800000">
              <a:off x="935919" y="1016252"/>
              <a:ext cx="1818452" cy="4869835"/>
            </a:xfrm>
            <a:prstGeom prst="cube">
              <a:avLst/>
            </a:prstGeom>
            <a:gradFill>
              <a:gsLst>
                <a:gs pos="70000">
                  <a:srgbClr val="000000">
                    <a:alpha val="8000"/>
                  </a:srgbClr>
                </a:gs>
                <a:gs pos="50000">
                  <a:srgbClr val="000000">
                    <a:alpha val="4000"/>
                  </a:srgbClr>
                </a:gs>
                <a:gs pos="30000">
                  <a:schemeClr val="tx1">
                    <a:alpha val="0"/>
                  </a:schemeClr>
                </a:gs>
                <a:gs pos="100000">
                  <a:schemeClr val="tx1">
                    <a:lumMod val="85000"/>
                    <a:lumOff val="15000"/>
                    <a:alpha val="30000"/>
                  </a:schemeClr>
                </a:gs>
              </a:gsLst>
              <a:lin ang="5400000" scaled="1"/>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5" name="椭圆 4"/>
            <p:cNvSpPr>
              <a:spLocks noChangeAspect="1"/>
            </p:cNvSpPr>
            <p:nvPr/>
          </p:nvSpPr>
          <p:spPr>
            <a:xfrm>
              <a:off x="942885" y="107043"/>
              <a:ext cx="1799994" cy="1800000"/>
            </a:xfrm>
            <a:prstGeom prst="cube">
              <a:avLst/>
            </a:prstGeom>
            <a:gradFill flip="none" rotWithShape="1">
              <a:gsLst>
                <a:gs pos="0">
                  <a:schemeClr val="bg1"/>
                </a:gs>
                <a:gs pos="60000">
                  <a:schemeClr val="bg2"/>
                </a:gs>
                <a:gs pos="100000">
                  <a:schemeClr val="bg1">
                    <a:lumMod val="85000"/>
                  </a:schemeClr>
                </a:gs>
              </a:gsLst>
              <a:lin ang="5400000" scaled="1"/>
              <a:tileRect/>
            </a:gradFill>
            <a:ln w="25400">
              <a:noFill/>
            </a:ln>
            <a:effectLst>
              <a:outerShdw blurRad="254000" dist="635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lnSpc>
                  <a:spcPct val="130000"/>
                </a:lnSpc>
                <a:defRPr/>
              </a:pPr>
              <a:r>
                <a:rPr lang="en-US" altLang="zh-CN" sz="7200" kern="0" dirty="0">
                  <a:solidFill>
                    <a:schemeClr val="tx1">
                      <a:lumMod val="65000"/>
                      <a:lumOff val="35000"/>
                    </a:schemeClr>
                  </a:solidFill>
                  <a:latin typeface="Century Gothic" panose="020B0502020202020204" pitchFamily="34" charset="0"/>
                  <a:cs typeface="+mn-ea"/>
                  <a:sym typeface="+mn-lt"/>
                </a:rPr>
                <a:t>04</a:t>
              </a:r>
              <a:endParaRPr lang="zh-CN" altLang="en-US" sz="4000" kern="0" dirty="0">
                <a:solidFill>
                  <a:schemeClr val="tx1">
                    <a:lumMod val="65000"/>
                    <a:lumOff val="35000"/>
                  </a:schemeClr>
                </a:solidFill>
                <a:latin typeface="Century Gothic" panose="020B0502020202020204" pitchFamily="34" charset="0"/>
                <a:cs typeface="+mn-ea"/>
                <a:sym typeface="+mn-lt"/>
              </a:endParaRPr>
            </a:p>
          </p:txBody>
        </p:sp>
      </p:grpSp>
      <p:grpSp>
        <p:nvGrpSpPr>
          <p:cNvPr id="6" name="组合 5"/>
          <p:cNvGrpSpPr>
            <a:grpSpLocks noChangeAspect="1"/>
          </p:cNvGrpSpPr>
          <p:nvPr/>
        </p:nvGrpSpPr>
        <p:grpSpPr>
          <a:xfrm>
            <a:off x="1981669" y="4924887"/>
            <a:ext cx="1194018" cy="3475167"/>
            <a:chOff x="597712" y="2415605"/>
            <a:chExt cx="1076110" cy="3131998"/>
          </a:xfrm>
        </p:grpSpPr>
        <p:sp>
          <p:nvSpPr>
            <p:cNvPr id="7" name="等腰三角形 9"/>
            <p:cNvSpPr/>
            <p:nvPr/>
          </p:nvSpPr>
          <p:spPr>
            <a:xfrm rot="10800000">
              <a:off x="597712" y="2908359"/>
              <a:ext cx="1076110" cy="2639244"/>
            </a:xfrm>
            <a:prstGeom prst="cube">
              <a:avLst/>
            </a:prstGeom>
            <a:gradFill>
              <a:gsLst>
                <a:gs pos="70000">
                  <a:srgbClr val="000000">
                    <a:alpha val="8000"/>
                  </a:srgbClr>
                </a:gs>
                <a:gs pos="50000">
                  <a:srgbClr val="000000">
                    <a:alpha val="4000"/>
                  </a:srgbClr>
                </a:gs>
                <a:gs pos="30000">
                  <a:schemeClr val="tx1">
                    <a:alpha val="0"/>
                  </a:schemeClr>
                </a:gs>
                <a:gs pos="100000">
                  <a:schemeClr val="tx1">
                    <a:lumMod val="85000"/>
                    <a:lumOff val="15000"/>
                    <a:alpha val="30000"/>
                  </a:schemeClr>
                </a:gs>
              </a:gsLst>
              <a:lin ang="5400000" scaled="1"/>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8" name="椭圆 7"/>
            <p:cNvSpPr>
              <a:spLocks noChangeAspect="1"/>
            </p:cNvSpPr>
            <p:nvPr/>
          </p:nvSpPr>
          <p:spPr>
            <a:xfrm>
              <a:off x="648010" y="2415605"/>
              <a:ext cx="971992" cy="972000"/>
            </a:xfrm>
            <a:prstGeom prst="cube">
              <a:avLst/>
            </a:prstGeom>
            <a:gradFill>
              <a:gsLst>
                <a:gs pos="1000">
                  <a:schemeClr val="accent1">
                    <a:lumMod val="20000"/>
                    <a:lumOff val="80000"/>
                  </a:schemeClr>
                </a:gs>
                <a:gs pos="60000">
                  <a:schemeClr val="accent1">
                    <a:lumMod val="75000"/>
                  </a:schemeClr>
                </a:gs>
                <a:gs pos="100000">
                  <a:schemeClr val="accent1">
                    <a:lumMod val="50000"/>
                  </a:schemeClr>
                </a:gs>
              </a:gsLst>
              <a:lin ang="5400000" scaled="1"/>
            </a:gradFill>
            <a:ln w="25400">
              <a:noFill/>
            </a:ln>
            <a:effectLst>
              <a:outerShdw blurRad="254000" dist="635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grpSp>
      <p:grpSp>
        <p:nvGrpSpPr>
          <p:cNvPr id="12" name="组合 11"/>
          <p:cNvGrpSpPr>
            <a:grpSpLocks noChangeAspect="1"/>
          </p:cNvGrpSpPr>
          <p:nvPr/>
        </p:nvGrpSpPr>
        <p:grpSpPr>
          <a:xfrm>
            <a:off x="4481255" y="4431190"/>
            <a:ext cx="618455" cy="1800000"/>
            <a:chOff x="597712" y="2415605"/>
            <a:chExt cx="1076110" cy="3131998"/>
          </a:xfrm>
        </p:grpSpPr>
        <p:sp>
          <p:nvSpPr>
            <p:cNvPr id="13" name="等腰三角形 9"/>
            <p:cNvSpPr/>
            <p:nvPr/>
          </p:nvSpPr>
          <p:spPr>
            <a:xfrm rot="10800000">
              <a:off x="597712" y="2908359"/>
              <a:ext cx="1076110" cy="2639244"/>
            </a:xfrm>
            <a:prstGeom prst="cube">
              <a:avLst/>
            </a:prstGeom>
            <a:gradFill>
              <a:gsLst>
                <a:gs pos="70000">
                  <a:srgbClr val="000000">
                    <a:alpha val="8000"/>
                  </a:srgbClr>
                </a:gs>
                <a:gs pos="50000">
                  <a:srgbClr val="000000">
                    <a:alpha val="4000"/>
                  </a:srgbClr>
                </a:gs>
                <a:gs pos="30000">
                  <a:schemeClr val="tx1">
                    <a:alpha val="0"/>
                  </a:schemeClr>
                </a:gs>
                <a:gs pos="100000">
                  <a:schemeClr val="tx1">
                    <a:lumMod val="85000"/>
                    <a:lumOff val="15000"/>
                    <a:alpha val="30000"/>
                  </a:schemeClr>
                </a:gs>
              </a:gsLst>
              <a:lin ang="5400000" scaled="1"/>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14" name="椭圆 13"/>
            <p:cNvSpPr>
              <a:spLocks noChangeAspect="1"/>
            </p:cNvSpPr>
            <p:nvPr/>
          </p:nvSpPr>
          <p:spPr>
            <a:xfrm>
              <a:off x="648010" y="2415605"/>
              <a:ext cx="971992" cy="972000"/>
            </a:xfrm>
            <a:prstGeom prst="cube">
              <a:avLst/>
            </a:prstGeom>
            <a:gradFill>
              <a:gsLst>
                <a:gs pos="1000">
                  <a:schemeClr val="accent4">
                    <a:lumMod val="20000"/>
                    <a:lumOff val="80000"/>
                  </a:schemeClr>
                </a:gs>
                <a:gs pos="60000">
                  <a:schemeClr val="accent3"/>
                </a:gs>
                <a:gs pos="100000">
                  <a:schemeClr val="accent5">
                    <a:lumMod val="60000"/>
                    <a:lumOff val="40000"/>
                  </a:schemeClr>
                </a:gs>
              </a:gsLst>
              <a:lin ang="5400000" scaled="1"/>
            </a:gradFill>
            <a:ln w="25400">
              <a:noFill/>
            </a:ln>
            <a:effectLst>
              <a:outerShdw blurRad="254000" dist="635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grpSp>
      <p:grpSp>
        <p:nvGrpSpPr>
          <p:cNvPr id="15" name="组合 14"/>
          <p:cNvGrpSpPr>
            <a:grpSpLocks noChangeAspect="1"/>
          </p:cNvGrpSpPr>
          <p:nvPr/>
        </p:nvGrpSpPr>
        <p:grpSpPr>
          <a:xfrm>
            <a:off x="1033964" y="2075338"/>
            <a:ext cx="1150325" cy="3348000"/>
            <a:chOff x="597712" y="2415605"/>
            <a:chExt cx="1076110" cy="3131998"/>
          </a:xfrm>
        </p:grpSpPr>
        <p:sp>
          <p:nvSpPr>
            <p:cNvPr id="16" name="等腰三角形 9"/>
            <p:cNvSpPr/>
            <p:nvPr/>
          </p:nvSpPr>
          <p:spPr>
            <a:xfrm rot="10800000">
              <a:off x="597712" y="2908359"/>
              <a:ext cx="1076110" cy="2639244"/>
            </a:xfrm>
            <a:prstGeom prst="cube">
              <a:avLst/>
            </a:prstGeom>
            <a:gradFill>
              <a:gsLst>
                <a:gs pos="70000">
                  <a:srgbClr val="000000">
                    <a:alpha val="8000"/>
                  </a:srgbClr>
                </a:gs>
                <a:gs pos="50000">
                  <a:srgbClr val="000000">
                    <a:alpha val="4000"/>
                  </a:srgbClr>
                </a:gs>
                <a:gs pos="30000">
                  <a:schemeClr val="tx1">
                    <a:alpha val="0"/>
                  </a:schemeClr>
                </a:gs>
                <a:gs pos="100000">
                  <a:schemeClr val="tx1">
                    <a:lumMod val="85000"/>
                    <a:lumOff val="15000"/>
                    <a:alpha val="30000"/>
                  </a:schemeClr>
                </a:gs>
              </a:gsLst>
              <a:lin ang="5400000" scaled="1"/>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17" name="椭圆 16"/>
            <p:cNvSpPr>
              <a:spLocks noChangeAspect="1"/>
            </p:cNvSpPr>
            <p:nvPr/>
          </p:nvSpPr>
          <p:spPr>
            <a:xfrm>
              <a:off x="648010" y="2415605"/>
              <a:ext cx="971992" cy="972000"/>
            </a:xfrm>
            <a:prstGeom prst="cube">
              <a:avLst/>
            </a:prstGeom>
            <a:gradFill>
              <a:gsLst>
                <a:gs pos="1000">
                  <a:schemeClr val="accent4">
                    <a:lumMod val="20000"/>
                    <a:lumOff val="80000"/>
                  </a:schemeClr>
                </a:gs>
                <a:gs pos="60000">
                  <a:schemeClr val="accent3"/>
                </a:gs>
                <a:gs pos="100000">
                  <a:schemeClr val="accent5">
                    <a:lumMod val="60000"/>
                    <a:lumOff val="40000"/>
                  </a:schemeClr>
                </a:gs>
              </a:gsLst>
              <a:lin ang="5400000" scaled="1"/>
            </a:gradFill>
            <a:ln w="25400">
              <a:noFill/>
            </a:ln>
            <a:effectLst>
              <a:outerShdw blurRad="254000" dist="635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grpSp>
      <p:sp>
        <p:nvSpPr>
          <p:cNvPr id="24" name="文本框 23"/>
          <p:cNvSpPr txBox="1"/>
          <p:nvPr/>
        </p:nvSpPr>
        <p:spPr>
          <a:xfrm>
            <a:off x="6156000" y="2340000"/>
            <a:ext cx="5040000" cy="584775"/>
          </a:xfrm>
          <a:prstGeom prst="rect">
            <a:avLst/>
          </a:prstGeom>
          <a:noFill/>
          <a:effectLst>
            <a:outerShdw dist="25400" dir="5400000" algn="t" rotWithShape="0">
              <a:schemeClr val="bg1">
                <a:alpha val="40000"/>
              </a:schemeClr>
            </a:outerShdw>
          </a:effectLst>
        </p:spPr>
        <p:txBody>
          <a:bodyPr wrap="square" rtlCol="0" anchor="b" anchorCtr="0">
            <a:spAutoFit/>
          </a:bodyPr>
          <a:lstStyle>
            <a:defPPr>
              <a:defRPr lang="zh-CN"/>
            </a:defPPr>
            <a:lvl1pPr>
              <a:defRPr sz="3600" b="1">
                <a:solidFill>
                  <a:schemeClr val="accent1">
                    <a:lumMod val="75000"/>
                  </a:schemeClr>
                </a:solidFill>
                <a:effectLst>
                  <a:innerShdw blurRad="127000" dist="63500" dir="16200000">
                    <a:prstClr val="black">
                      <a:alpha val="50000"/>
                    </a:prstClr>
                  </a:innerShdw>
                </a:effectLst>
                <a:latin typeface="微软雅黑"/>
                <a:ea typeface="微软雅黑"/>
              </a:defRPr>
            </a:lvl1pPr>
          </a:lstStyle>
          <a:p>
            <a:r>
              <a:rPr lang="en-US" altLang="zh-CN" sz="3200" dirty="0">
                <a:solidFill>
                  <a:schemeClr val="tx1"/>
                </a:solidFill>
              </a:rPr>
              <a:t>8.4 </a:t>
            </a:r>
            <a:r>
              <a:rPr lang="zh-CN" altLang="en-US" sz="3200" dirty="0">
                <a:solidFill>
                  <a:schemeClr val="tx1"/>
                </a:solidFill>
              </a:rPr>
              <a:t>图的</a:t>
            </a:r>
            <a:r>
              <a:rPr lang="zh-CN" altLang="en-US" sz="3200" dirty="0">
                <a:solidFill>
                  <a:schemeClr val="accent2"/>
                </a:solidFill>
              </a:rPr>
              <a:t>矩阵表示</a:t>
            </a:r>
          </a:p>
        </p:txBody>
      </p:sp>
      <p:sp>
        <p:nvSpPr>
          <p:cNvPr id="26" name="圆角矩形 25"/>
          <p:cNvSpPr/>
          <p:nvPr/>
        </p:nvSpPr>
        <p:spPr>
          <a:xfrm>
            <a:off x="6156000" y="3060000"/>
            <a:ext cx="5040000" cy="36000"/>
          </a:xfrm>
          <a:prstGeom prst="roundRect">
            <a:avLst>
              <a:gd name="adj" fmla="val 50000"/>
            </a:avLst>
          </a:prstGeom>
          <a:gradFill flip="none" rotWithShape="1">
            <a:gsLst>
              <a:gs pos="25000">
                <a:srgbClr val="FF0000"/>
              </a:gs>
              <a:gs pos="1000">
                <a:schemeClr val="bg1"/>
              </a:gs>
              <a:gs pos="60000">
                <a:schemeClr val="accent2">
                  <a:lumMod val="40000"/>
                  <a:lumOff val="60000"/>
                </a:schemeClr>
              </a:gs>
              <a:gs pos="99000">
                <a:schemeClr val="bg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p:nvSpPr>
        <p:spPr>
          <a:xfrm>
            <a:off x="6156000" y="3168000"/>
            <a:ext cx="5128226" cy="461665"/>
          </a:xfrm>
          <a:prstGeom prst="rect">
            <a:avLst/>
          </a:prstGeom>
          <a:noFill/>
        </p:spPr>
        <p:txBody>
          <a:bodyPr wrap="square" rtlCol="0">
            <a:spAutoFit/>
          </a:bodyPr>
          <a:lstStyle/>
          <a:p>
            <a:pPr marL="285750" indent="-285750">
              <a:buClr>
                <a:schemeClr val="accent2"/>
              </a:buClr>
              <a:buFont typeface="Wingdings" panose="05000000000000000000" pitchFamily="2" charset="2"/>
              <a:buChar char="ü"/>
            </a:pPr>
            <a:r>
              <a:rPr lang="zh-CN" altLang="en-US" sz="2400" dirty="0">
                <a:solidFill>
                  <a:srgbClr val="000000">
                    <a:lumMod val="50000"/>
                    <a:lumOff val="50000"/>
                  </a:srgbClr>
                </a:solidFill>
                <a:latin typeface="微软雅黑" panose="020B0503020204020204" pitchFamily="34" charset="-122"/>
                <a:ea typeface="微软雅黑" panose="020B0503020204020204" pitchFamily="34" charset="-122"/>
              </a:rPr>
              <a:t>关联矩阵</a:t>
            </a:r>
            <a:endParaRPr lang="en-US" altLang="zh-CN" sz="1100" dirty="0">
              <a:solidFill>
                <a:srgbClr val="000000">
                  <a:lumMod val="50000"/>
                  <a:lumOff val="50000"/>
                </a:srgbClr>
              </a:solidFill>
              <a:latin typeface="微软雅黑" panose="020B0503020204020204" pitchFamily="34" charset="-122"/>
              <a:ea typeface="微软雅黑" panose="020B0503020204020204" pitchFamily="34" charset="-122"/>
            </a:endParaRPr>
          </a:p>
        </p:txBody>
      </p:sp>
      <p:sp>
        <p:nvSpPr>
          <p:cNvPr id="28" name="文本框 27"/>
          <p:cNvSpPr txBox="1"/>
          <p:nvPr/>
        </p:nvSpPr>
        <p:spPr>
          <a:xfrm>
            <a:off x="6156000" y="3636000"/>
            <a:ext cx="3402534" cy="461665"/>
          </a:xfrm>
          <a:prstGeom prst="rect">
            <a:avLst/>
          </a:prstGeom>
          <a:noFill/>
        </p:spPr>
        <p:txBody>
          <a:bodyPr wrap="square" rtlCol="0">
            <a:spAutoFit/>
          </a:bodyPr>
          <a:lstStyle/>
          <a:p>
            <a:pPr marL="285750" indent="-285750">
              <a:buClr>
                <a:schemeClr val="accent2"/>
              </a:buClr>
              <a:buFont typeface="Wingdings" panose="05000000000000000000" pitchFamily="2" charset="2"/>
              <a:buChar char="ü"/>
            </a:pPr>
            <a:r>
              <a:rPr lang="zh-CN" altLang="en-US" sz="2400" dirty="0">
                <a:solidFill>
                  <a:srgbClr val="000000">
                    <a:lumMod val="50000"/>
                    <a:lumOff val="50000"/>
                  </a:srgbClr>
                </a:solidFill>
                <a:latin typeface="微软雅黑" panose="020B0503020204020204" pitchFamily="34" charset="-122"/>
                <a:ea typeface="微软雅黑" panose="020B0503020204020204" pitchFamily="34" charset="-122"/>
              </a:rPr>
              <a:t>邻接矩阵</a:t>
            </a:r>
            <a:endParaRPr lang="en-US" altLang="zh-CN" sz="1100" dirty="0">
              <a:solidFill>
                <a:srgbClr val="000000">
                  <a:lumMod val="50000"/>
                  <a:lumOff val="50000"/>
                </a:srgbClr>
              </a:solidFill>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p:txBody>
          <a:bodyPr/>
          <a:lstStyle/>
          <a:p>
            <a:r>
              <a:rPr lang="zh-CN" altLang="en-US" dirty="0"/>
              <a:t>第</a:t>
            </a:r>
            <a:r>
              <a:rPr lang="en-US" altLang="zh-CN" dirty="0"/>
              <a:t>8</a:t>
            </a:r>
            <a:r>
              <a:rPr lang="zh-CN" altLang="en-US" dirty="0"/>
              <a:t>讲 图的基本概念</a:t>
            </a:r>
          </a:p>
        </p:txBody>
      </p:sp>
      <p:sp>
        <p:nvSpPr>
          <p:cNvPr id="25" name="文本框 24"/>
          <p:cNvSpPr txBox="1"/>
          <p:nvPr/>
        </p:nvSpPr>
        <p:spPr>
          <a:xfrm>
            <a:off x="6156000" y="4104000"/>
            <a:ext cx="3402534" cy="461665"/>
          </a:xfrm>
          <a:prstGeom prst="rect">
            <a:avLst/>
          </a:prstGeom>
          <a:noFill/>
        </p:spPr>
        <p:txBody>
          <a:bodyPr wrap="square" rtlCol="0">
            <a:spAutoFit/>
          </a:bodyPr>
          <a:lstStyle/>
          <a:p>
            <a:pPr marL="285750" indent="-285750">
              <a:buClr>
                <a:schemeClr val="accent2"/>
              </a:buClr>
              <a:buFont typeface="Wingdings" panose="05000000000000000000" pitchFamily="2" charset="2"/>
              <a:buChar char="ü"/>
            </a:pPr>
            <a:r>
              <a:rPr lang="zh-CN" altLang="en-US" sz="2400" dirty="0">
                <a:solidFill>
                  <a:srgbClr val="000000">
                    <a:lumMod val="50000"/>
                    <a:lumOff val="50000"/>
                  </a:srgbClr>
                </a:solidFill>
                <a:latin typeface="微软雅黑" panose="020B0503020204020204" pitchFamily="34" charset="-122"/>
                <a:ea typeface="微软雅黑" panose="020B0503020204020204" pitchFamily="34" charset="-122"/>
              </a:rPr>
              <a:t>可达矩阵</a:t>
            </a:r>
            <a:endParaRPr lang="en-US" altLang="zh-CN" sz="1100" dirty="0">
              <a:solidFill>
                <a:srgbClr val="000000">
                  <a:lumMod val="50000"/>
                  <a:lumOff val="50000"/>
                </a:srgbClr>
              </a:solidFill>
              <a:latin typeface="微软雅黑" panose="020B0503020204020204" pitchFamily="34" charset="-122"/>
              <a:ea typeface="微软雅黑" panose="020B0503020204020204" pitchFamily="34" charset="-122"/>
            </a:endParaRPr>
          </a:p>
        </p:txBody>
      </p:sp>
      <p:sp>
        <p:nvSpPr>
          <p:cNvPr id="18" name="灯片编号占位符 17">
            <a:extLst>
              <a:ext uri="{FF2B5EF4-FFF2-40B4-BE49-F238E27FC236}">
                <a16:creationId xmlns:a16="http://schemas.microsoft.com/office/drawing/2014/main" id="{82373F48-5998-47E3-8379-8B1A122F26FB}"/>
              </a:ext>
            </a:extLst>
          </p:cNvPr>
          <p:cNvSpPr>
            <a:spLocks noGrp="1"/>
          </p:cNvSpPr>
          <p:nvPr>
            <p:ph type="sldNum" sz="quarter" idx="10"/>
          </p:nvPr>
        </p:nvSpPr>
        <p:spPr/>
        <p:txBody>
          <a:bodyPr/>
          <a:lstStyle/>
          <a:p>
            <a:fld id="{ADDBA8A9-FE90-4847-B2BB-91D9864F4629}" type="slidenum">
              <a:rPr lang="zh-CN" altLang="en-US" smtClean="0"/>
              <a:pPr/>
              <a:t>52</a:t>
            </a:fld>
            <a:r>
              <a:rPr lang="en-US" altLang="zh-CN"/>
              <a:t>|73</a:t>
            </a:r>
            <a:endParaRPr lang="zh-CN" altLang="en-US" dirty="0"/>
          </a:p>
        </p:txBody>
      </p:sp>
    </p:spTree>
    <p:extLst>
      <p:ext uri="{BB962C8B-B14F-4D97-AF65-F5344CB8AC3E}">
        <p14:creationId xmlns:p14="http://schemas.microsoft.com/office/powerpoint/2010/main" val="3468981998"/>
      </p:ext>
    </p:extLst>
  </p:cSld>
  <p:clrMapOvr>
    <a:masterClrMapping/>
  </p:clrMapOvr>
  <mc:AlternateContent xmlns:mc="http://schemas.openxmlformats.org/markup-compatibility/2006" xmlns:p14="http://schemas.microsoft.com/office/powerpoint/2010/main">
    <mc:Choice Requires="p14">
      <p:transition spd="slow" p14:dur="175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250" fill="hold"/>
                                        <p:tgtEl>
                                          <p:spTgt spid="9"/>
                                        </p:tgtEl>
                                        <p:attrNameLst>
                                          <p:attrName>ppt_x</p:attrName>
                                        </p:attrNameLst>
                                      </p:cBhvr>
                                      <p:tavLst>
                                        <p:tav tm="0">
                                          <p:val>
                                            <p:strVal val="#ppt_x"/>
                                          </p:val>
                                        </p:tav>
                                        <p:tav tm="100000">
                                          <p:val>
                                            <p:strVal val="#ppt_x"/>
                                          </p:val>
                                        </p:tav>
                                      </p:tavLst>
                                    </p:anim>
                                    <p:anim calcmode="lin" valueType="num">
                                      <p:cBhvr additive="base">
                                        <p:cTn id="8" dur="125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4" decel="100000" fill="hold" nodeType="withEffect">
                                  <p:stCondLst>
                                    <p:cond delay="25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1250" fill="hold"/>
                                        <p:tgtEl>
                                          <p:spTgt spid="15"/>
                                        </p:tgtEl>
                                        <p:attrNameLst>
                                          <p:attrName>ppt_x</p:attrName>
                                        </p:attrNameLst>
                                      </p:cBhvr>
                                      <p:tavLst>
                                        <p:tav tm="0">
                                          <p:val>
                                            <p:strVal val="#ppt_x"/>
                                          </p:val>
                                        </p:tav>
                                        <p:tav tm="100000">
                                          <p:val>
                                            <p:strVal val="#ppt_x"/>
                                          </p:val>
                                        </p:tav>
                                      </p:tavLst>
                                    </p:anim>
                                    <p:anim calcmode="lin" valueType="num">
                                      <p:cBhvr additive="base">
                                        <p:cTn id="12" dur="1250" fill="hold"/>
                                        <p:tgtEl>
                                          <p:spTgt spid="15"/>
                                        </p:tgtEl>
                                        <p:attrNameLst>
                                          <p:attrName>ppt_y</p:attrName>
                                        </p:attrNameLst>
                                      </p:cBhvr>
                                      <p:tavLst>
                                        <p:tav tm="0">
                                          <p:val>
                                            <p:strVal val="1+#ppt_h/2"/>
                                          </p:val>
                                        </p:tav>
                                        <p:tav tm="100000">
                                          <p:val>
                                            <p:strVal val="#ppt_y"/>
                                          </p:val>
                                        </p:tav>
                                      </p:tavLst>
                                    </p:anim>
                                  </p:childTnLst>
                                </p:cTn>
                              </p:par>
                              <p:par>
                                <p:cTn id="13" presetID="2" presetClass="entr" presetSubtype="4" decel="100000" fill="hold" nodeType="withEffect">
                                  <p:stCondLst>
                                    <p:cond delay="50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1250" fill="hold"/>
                                        <p:tgtEl>
                                          <p:spTgt spid="3"/>
                                        </p:tgtEl>
                                        <p:attrNameLst>
                                          <p:attrName>ppt_x</p:attrName>
                                        </p:attrNameLst>
                                      </p:cBhvr>
                                      <p:tavLst>
                                        <p:tav tm="0">
                                          <p:val>
                                            <p:strVal val="#ppt_x"/>
                                          </p:val>
                                        </p:tav>
                                        <p:tav tm="100000">
                                          <p:val>
                                            <p:strVal val="#ppt_x"/>
                                          </p:val>
                                        </p:tav>
                                      </p:tavLst>
                                    </p:anim>
                                    <p:anim calcmode="lin" valueType="num">
                                      <p:cBhvr additive="base">
                                        <p:cTn id="16" dur="1250" fill="hold"/>
                                        <p:tgtEl>
                                          <p:spTgt spid="3"/>
                                        </p:tgtEl>
                                        <p:attrNameLst>
                                          <p:attrName>ppt_y</p:attrName>
                                        </p:attrNameLst>
                                      </p:cBhvr>
                                      <p:tavLst>
                                        <p:tav tm="0">
                                          <p:val>
                                            <p:strVal val="1+#ppt_h/2"/>
                                          </p:val>
                                        </p:tav>
                                        <p:tav tm="100000">
                                          <p:val>
                                            <p:strVal val="#ppt_y"/>
                                          </p:val>
                                        </p:tav>
                                      </p:tavLst>
                                    </p:anim>
                                  </p:childTnLst>
                                </p:cTn>
                              </p:par>
                              <p:par>
                                <p:cTn id="17" presetID="2" presetClass="entr" presetSubtype="4" decel="100000" fill="hold" nodeType="withEffect">
                                  <p:stCondLst>
                                    <p:cond delay="75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1250" fill="hold"/>
                                        <p:tgtEl>
                                          <p:spTgt spid="12"/>
                                        </p:tgtEl>
                                        <p:attrNameLst>
                                          <p:attrName>ppt_x</p:attrName>
                                        </p:attrNameLst>
                                      </p:cBhvr>
                                      <p:tavLst>
                                        <p:tav tm="0">
                                          <p:val>
                                            <p:strVal val="#ppt_x"/>
                                          </p:val>
                                        </p:tav>
                                        <p:tav tm="100000">
                                          <p:val>
                                            <p:strVal val="#ppt_x"/>
                                          </p:val>
                                        </p:tav>
                                      </p:tavLst>
                                    </p:anim>
                                    <p:anim calcmode="lin" valueType="num">
                                      <p:cBhvr additive="base">
                                        <p:cTn id="20" dur="1250" fill="hold"/>
                                        <p:tgtEl>
                                          <p:spTgt spid="12"/>
                                        </p:tgtEl>
                                        <p:attrNameLst>
                                          <p:attrName>ppt_y</p:attrName>
                                        </p:attrNameLst>
                                      </p:cBhvr>
                                      <p:tavLst>
                                        <p:tav tm="0">
                                          <p:val>
                                            <p:strVal val="1+#ppt_h/2"/>
                                          </p:val>
                                        </p:tav>
                                        <p:tav tm="100000">
                                          <p:val>
                                            <p:strVal val="#ppt_y"/>
                                          </p:val>
                                        </p:tav>
                                      </p:tavLst>
                                    </p:anim>
                                  </p:childTnLst>
                                </p:cTn>
                              </p:par>
                              <p:par>
                                <p:cTn id="21" presetID="2" presetClass="entr" presetSubtype="4" decel="100000" fill="hold" nodeType="withEffect">
                                  <p:stCondLst>
                                    <p:cond delay="1000"/>
                                  </p:stCondLst>
                                  <p:childTnLst>
                                    <p:set>
                                      <p:cBhvr>
                                        <p:cTn id="22" dur="1" fill="hold">
                                          <p:stCondLst>
                                            <p:cond delay="0"/>
                                          </p:stCondLst>
                                        </p:cTn>
                                        <p:tgtEl>
                                          <p:spTgt spid="6"/>
                                        </p:tgtEl>
                                        <p:attrNameLst>
                                          <p:attrName>style.visibility</p:attrName>
                                        </p:attrNameLst>
                                      </p:cBhvr>
                                      <p:to>
                                        <p:strVal val="visible"/>
                                      </p:to>
                                    </p:set>
                                    <p:anim calcmode="lin" valueType="num">
                                      <p:cBhvr additive="base">
                                        <p:cTn id="23" dur="1250" fill="hold"/>
                                        <p:tgtEl>
                                          <p:spTgt spid="6"/>
                                        </p:tgtEl>
                                        <p:attrNameLst>
                                          <p:attrName>ppt_x</p:attrName>
                                        </p:attrNameLst>
                                      </p:cBhvr>
                                      <p:tavLst>
                                        <p:tav tm="0">
                                          <p:val>
                                            <p:strVal val="#ppt_x"/>
                                          </p:val>
                                        </p:tav>
                                        <p:tav tm="100000">
                                          <p:val>
                                            <p:strVal val="#ppt_x"/>
                                          </p:val>
                                        </p:tav>
                                      </p:tavLst>
                                    </p:anim>
                                    <p:anim calcmode="lin" valueType="num">
                                      <p:cBhvr additive="base">
                                        <p:cTn id="24" dur="1250" fill="hold"/>
                                        <p:tgtEl>
                                          <p:spTgt spid="6"/>
                                        </p:tgtEl>
                                        <p:attrNameLst>
                                          <p:attrName>ppt_y</p:attrName>
                                        </p:attrNameLst>
                                      </p:cBhvr>
                                      <p:tavLst>
                                        <p:tav tm="0">
                                          <p:val>
                                            <p:strVal val="1+#ppt_h/2"/>
                                          </p:val>
                                        </p:tav>
                                        <p:tav tm="100000">
                                          <p:val>
                                            <p:strVal val="#ppt_y"/>
                                          </p:val>
                                        </p:tav>
                                      </p:tavLst>
                                    </p:anim>
                                  </p:childTnLst>
                                </p:cTn>
                              </p:par>
                              <p:par>
                                <p:cTn id="25" presetID="2" presetClass="entr" presetSubtype="2" decel="100000" fill="hold" grpId="0" nodeType="withEffect">
                                  <p:stCondLst>
                                    <p:cond delay="1000"/>
                                  </p:stCondLst>
                                  <p:childTnLst>
                                    <p:set>
                                      <p:cBhvr>
                                        <p:cTn id="26" dur="1" fill="hold">
                                          <p:stCondLst>
                                            <p:cond delay="0"/>
                                          </p:stCondLst>
                                        </p:cTn>
                                        <p:tgtEl>
                                          <p:spTgt spid="24"/>
                                        </p:tgtEl>
                                        <p:attrNameLst>
                                          <p:attrName>style.visibility</p:attrName>
                                        </p:attrNameLst>
                                      </p:cBhvr>
                                      <p:to>
                                        <p:strVal val="visible"/>
                                      </p:to>
                                    </p:set>
                                    <p:anim calcmode="lin" valueType="num">
                                      <p:cBhvr additive="base">
                                        <p:cTn id="27" dur="1500" fill="hold"/>
                                        <p:tgtEl>
                                          <p:spTgt spid="24"/>
                                        </p:tgtEl>
                                        <p:attrNameLst>
                                          <p:attrName>ppt_x</p:attrName>
                                        </p:attrNameLst>
                                      </p:cBhvr>
                                      <p:tavLst>
                                        <p:tav tm="0">
                                          <p:val>
                                            <p:strVal val="1+#ppt_w/2"/>
                                          </p:val>
                                        </p:tav>
                                        <p:tav tm="100000">
                                          <p:val>
                                            <p:strVal val="#ppt_x"/>
                                          </p:val>
                                        </p:tav>
                                      </p:tavLst>
                                    </p:anim>
                                    <p:anim calcmode="lin" valueType="num">
                                      <p:cBhvr additive="base">
                                        <p:cTn id="28" dur="1500" fill="hold"/>
                                        <p:tgtEl>
                                          <p:spTgt spid="24"/>
                                        </p:tgtEl>
                                        <p:attrNameLst>
                                          <p:attrName>ppt_y</p:attrName>
                                        </p:attrNameLst>
                                      </p:cBhvr>
                                      <p:tavLst>
                                        <p:tav tm="0">
                                          <p:val>
                                            <p:strVal val="#ppt_y"/>
                                          </p:val>
                                        </p:tav>
                                        <p:tav tm="100000">
                                          <p:val>
                                            <p:strVal val="#ppt_y"/>
                                          </p:val>
                                        </p:tav>
                                      </p:tavLst>
                                    </p:anim>
                                  </p:childTnLst>
                                </p:cTn>
                              </p:par>
                              <p:par>
                                <p:cTn id="29" presetID="22" presetClass="entr" presetSubtype="8" fill="hold" grpId="0" nodeType="withEffect">
                                  <p:stCondLst>
                                    <p:cond delay="1250"/>
                                  </p:stCondLst>
                                  <p:childTnLst>
                                    <p:set>
                                      <p:cBhvr>
                                        <p:cTn id="30" dur="1" fill="hold">
                                          <p:stCondLst>
                                            <p:cond delay="0"/>
                                          </p:stCondLst>
                                        </p:cTn>
                                        <p:tgtEl>
                                          <p:spTgt spid="26"/>
                                        </p:tgtEl>
                                        <p:attrNameLst>
                                          <p:attrName>style.visibility</p:attrName>
                                        </p:attrNameLst>
                                      </p:cBhvr>
                                      <p:to>
                                        <p:strVal val="visible"/>
                                      </p:to>
                                    </p:set>
                                    <p:animEffect transition="in" filter="wipe(left)">
                                      <p:cBhvr>
                                        <p:cTn id="31" dur="1000"/>
                                        <p:tgtEl>
                                          <p:spTgt spid="26"/>
                                        </p:tgtEl>
                                      </p:cBhvr>
                                    </p:animEffect>
                                  </p:childTnLst>
                                </p:cTn>
                              </p:par>
                              <p:par>
                                <p:cTn id="32" presetID="10" presetClass="entr" presetSubtype="0" fill="hold" grpId="0" nodeType="withEffect">
                                  <p:stCondLst>
                                    <p:cond delay="1250"/>
                                  </p:stCondLst>
                                  <p:childTnLst>
                                    <p:set>
                                      <p:cBhvr>
                                        <p:cTn id="33" dur="1" fill="hold">
                                          <p:stCondLst>
                                            <p:cond delay="0"/>
                                          </p:stCondLst>
                                        </p:cTn>
                                        <p:tgtEl>
                                          <p:spTgt spid="27"/>
                                        </p:tgtEl>
                                        <p:attrNameLst>
                                          <p:attrName>style.visibility</p:attrName>
                                        </p:attrNameLst>
                                      </p:cBhvr>
                                      <p:to>
                                        <p:strVal val="visible"/>
                                      </p:to>
                                    </p:set>
                                    <p:animEffect transition="in" filter="fade">
                                      <p:cBhvr>
                                        <p:cTn id="34" dur="1000"/>
                                        <p:tgtEl>
                                          <p:spTgt spid="27"/>
                                        </p:tgtEl>
                                      </p:cBhvr>
                                    </p:animEffect>
                                  </p:childTnLst>
                                </p:cTn>
                              </p:par>
                              <p:par>
                                <p:cTn id="35" presetID="2" presetClass="entr" presetSubtype="4" decel="100000" fill="hold" grpId="1" nodeType="withEffect">
                                  <p:stCondLst>
                                    <p:cond delay="1250"/>
                                  </p:stCondLst>
                                  <p:childTnLst>
                                    <p:set>
                                      <p:cBhvr>
                                        <p:cTn id="36" dur="1" fill="hold">
                                          <p:stCondLst>
                                            <p:cond delay="0"/>
                                          </p:stCondLst>
                                        </p:cTn>
                                        <p:tgtEl>
                                          <p:spTgt spid="27"/>
                                        </p:tgtEl>
                                        <p:attrNameLst>
                                          <p:attrName>style.visibility</p:attrName>
                                        </p:attrNameLst>
                                      </p:cBhvr>
                                      <p:to>
                                        <p:strVal val="visible"/>
                                      </p:to>
                                    </p:set>
                                    <p:anim calcmode="lin" valueType="num">
                                      <p:cBhvr additive="base">
                                        <p:cTn id="37" dur="1500" fill="hold"/>
                                        <p:tgtEl>
                                          <p:spTgt spid="27"/>
                                        </p:tgtEl>
                                        <p:attrNameLst>
                                          <p:attrName>ppt_x</p:attrName>
                                        </p:attrNameLst>
                                      </p:cBhvr>
                                      <p:tavLst>
                                        <p:tav tm="0">
                                          <p:val>
                                            <p:strVal val="#ppt_x"/>
                                          </p:val>
                                        </p:tav>
                                        <p:tav tm="100000">
                                          <p:val>
                                            <p:strVal val="#ppt_x"/>
                                          </p:val>
                                        </p:tav>
                                      </p:tavLst>
                                    </p:anim>
                                    <p:anim calcmode="lin" valueType="num">
                                      <p:cBhvr additive="base">
                                        <p:cTn id="38" dur="1500" fill="hold"/>
                                        <p:tgtEl>
                                          <p:spTgt spid="27"/>
                                        </p:tgtEl>
                                        <p:attrNameLst>
                                          <p:attrName>ppt_y</p:attrName>
                                        </p:attrNameLst>
                                      </p:cBhvr>
                                      <p:tavLst>
                                        <p:tav tm="0">
                                          <p:val>
                                            <p:strVal val="1+#ppt_h/2"/>
                                          </p:val>
                                        </p:tav>
                                        <p:tav tm="100000">
                                          <p:val>
                                            <p:strVal val="#ppt_y"/>
                                          </p:val>
                                        </p:tav>
                                      </p:tavLst>
                                    </p:anim>
                                  </p:childTnLst>
                                </p:cTn>
                              </p:par>
                              <p:par>
                                <p:cTn id="39" presetID="10" presetClass="entr" presetSubtype="0" fill="hold" grpId="0" nodeType="withEffect">
                                  <p:stCondLst>
                                    <p:cond delay="1500"/>
                                  </p:stCondLst>
                                  <p:childTnLst>
                                    <p:set>
                                      <p:cBhvr>
                                        <p:cTn id="40" dur="1" fill="hold">
                                          <p:stCondLst>
                                            <p:cond delay="0"/>
                                          </p:stCondLst>
                                        </p:cTn>
                                        <p:tgtEl>
                                          <p:spTgt spid="28"/>
                                        </p:tgtEl>
                                        <p:attrNameLst>
                                          <p:attrName>style.visibility</p:attrName>
                                        </p:attrNameLst>
                                      </p:cBhvr>
                                      <p:to>
                                        <p:strVal val="visible"/>
                                      </p:to>
                                    </p:set>
                                    <p:animEffect transition="in" filter="fade">
                                      <p:cBhvr>
                                        <p:cTn id="41" dur="1000"/>
                                        <p:tgtEl>
                                          <p:spTgt spid="28"/>
                                        </p:tgtEl>
                                      </p:cBhvr>
                                    </p:animEffect>
                                  </p:childTnLst>
                                </p:cTn>
                              </p:par>
                              <p:par>
                                <p:cTn id="42" presetID="2" presetClass="entr" presetSubtype="4" decel="100000" fill="hold" grpId="1" nodeType="withEffect">
                                  <p:stCondLst>
                                    <p:cond delay="1500"/>
                                  </p:stCondLst>
                                  <p:childTnLst>
                                    <p:set>
                                      <p:cBhvr>
                                        <p:cTn id="43" dur="1" fill="hold">
                                          <p:stCondLst>
                                            <p:cond delay="0"/>
                                          </p:stCondLst>
                                        </p:cTn>
                                        <p:tgtEl>
                                          <p:spTgt spid="28"/>
                                        </p:tgtEl>
                                        <p:attrNameLst>
                                          <p:attrName>style.visibility</p:attrName>
                                        </p:attrNameLst>
                                      </p:cBhvr>
                                      <p:to>
                                        <p:strVal val="visible"/>
                                      </p:to>
                                    </p:set>
                                    <p:anim calcmode="lin" valueType="num">
                                      <p:cBhvr additive="base">
                                        <p:cTn id="44" dur="1500" fill="hold"/>
                                        <p:tgtEl>
                                          <p:spTgt spid="28"/>
                                        </p:tgtEl>
                                        <p:attrNameLst>
                                          <p:attrName>ppt_x</p:attrName>
                                        </p:attrNameLst>
                                      </p:cBhvr>
                                      <p:tavLst>
                                        <p:tav tm="0">
                                          <p:val>
                                            <p:strVal val="#ppt_x"/>
                                          </p:val>
                                        </p:tav>
                                        <p:tav tm="100000">
                                          <p:val>
                                            <p:strVal val="#ppt_x"/>
                                          </p:val>
                                        </p:tav>
                                      </p:tavLst>
                                    </p:anim>
                                    <p:anim calcmode="lin" valueType="num">
                                      <p:cBhvr additive="base">
                                        <p:cTn id="45" dur="1500" fill="hold"/>
                                        <p:tgtEl>
                                          <p:spTgt spid="28"/>
                                        </p:tgtEl>
                                        <p:attrNameLst>
                                          <p:attrName>ppt_y</p:attrName>
                                        </p:attrNameLst>
                                      </p:cBhvr>
                                      <p:tavLst>
                                        <p:tav tm="0">
                                          <p:val>
                                            <p:strVal val="1+#ppt_h/2"/>
                                          </p:val>
                                        </p:tav>
                                        <p:tav tm="100000">
                                          <p:val>
                                            <p:strVal val="#ppt_y"/>
                                          </p:val>
                                        </p:tav>
                                      </p:tavLst>
                                    </p:anim>
                                  </p:childTnLst>
                                </p:cTn>
                              </p:par>
                              <p:par>
                                <p:cTn id="46" presetID="10" presetClass="entr" presetSubtype="0" fill="hold" grpId="0" nodeType="withEffect">
                                  <p:stCondLst>
                                    <p:cond delay="1500"/>
                                  </p:stCondLst>
                                  <p:childTnLst>
                                    <p:set>
                                      <p:cBhvr>
                                        <p:cTn id="47" dur="1" fill="hold">
                                          <p:stCondLst>
                                            <p:cond delay="0"/>
                                          </p:stCondLst>
                                        </p:cTn>
                                        <p:tgtEl>
                                          <p:spTgt spid="25"/>
                                        </p:tgtEl>
                                        <p:attrNameLst>
                                          <p:attrName>style.visibility</p:attrName>
                                        </p:attrNameLst>
                                      </p:cBhvr>
                                      <p:to>
                                        <p:strVal val="visible"/>
                                      </p:to>
                                    </p:set>
                                    <p:animEffect transition="in" filter="fade">
                                      <p:cBhvr>
                                        <p:cTn id="48" dur="1000"/>
                                        <p:tgtEl>
                                          <p:spTgt spid="25"/>
                                        </p:tgtEl>
                                      </p:cBhvr>
                                    </p:animEffect>
                                  </p:childTnLst>
                                </p:cTn>
                              </p:par>
                              <p:par>
                                <p:cTn id="49" presetID="2" presetClass="entr" presetSubtype="4" decel="100000" fill="hold" grpId="1" nodeType="withEffect">
                                  <p:stCondLst>
                                    <p:cond delay="1500"/>
                                  </p:stCondLst>
                                  <p:childTnLst>
                                    <p:set>
                                      <p:cBhvr>
                                        <p:cTn id="50" dur="1" fill="hold">
                                          <p:stCondLst>
                                            <p:cond delay="0"/>
                                          </p:stCondLst>
                                        </p:cTn>
                                        <p:tgtEl>
                                          <p:spTgt spid="25"/>
                                        </p:tgtEl>
                                        <p:attrNameLst>
                                          <p:attrName>style.visibility</p:attrName>
                                        </p:attrNameLst>
                                      </p:cBhvr>
                                      <p:to>
                                        <p:strVal val="visible"/>
                                      </p:to>
                                    </p:set>
                                    <p:anim calcmode="lin" valueType="num">
                                      <p:cBhvr additive="base">
                                        <p:cTn id="51" dur="1500" fill="hold"/>
                                        <p:tgtEl>
                                          <p:spTgt spid="25"/>
                                        </p:tgtEl>
                                        <p:attrNameLst>
                                          <p:attrName>ppt_x</p:attrName>
                                        </p:attrNameLst>
                                      </p:cBhvr>
                                      <p:tavLst>
                                        <p:tav tm="0">
                                          <p:val>
                                            <p:strVal val="#ppt_x"/>
                                          </p:val>
                                        </p:tav>
                                        <p:tav tm="100000">
                                          <p:val>
                                            <p:strVal val="#ppt_x"/>
                                          </p:val>
                                        </p:tav>
                                      </p:tavLst>
                                    </p:anim>
                                    <p:anim calcmode="lin" valueType="num">
                                      <p:cBhvr additive="base">
                                        <p:cTn id="52" dur="1500" fill="hold"/>
                                        <p:tgtEl>
                                          <p:spTgt spid="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6" grpId="0" animBg="1"/>
      <p:bldP spid="27" grpId="0"/>
      <p:bldP spid="27" grpId="1"/>
      <p:bldP spid="28" grpId="0"/>
      <p:bldP spid="28" grpId="1"/>
      <p:bldP spid="25" grpId="0"/>
      <p:bldP spid="25" grpId="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文本占位符 1"/>
              <p:cNvSpPr>
                <a:spLocks noGrp="1"/>
              </p:cNvSpPr>
              <p:nvPr>
                <p:ph type="body" sz="quarter" idx="1"/>
              </p:nvPr>
            </p:nvSpPr>
            <p:spPr>
              <a:xfrm>
                <a:off x="516000" y="1008000"/>
                <a:ext cx="11160000" cy="5301388"/>
              </a:xfrm>
            </p:spPr>
            <p:txBody>
              <a:bodyPr/>
              <a:lstStyle/>
              <a:p>
                <a:r>
                  <a:rPr lang="zh-CN" altLang="en-US" dirty="0"/>
                  <a:t>定义</a:t>
                </a:r>
                <a:r>
                  <a:rPr lang="en-US" altLang="zh-CN" dirty="0"/>
                  <a:t>14.23  </a:t>
                </a:r>
                <a:r>
                  <a:rPr lang="zh-CN" altLang="en-US" dirty="0"/>
                  <a:t>无向图</a:t>
                </a:r>
                <a:r>
                  <a:rPr lang="en-US" altLang="zh-CN" dirty="0"/>
                  <a:t>G=&lt;V,E&gt;,|V|=</a:t>
                </a:r>
                <a:r>
                  <a:rPr lang="en-US" altLang="zh-CN" dirty="0" err="1"/>
                  <a:t>n,|E</a:t>
                </a:r>
                <a:r>
                  <a:rPr lang="en-US" altLang="zh-CN" dirty="0"/>
                  <a:t>|=m, </a:t>
                </a:r>
                <a:r>
                  <a:rPr lang="zh-CN" altLang="en-US" dirty="0"/>
                  <a:t>令</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b="0" i="1" smtClean="0">
                            <a:latin typeface="Cambria Math" panose="02040503050406030204" pitchFamily="18" charset="0"/>
                          </a:rPr>
                          <m:t>𝑖𝑗</m:t>
                        </m:r>
                      </m:sub>
                    </m:sSub>
                  </m:oMath>
                </a14:m>
                <a:r>
                  <a:rPr lang="zh-CN" altLang="en-US" dirty="0"/>
                  <a:t>为顶点</a:t>
                </a:r>
                <a14:m>
                  <m:oMath xmlns:m="http://schemas.openxmlformats.org/officeDocument/2006/math">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𝑣</m:t>
                        </m:r>
                      </m:e>
                      <m:sub>
                        <m:r>
                          <a:rPr lang="en-US" altLang="zh-CN" i="1">
                            <a:latin typeface="Cambria Math" panose="02040503050406030204" pitchFamily="18" charset="0"/>
                          </a:rPr>
                          <m:t>𝑖</m:t>
                        </m:r>
                      </m:sub>
                    </m:sSub>
                  </m:oMath>
                </a14:m>
                <a:r>
                  <a:rPr lang="zh-CN" altLang="en-US" dirty="0"/>
                  <a:t>与边</a:t>
                </a:r>
                <a14:m>
                  <m:oMath xmlns:m="http://schemas.openxmlformats.org/officeDocument/2006/math">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𝑒</m:t>
                        </m:r>
                      </m:e>
                      <m:sub>
                        <m:r>
                          <a:rPr lang="en-US" altLang="zh-CN" i="1">
                            <a:latin typeface="Cambria Math" panose="02040503050406030204" pitchFamily="18" charset="0"/>
                          </a:rPr>
                          <m:t>𝑗</m:t>
                        </m:r>
                      </m:sub>
                    </m:sSub>
                  </m:oMath>
                </a14:m>
                <a:r>
                  <a:rPr lang="zh-CN" altLang="en-US" dirty="0"/>
                  <a:t>的关联次数</a:t>
                </a:r>
                <a:r>
                  <a:rPr lang="en-US" altLang="zh-CN" dirty="0"/>
                  <a:t>, </a:t>
                </a:r>
                <a:r>
                  <a:rPr lang="zh-CN" altLang="en-US" dirty="0"/>
                  <a:t>称矩阵</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b="0" i="1" smtClean="0">
                                <a:latin typeface="Cambria Math" panose="02040503050406030204" pitchFamily="18" charset="0"/>
                              </a:rPr>
                              <m:t>𝑖𝑗</m:t>
                            </m:r>
                          </m:sub>
                        </m:sSub>
                        <m:r>
                          <a:rPr lang="en-US" altLang="zh-CN" b="0" i="1" smtClean="0">
                            <a:latin typeface="Cambria Math" panose="02040503050406030204" pitchFamily="18" charset="0"/>
                          </a:rPr>
                          <m:t>)</m:t>
                        </m:r>
                      </m:e>
                      <m:sub>
                        <m:r>
                          <a:rPr lang="en-US" altLang="zh-CN" b="0" i="1" smtClean="0">
                            <a:latin typeface="Cambria Math" panose="02040503050406030204" pitchFamily="18" charset="0"/>
                          </a:rPr>
                          <m:t>𝑛</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rPr>
                          <m:t>𝑚</m:t>
                        </m:r>
                      </m:sub>
                    </m:sSub>
                  </m:oMath>
                </a14:m>
                <a:r>
                  <a:rPr lang="zh-CN" altLang="en-US" dirty="0"/>
                  <a:t>是</a:t>
                </a:r>
                <a:r>
                  <a:rPr lang="en-US" altLang="zh-CN" dirty="0"/>
                  <a:t>G</a:t>
                </a:r>
                <a:r>
                  <a:rPr lang="zh-CN" altLang="en-US" dirty="0"/>
                  <a:t>的关联矩阵</a:t>
                </a:r>
                <a:r>
                  <a:rPr lang="en-US" altLang="zh-CN" dirty="0"/>
                  <a:t>, </a:t>
                </a:r>
                <a:r>
                  <a:rPr lang="zh-CN" altLang="en-US" dirty="0"/>
                  <a:t>记为</a:t>
                </a:r>
                <a:r>
                  <a:rPr lang="en-US" altLang="zh-CN" dirty="0"/>
                  <a:t>M(G). </a:t>
                </a:r>
              </a:p>
              <a:p>
                <a:pPr lvl="1"/>
                <a:r>
                  <a:rPr lang="zh-CN" altLang="en-US" dirty="0"/>
                  <a:t>如右图</a:t>
                </a:r>
                <a:r>
                  <a:rPr lang="en-US" altLang="zh-CN" dirty="0"/>
                  <a:t>, M(G)=</a:t>
                </a:r>
                <a14:m>
                  <m:oMath xmlns:m="http://schemas.openxmlformats.org/officeDocument/2006/math">
                    <m:d>
                      <m:dPr>
                        <m:ctrlPr>
                          <a:rPr lang="en-US" altLang="zh-CN" sz="2400" i="1" smtClean="0">
                            <a:latin typeface="Cambria Math" panose="02040503050406030204" pitchFamily="18" charset="0"/>
                          </a:rPr>
                        </m:ctrlPr>
                      </m:dPr>
                      <m:e>
                        <m:eqArr>
                          <m:eqArrPr>
                            <m:ctrlPr>
                              <a:rPr lang="en-US" altLang="zh-CN" sz="2400" i="1">
                                <a:latin typeface="Cambria Math" panose="02040503050406030204" pitchFamily="18" charset="0"/>
                              </a:rPr>
                            </m:ctrlPr>
                          </m:eqArrPr>
                          <m:e>
                            <m:r>
                              <a:rPr lang="en-US" altLang="zh-CN" sz="2400" i="1">
                                <a:latin typeface="Cambria Math" panose="02040503050406030204" pitchFamily="18" charset="0"/>
                              </a:rPr>
                              <m:t>2</m:t>
                            </m:r>
                            <m:r>
                              <a:rPr lang="en-US" altLang="zh-CN" sz="2400" b="1" i="1" smtClean="0">
                                <a:latin typeface="Cambria Math" panose="02040503050406030204" pitchFamily="18" charset="0"/>
                              </a:rPr>
                              <m:t>  </m:t>
                            </m:r>
                            <m:r>
                              <a:rPr lang="en-US" altLang="zh-CN" sz="2400" i="1">
                                <a:latin typeface="Cambria Math" panose="02040503050406030204" pitchFamily="18" charset="0"/>
                              </a:rPr>
                              <m:t>1</m:t>
                            </m:r>
                            <m:r>
                              <a:rPr lang="en-US" altLang="zh-CN" sz="2400" b="1" i="1" smtClean="0">
                                <a:latin typeface="Cambria Math" panose="02040503050406030204" pitchFamily="18" charset="0"/>
                              </a:rPr>
                              <m:t>  </m:t>
                            </m:r>
                            <m:r>
                              <a:rPr lang="en-US" altLang="zh-CN" sz="2400" i="1">
                                <a:latin typeface="Cambria Math" panose="02040503050406030204" pitchFamily="18" charset="0"/>
                              </a:rPr>
                              <m:t>1</m:t>
                            </m:r>
                            <m:r>
                              <a:rPr lang="en-US" altLang="zh-CN" sz="2400" b="1" i="1" smtClean="0">
                                <a:latin typeface="Cambria Math" panose="02040503050406030204" pitchFamily="18" charset="0"/>
                              </a:rPr>
                              <m:t>  </m:t>
                            </m:r>
                            <m:r>
                              <a:rPr lang="en-US" altLang="zh-CN" sz="2400" i="1">
                                <a:latin typeface="Cambria Math" panose="02040503050406030204" pitchFamily="18" charset="0"/>
                              </a:rPr>
                              <m:t>1</m:t>
                            </m:r>
                            <m:r>
                              <a:rPr lang="en-US" altLang="zh-CN" sz="2400" b="1" i="1" smtClean="0">
                                <a:latin typeface="Cambria Math" panose="02040503050406030204" pitchFamily="18" charset="0"/>
                              </a:rPr>
                              <m:t>  </m:t>
                            </m:r>
                            <m:r>
                              <a:rPr lang="en-US" altLang="zh-CN" sz="2400" i="1">
                                <a:latin typeface="Cambria Math" panose="02040503050406030204" pitchFamily="18" charset="0"/>
                              </a:rPr>
                              <m:t>0</m:t>
                            </m:r>
                          </m:e>
                          <m:e>
                            <m:r>
                              <a:rPr lang="en-US" altLang="zh-CN" sz="2400" i="1" smtClean="0">
                                <a:latin typeface="Cambria Math" panose="02040503050406030204" pitchFamily="18" charset="0"/>
                              </a:rPr>
                              <m:t>0</m:t>
                            </m:r>
                            <m:r>
                              <a:rPr lang="en-US" altLang="zh-CN" sz="2400" b="1" i="1" smtClean="0">
                                <a:latin typeface="Cambria Math" panose="02040503050406030204" pitchFamily="18" charset="0"/>
                              </a:rPr>
                              <m:t>  </m:t>
                            </m:r>
                            <m:r>
                              <a:rPr lang="en-US" altLang="zh-CN" sz="2400" i="1">
                                <a:latin typeface="Cambria Math" panose="02040503050406030204" pitchFamily="18" charset="0"/>
                              </a:rPr>
                              <m:t>1</m:t>
                            </m:r>
                            <m:r>
                              <a:rPr lang="en-US" altLang="zh-CN" sz="2400" b="1" i="1" smtClean="0">
                                <a:latin typeface="Cambria Math" panose="02040503050406030204" pitchFamily="18" charset="0"/>
                              </a:rPr>
                              <m:t>  </m:t>
                            </m:r>
                            <m:r>
                              <a:rPr lang="en-US" altLang="zh-CN" sz="2400" i="1">
                                <a:latin typeface="Cambria Math" panose="02040503050406030204" pitchFamily="18" charset="0"/>
                              </a:rPr>
                              <m:t>1</m:t>
                            </m:r>
                            <m:r>
                              <a:rPr lang="en-US" altLang="zh-CN" sz="2400" b="1" i="1" smtClean="0">
                                <a:latin typeface="Cambria Math" panose="02040503050406030204" pitchFamily="18" charset="0"/>
                              </a:rPr>
                              <m:t>  </m:t>
                            </m:r>
                            <m:r>
                              <a:rPr lang="en-US" altLang="zh-CN" sz="2400" i="1">
                                <a:latin typeface="Cambria Math" panose="02040503050406030204" pitchFamily="18" charset="0"/>
                              </a:rPr>
                              <m:t>0</m:t>
                            </m:r>
                            <m:r>
                              <a:rPr lang="en-US" altLang="zh-CN" sz="2400" b="1" i="1" smtClean="0">
                                <a:latin typeface="Cambria Math" panose="02040503050406030204" pitchFamily="18" charset="0"/>
                              </a:rPr>
                              <m:t>  </m:t>
                            </m:r>
                            <m:r>
                              <a:rPr lang="en-US" altLang="zh-CN" sz="2400" i="1">
                                <a:latin typeface="Cambria Math" panose="02040503050406030204" pitchFamily="18" charset="0"/>
                              </a:rPr>
                              <m:t>0</m:t>
                            </m:r>
                          </m:e>
                          <m:e>
                            <m:r>
                              <a:rPr lang="en-US" altLang="zh-CN" sz="2400" i="1" smtClean="0">
                                <a:latin typeface="Cambria Math" panose="02040503050406030204" pitchFamily="18" charset="0"/>
                              </a:rPr>
                              <m:t>0</m:t>
                            </m:r>
                            <m:r>
                              <a:rPr lang="en-US" altLang="zh-CN" sz="2400" b="1" i="1" smtClean="0">
                                <a:latin typeface="Cambria Math" panose="02040503050406030204" pitchFamily="18" charset="0"/>
                              </a:rPr>
                              <m:t>  </m:t>
                            </m:r>
                            <m:r>
                              <a:rPr lang="en-US" altLang="zh-CN" sz="2400" i="1">
                                <a:latin typeface="Cambria Math" panose="02040503050406030204" pitchFamily="18" charset="0"/>
                              </a:rPr>
                              <m:t>0</m:t>
                            </m:r>
                            <m:r>
                              <a:rPr lang="en-US" altLang="zh-CN" sz="2400" b="1" i="1" smtClean="0">
                                <a:latin typeface="Cambria Math" panose="02040503050406030204" pitchFamily="18" charset="0"/>
                              </a:rPr>
                              <m:t>  </m:t>
                            </m:r>
                            <m:r>
                              <a:rPr lang="en-US" altLang="zh-CN" sz="2400" i="1">
                                <a:latin typeface="Cambria Math" panose="02040503050406030204" pitchFamily="18" charset="0"/>
                              </a:rPr>
                              <m:t>0</m:t>
                            </m:r>
                            <m:r>
                              <a:rPr lang="en-US" altLang="zh-CN" sz="2400" b="1" i="1" smtClean="0">
                                <a:latin typeface="Cambria Math" panose="02040503050406030204" pitchFamily="18" charset="0"/>
                              </a:rPr>
                              <m:t>  </m:t>
                            </m:r>
                            <m:r>
                              <a:rPr lang="en-US" altLang="zh-CN" sz="2400" i="1">
                                <a:latin typeface="Cambria Math" panose="02040503050406030204" pitchFamily="18" charset="0"/>
                              </a:rPr>
                              <m:t>1</m:t>
                            </m:r>
                            <m:r>
                              <a:rPr lang="en-US" altLang="zh-CN" sz="2400" b="1" i="1" smtClean="0">
                                <a:latin typeface="Cambria Math" panose="02040503050406030204" pitchFamily="18" charset="0"/>
                              </a:rPr>
                              <m:t>  </m:t>
                            </m:r>
                            <m:r>
                              <a:rPr lang="en-US" altLang="zh-CN" sz="2400" i="1">
                                <a:latin typeface="Cambria Math" panose="02040503050406030204" pitchFamily="18" charset="0"/>
                              </a:rPr>
                              <m:t>1</m:t>
                            </m:r>
                          </m:e>
                          <m:e>
                            <m:r>
                              <a:rPr lang="en-US" altLang="zh-CN" sz="2400" i="1" smtClean="0">
                                <a:latin typeface="Cambria Math" panose="02040503050406030204" pitchFamily="18" charset="0"/>
                              </a:rPr>
                              <m:t>0</m:t>
                            </m:r>
                            <m:r>
                              <a:rPr lang="en-US" altLang="zh-CN" sz="2400" b="1" i="1" smtClean="0">
                                <a:latin typeface="Cambria Math" panose="02040503050406030204" pitchFamily="18" charset="0"/>
                              </a:rPr>
                              <m:t>  </m:t>
                            </m:r>
                            <m:r>
                              <a:rPr lang="en-US" altLang="zh-CN" sz="2400" i="1">
                                <a:latin typeface="Cambria Math" panose="02040503050406030204" pitchFamily="18" charset="0"/>
                              </a:rPr>
                              <m:t>0</m:t>
                            </m:r>
                            <m:r>
                              <a:rPr lang="en-US" altLang="zh-CN" sz="2400" b="1" i="1" smtClean="0">
                                <a:latin typeface="Cambria Math" panose="02040503050406030204" pitchFamily="18" charset="0"/>
                              </a:rPr>
                              <m:t>  </m:t>
                            </m:r>
                            <m:r>
                              <a:rPr lang="en-US" altLang="zh-CN" sz="2400" i="1">
                                <a:latin typeface="Cambria Math" panose="02040503050406030204" pitchFamily="18" charset="0"/>
                              </a:rPr>
                              <m:t>0</m:t>
                            </m:r>
                            <m:r>
                              <a:rPr lang="en-US" altLang="zh-CN" sz="2400" b="1" i="1" smtClean="0">
                                <a:latin typeface="Cambria Math" panose="02040503050406030204" pitchFamily="18" charset="0"/>
                              </a:rPr>
                              <m:t>  </m:t>
                            </m:r>
                            <m:r>
                              <a:rPr lang="en-US" altLang="zh-CN" sz="2400" i="1">
                                <a:latin typeface="Cambria Math" panose="02040503050406030204" pitchFamily="18" charset="0"/>
                              </a:rPr>
                              <m:t>0</m:t>
                            </m:r>
                            <m:r>
                              <a:rPr lang="en-US" altLang="zh-CN" sz="2400" b="1" i="1" smtClean="0">
                                <a:latin typeface="Cambria Math" panose="02040503050406030204" pitchFamily="18" charset="0"/>
                              </a:rPr>
                              <m:t>  </m:t>
                            </m:r>
                            <m:r>
                              <a:rPr lang="en-US" altLang="zh-CN" sz="2400" i="1">
                                <a:latin typeface="Cambria Math" panose="02040503050406030204" pitchFamily="18" charset="0"/>
                              </a:rPr>
                              <m:t>1</m:t>
                            </m:r>
                          </m:e>
                        </m:eqArr>
                      </m:e>
                    </m:d>
                  </m:oMath>
                </a14:m>
                <a:endParaRPr lang="en-US" altLang="zh-CN" dirty="0"/>
              </a:p>
              <a:p>
                <a:pPr>
                  <a:spcBef>
                    <a:spcPts val="0"/>
                  </a:spcBef>
                </a:pPr>
                <a:r>
                  <a:rPr lang="zh-CN" altLang="en-US" dirty="0"/>
                  <a:t>关联矩阵的性质</a:t>
                </a:r>
              </a:p>
              <a:p>
                <a:pPr lvl="1"/>
                <a:r>
                  <a:rPr lang="en-US" altLang="zh-CN" dirty="0"/>
                  <a:t>(1)</a:t>
                </a:r>
                <a14:m>
                  <m:oMath xmlns:m="http://schemas.openxmlformats.org/officeDocument/2006/math">
                    <m:nary>
                      <m:naryPr>
                        <m:chr m:val="∑"/>
                        <m:ctrlPr>
                          <a:rPr lang="en-US" altLang="zh-CN" i="1" smtClean="0">
                            <a:latin typeface="Cambria Math" panose="02040503050406030204" pitchFamily="18" charset="0"/>
                          </a:rPr>
                        </m:ctrlPr>
                      </m:naryPr>
                      <m:sub>
                        <m:r>
                          <m:rPr>
                            <m:brk m:alnAt="23"/>
                          </m:rPr>
                          <a:rPr lang="en-US" altLang="zh-CN" b="1" i="1" smtClean="0">
                            <a:latin typeface="Cambria Math" panose="02040503050406030204" pitchFamily="18" charset="0"/>
                          </a:rPr>
                          <m:t>𝒊</m:t>
                        </m:r>
                        <m:r>
                          <a:rPr lang="en-US" altLang="zh-CN" b="1" i="1" smtClean="0">
                            <a:latin typeface="Cambria Math" panose="02040503050406030204" pitchFamily="18" charset="0"/>
                          </a:rPr>
                          <m:t>=</m:t>
                        </m:r>
                        <m:r>
                          <a:rPr lang="en-US" altLang="zh-CN" b="1" i="1" smtClean="0">
                            <a:latin typeface="Cambria Math" panose="02040503050406030204" pitchFamily="18" charset="0"/>
                          </a:rPr>
                          <m:t>𝟏</m:t>
                        </m:r>
                      </m:sub>
                      <m:sup>
                        <m:r>
                          <a:rPr lang="en-US" altLang="zh-CN" b="1" i="1" smtClean="0">
                            <a:latin typeface="Cambria Math" panose="02040503050406030204" pitchFamily="18" charset="0"/>
                          </a:rPr>
                          <m:t>𝒏</m:t>
                        </m:r>
                      </m:sup>
                      <m:e>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𝒎</m:t>
                            </m:r>
                          </m:e>
                          <m:sub>
                            <m:r>
                              <a:rPr lang="en-US" altLang="zh-CN" b="1" i="1" smtClean="0">
                                <a:latin typeface="Cambria Math" panose="02040503050406030204" pitchFamily="18" charset="0"/>
                              </a:rPr>
                              <m:t>𝒊𝒋</m:t>
                            </m:r>
                          </m:sub>
                        </m:sSub>
                      </m:e>
                    </m:nary>
                  </m:oMath>
                </a14:m>
                <a:r>
                  <a:rPr lang="en-US" altLang="zh-CN" dirty="0"/>
                  <a:t>=2 (</a:t>
                </a:r>
                <a:r>
                  <a:rPr lang="en-US" altLang="zh-CN" i="1" dirty="0"/>
                  <a:t>j</a:t>
                </a:r>
                <a:r>
                  <a:rPr lang="en-US" altLang="zh-CN" dirty="0"/>
                  <a:t>=1,2,…,</a:t>
                </a:r>
                <a:r>
                  <a:rPr lang="en-US" altLang="zh-CN" i="1" dirty="0"/>
                  <a:t>m</a:t>
                </a:r>
                <a:r>
                  <a:rPr lang="en-US" altLang="zh-CN" dirty="0"/>
                  <a:t>), </a:t>
                </a:r>
                <a:r>
                  <a:rPr lang="zh-CN" altLang="en-US" dirty="0"/>
                  <a:t>即每列元素之和为</a:t>
                </a:r>
                <a:r>
                  <a:rPr lang="en-US" altLang="zh-CN" dirty="0"/>
                  <a:t>2;</a:t>
                </a:r>
              </a:p>
              <a:p>
                <a:pPr lvl="1"/>
                <a:r>
                  <a:rPr lang="en-US" altLang="zh-CN" dirty="0"/>
                  <a:t>(2)</a:t>
                </a:r>
                <a14:m>
                  <m:oMath xmlns:m="http://schemas.openxmlformats.org/officeDocument/2006/math">
                    <m:nary>
                      <m:naryPr>
                        <m:chr m:val="∑"/>
                        <m:ctrlPr>
                          <a:rPr lang="en-US" altLang="zh-CN" i="1">
                            <a:latin typeface="Cambria Math" panose="02040503050406030204" pitchFamily="18" charset="0"/>
                          </a:rPr>
                        </m:ctrlPr>
                      </m:naryPr>
                      <m:sub>
                        <m:r>
                          <a:rPr lang="en-US" altLang="zh-CN" b="1" i="1" smtClean="0">
                            <a:latin typeface="Cambria Math" panose="02040503050406030204" pitchFamily="18" charset="0"/>
                          </a:rPr>
                          <m:t>𝒋</m:t>
                        </m:r>
                        <m:r>
                          <a:rPr lang="en-US" altLang="zh-CN" i="1">
                            <a:latin typeface="Cambria Math" panose="02040503050406030204" pitchFamily="18" charset="0"/>
                          </a:rPr>
                          <m:t>=</m:t>
                        </m:r>
                        <m:r>
                          <a:rPr lang="en-US" altLang="zh-CN" i="1">
                            <a:latin typeface="Cambria Math" panose="02040503050406030204" pitchFamily="18" charset="0"/>
                          </a:rPr>
                          <m:t>𝟏</m:t>
                        </m:r>
                      </m:sub>
                      <m:sup>
                        <m:r>
                          <a:rPr lang="en-US" altLang="zh-CN" b="1" i="1" smtClean="0">
                            <a:latin typeface="Cambria Math" panose="02040503050406030204" pitchFamily="18" charset="0"/>
                          </a:rPr>
                          <m:t>𝒎</m:t>
                        </m:r>
                      </m:sup>
                      <m:e>
                        <m:sSub>
                          <m:sSubPr>
                            <m:ctrlPr>
                              <a:rPr lang="en-US" altLang="zh-CN" i="1">
                                <a:latin typeface="Cambria Math" panose="02040503050406030204" pitchFamily="18" charset="0"/>
                              </a:rPr>
                            </m:ctrlPr>
                          </m:sSubPr>
                          <m:e>
                            <m:r>
                              <a:rPr lang="en-US" altLang="zh-CN" i="1">
                                <a:latin typeface="Cambria Math" panose="02040503050406030204" pitchFamily="18" charset="0"/>
                              </a:rPr>
                              <m:t>𝒎</m:t>
                            </m:r>
                          </m:e>
                          <m:sub>
                            <m:r>
                              <a:rPr lang="en-US" altLang="zh-CN" i="1">
                                <a:latin typeface="Cambria Math" panose="02040503050406030204" pitchFamily="18" charset="0"/>
                              </a:rPr>
                              <m:t>𝒊𝒋</m:t>
                            </m:r>
                          </m:sub>
                        </m:sSub>
                      </m:e>
                    </m:nary>
                  </m:oMath>
                </a14:m>
                <a:r>
                  <a:rPr lang="en-US" altLang="zh-CN" dirty="0"/>
                  <a:t>=</a:t>
                </a:r>
                <a14:m>
                  <m:oMath xmlns:m="http://schemas.openxmlformats.org/officeDocument/2006/math">
                    <m:r>
                      <a:rPr lang="en-US" altLang="zh-CN" b="1" i="1" dirty="0" smtClean="0">
                        <a:latin typeface="Cambria Math" panose="02040503050406030204" pitchFamily="18" charset="0"/>
                      </a:rPr>
                      <m:t>𝒅</m:t>
                    </m:r>
                    <m:r>
                      <a:rPr lang="en-US" altLang="zh-CN" b="1" i="1" dirty="0" smtClean="0">
                        <a:latin typeface="Cambria Math" panose="02040503050406030204" pitchFamily="18" charset="0"/>
                      </a:rPr>
                      <m:t>(</m:t>
                    </m:r>
                    <m:sSub>
                      <m:sSubPr>
                        <m:ctrlPr>
                          <a:rPr lang="en-US" altLang="zh-CN" b="1" i="1" dirty="0" smtClean="0">
                            <a:latin typeface="Cambria Math" panose="02040503050406030204" pitchFamily="18" charset="0"/>
                          </a:rPr>
                        </m:ctrlPr>
                      </m:sSubPr>
                      <m:e>
                        <m:r>
                          <a:rPr lang="en-US" altLang="zh-CN" b="1" i="1" dirty="0" smtClean="0">
                            <a:latin typeface="Cambria Math" panose="02040503050406030204" pitchFamily="18" charset="0"/>
                          </a:rPr>
                          <m:t>𝒗</m:t>
                        </m:r>
                      </m:e>
                      <m:sub>
                        <m:r>
                          <a:rPr lang="en-US" altLang="zh-CN" b="1" i="1" dirty="0" smtClean="0">
                            <a:latin typeface="Cambria Math" panose="02040503050406030204" pitchFamily="18" charset="0"/>
                          </a:rPr>
                          <m:t>𝒊</m:t>
                        </m:r>
                      </m:sub>
                    </m:sSub>
                    <m:r>
                      <a:rPr lang="en-US" altLang="zh-CN" b="1" i="1" dirty="0" smtClean="0">
                        <a:latin typeface="Cambria Math" panose="02040503050406030204" pitchFamily="18" charset="0"/>
                      </a:rPr>
                      <m:t>)</m:t>
                    </m:r>
                  </m:oMath>
                </a14:m>
                <a:r>
                  <a:rPr lang="zh-CN" altLang="en-US" dirty="0"/>
                  <a:t> </a:t>
                </a:r>
                <a:r>
                  <a:rPr lang="en-US" altLang="zh-CN" dirty="0"/>
                  <a:t>(</a:t>
                </a:r>
                <a:r>
                  <a:rPr lang="en-US" altLang="zh-CN" i="1" dirty="0" err="1"/>
                  <a:t>i</a:t>
                </a:r>
                <a:r>
                  <a:rPr lang="en-US" altLang="zh-CN" dirty="0"/>
                  <a:t>=1,2,…,</a:t>
                </a:r>
                <a:r>
                  <a:rPr lang="en-US" altLang="zh-CN" i="1" dirty="0"/>
                  <a:t>n</a:t>
                </a:r>
                <a:r>
                  <a:rPr lang="en-US" altLang="zh-CN" dirty="0"/>
                  <a:t>), </a:t>
                </a:r>
                <a:r>
                  <a:rPr lang="zh-CN" altLang="en-US" dirty="0"/>
                  <a:t>取第</a:t>
                </a:r>
                <a:r>
                  <a:rPr lang="en-US" altLang="zh-CN" i="1" dirty="0" err="1"/>
                  <a:t>i</a:t>
                </a:r>
                <a:r>
                  <a:rPr lang="zh-CN" altLang="en-US" dirty="0"/>
                  <a:t>行元素之和为</a:t>
                </a:r>
                <a14:m>
                  <m:oMath xmlns:m="http://schemas.openxmlformats.org/officeDocument/2006/math">
                    <m:sSub>
                      <m:sSubPr>
                        <m:ctrlPr>
                          <a:rPr lang="en-US" altLang="zh-CN" i="1">
                            <a:latin typeface="Cambria Math" panose="02040503050406030204" pitchFamily="18" charset="0"/>
                          </a:rPr>
                        </m:ctrlPr>
                      </m:sSubPr>
                      <m:e>
                        <m:r>
                          <a:rPr lang="en-US" altLang="zh-CN" b="0" i="1">
                            <a:latin typeface="Cambria Math" panose="02040503050406030204" pitchFamily="18" charset="0"/>
                          </a:rPr>
                          <m:t>𝑣</m:t>
                        </m:r>
                      </m:e>
                      <m:sub>
                        <m:r>
                          <a:rPr lang="en-US" altLang="zh-CN" i="1">
                            <a:latin typeface="Cambria Math" panose="02040503050406030204" pitchFamily="18" charset="0"/>
                          </a:rPr>
                          <m:t>𝑖</m:t>
                        </m:r>
                      </m:sub>
                    </m:sSub>
                  </m:oMath>
                </a14:m>
                <a:r>
                  <a:rPr lang="zh-CN" altLang="en-US" dirty="0"/>
                  <a:t>的度数</a:t>
                </a:r>
                <a:r>
                  <a:rPr lang="en-US" altLang="zh-CN" dirty="0"/>
                  <a:t>;</a:t>
                </a:r>
              </a:p>
              <a:p>
                <a:pPr lvl="1"/>
                <a:r>
                  <a:rPr lang="en-US" altLang="zh-CN" dirty="0"/>
                  <a:t>(3)</a:t>
                </a:r>
                <a14:m>
                  <m:oMath xmlns:m="http://schemas.openxmlformats.org/officeDocument/2006/math">
                    <m:nary>
                      <m:naryPr>
                        <m:chr m:val="∑"/>
                        <m:ctrlPr>
                          <a:rPr lang="en-US" altLang="zh-CN" i="1" smtClean="0">
                            <a:latin typeface="Cambria Math" panose="02040503050406030204" pitchFamily="18" charset="0"/>
                          </a:rPr>
                        </m:ctrlPr>
                      </m:naryPr>
                      <m:sub>
                        <m:r>
                          <m:rPr>
                            <m:brk m:alnAt="23"/>
                          </m:rPr>
                          <a:rPr lang="en-US" altLang="zh-CN" b="1" i="1" smtClean="0">
                            <a:latin typeface="Cambria Math" panose="02040503050406030204" pitchFamily="18" charset="0"/>
                          </a:rPr>
                          <m:t>𝒊</m:t>
                        </m:r>
                        <m:r>
                          <a:rPr lang="en-US" altLang="zh-CN" b="1" i="1" smtClean="0">
                            <a:latin typeface="Cambria Math" panose="02040503050406030204" pitchFamily="18" charset="0"/>
                          </a:rPr>
                          <m:t>=</m:t>
                        </m:r>
                        <m:r>
                          <a:rPr lang="en-US" altLang="zh-CN" b="1" i="1" smtClean="0">
                            <a:latin typeface="Cambria Math" panose="02040503050406030204" pitchFamily="18" charset="0"/>
                          </a:rPr>
                          <m:t>𝟏</m:t>
                        </m:r>
                      </m:sub>
                      <m:sup>
                        <m:r>
                          <a:rPr lang="en-US" altLang="zh-CN" b="1" i="1" smtClean="0">
                            <a:latin typeface="Cambria Math" panose="02040503050406030204" pitchFamily="18" charset="0"/>
                          </a:rPr>
                          <m:t>𝒏</m:t>
                        </m:r>
                      </m:sup>
                      <m:e>
                        <m:nary>
                          <m:naryPr>
                            <m:chr m:val="∑"/>
                            <m:ctrlPr>
                              <a:rPr lang="en-US" altLang="zh-CN" i="1" smtClean="0">
                                <a:latin typeface="Cambria Math" panose="02040503050406030204" pitchFamily="18" charset="0"/>
                              </a:rPr>
                            </m:ctrlPr>
                          </m:naryPr>
                          <m:sub>
                            <m:r>
                              <m:rPr>
                                <m:brk m:alnAt="23"/>
                              </m:rPr>
                              <a:rPr lang="en-US" altLang="zh-CN" b="1" i="1" smtClean="0">
                                <a:latin typeface="Cambria Math" panose="02040503050406030204" pitchFamily="18" charset="0"/>
                              </a:rPr>
                              <m:t>𝒋</m:t>
                            </m:r>
                            <m:r>
                              <a:rPr lang="en-US" altLang="zh-CN" b="1" i="1" smtClean="0">
                                <a:latin typeface="Cambria Math" panose="02040503050406030204" pitchFamily="18" charset="0"/>
                              </a:rPr>
                              <m:t>=</m:t>
                            </m:r>
                            <m:r>
                              <a:rPr lang="en-US" altLang="zh-CN" b="1" i="1" smtClean="0">
                                <a:latin typeface="Cambria Math" panose="02040503050406030204" pitchFamily="18" charset="0"/>
                              </a:rPr>
                              <m:t>𝟏</m:t>
                            </m:r>
                          </m:sub>
                          <m:sup>
                            <m:r>
                              <a:rPr lang="en-US" altLang="zh-CN" b="1" i="1" smtClean="0">
                                <a:latin typeface="Cambria Math" panose="02040503050406030204" pitchFamily="18" charset="0"/>
                              </a:rPr>
                              <m:t>𝒎</m:t>
                            </m:r>
                          </m:sup>
                          <m:e>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𝒎</m:t>
                                </m:r>
                              </m:e>
                              <m:sub>
                                <m:r>
                                  <a:rPr lang="en-US" altLang="zh-CN" b="1" i="1" smtClean="0">
                                    <a:latin typeface="Cambria Math" panose="02040503050406030204" pitchFamily="18" charset="0"/>
                                  </a:rPr>
                                  <m:t>𝒊𝒋</m:t>
                                </m:r>
                              </m:sub>
                            </m:sSub>
                          </m:e>
                        </m:nary>
                      </m:e>
                    </m:nary>
                  </m:oMath>
                </a14:m>
                <a:r>
                  <a:rPr lang="en-US" altLang="zh-CN" dirty="0"/>
                  <a:t>=2m, </a:t>
                </a:r>
                <a:r>
                  <a:rPr lang="zh-CN" altLang="en-US" dirty="0"/>
                  <a:t>握手定理</a:t>
                </a:r>
                <a:r>
                  <a:rPr lang="en-US" altLang="zh-CN" dirty="0"/>
                  <a:t>;</a:t>
                </a:r>
              </a:p>
              <a:p>
                <a:pPr lvl="1"/>
                <a:r>
                  <a:rPr lang="en-US" altLang="zh-CN" dirty="0"/>
                  <a:t>(4)</a:t>
                </a:r>
                <a:r>
                  <a:rPr lang="zh-CN" altLang="en-US" dirty="0"/>
                  <a:t>第</a:t>
                </a:r>
                <a:r>
                  <a:rPr lang="en-US" altLang="zh-CN" i="1" dirty="0"/>
                  <a:t>j</a:t>
                </a:r>
                <a:r>
                  <a:rPr lang="zh-CN" altLang="en-US" dirty="0"/>
                  <a:t>列与第</a:t>
                </a:r>
                <a:r>
                  <a:rPr lang="en-US" altLang="zh-CN" i="1" dirty="0"/>
                  <a:t>k</a:t>
                </a:r>
                <a:r>
                  <a:rPr lang="zh-CN" altLang="en-US" dirty="0"/>
                  <a:t>列相同当且仅当</a:t>
                </a:r>
                <a14:m>
                  <m:oMath xmlns:m="http://schemas.openxmlformats.org/officeDocument/2006/math">
                    <m:sSub>
                      <m:sSubPr>
                        <m:ctrlPr>
                          <a:rPr lang="en-US" altLang="zh-CN" i="1">
                            <a:latin typeface="Cambria Math" panose="02040503050406030204" pitchFamily="18" charset="0"/>
                          </a:rPr>
                        </m:ctrlPr>
                      </m:sSubPr>
                      <m:e>
                        <m:r>
                          <a:rPr lang="en-US" altLang="zh-CN" b="0" i="1">
                            <a:latin typeface="Cambria Math" panose="02040503050406030204" pitchFamily="18" charset="0"/>
                          </a:rPr>
                          <m:t>𝑒</m:t>
                        </m:r>
                      </m:e>
                      <m:sub>
                        <m:r>
                          <a:rPr lang="en-US" altLang="zh-CN" i="1">
                            <a:latin typeface="Cambria Math" panose="02040503050406030204" pitchFamily="18" charset="0"/>
                          </a:rPr>
                          <m:t>𝑗</m:t>
                        </m:r>
                      </m:sub>
                    </m:sSub>
                  </m:oMath>
                </a14:m>
                <a:r>
                  <a:rPr lang="zh-CN" altLang="en-US" dirty="0"/>
                  <a:t>与</a:t>
                </a:r>
                <a14:m>
                  <m:oMath xmlns:m="http://schemas.openxmlformats.org/officeDocument/2006/math">
                    <m:sSub>
                      <m:sSubPr>
                        <m:ctrlPr>
                          <a:rPr lang="en-US" altLang="zh-CN" i="1">
                            <a:latin typeface="Cambria Math" panose="02040503050406030204" pitchFamily="18" charset="0"/>
                          </a:rPr>
                        </m:ctrlPr>
                      </m:sSubPr>
                      <m:e>
                        <m:r>
                          <a:rPr lang="en-US" altLang="zh-CN" b="0" i="1">
                            <a:latin typeface="Cambria Math" panose="02040503050406030204" pitchFamily="18" charset="0"/>
                          </a:rPr>
                          <m:t>𝑒</m:t>
                        </m:r>
                      </m:e>
                      <m:sub>
                        <m:r>
                          <a:rPr lang="en-US" altLang="zh-CN" b="0" i="1" smtClean="0">
                            <a:latin typeface="Cambria Math" panose="02040503050406030204" pitchFamily="18" charset="0"/>
                          </a:rPr>
                          <m:t>𝑘</m:t>
                        </m:r>
                      </m:sub>
                    </m:sSub>
                  </m:oMath>
                </a14:m>
                <a:r>
                  <a:rPr lang="zh-CN" altLang="en-US" dirty="0"/>
                  <a:t>是平行边</a:t>
                </a:r>
                <a:r>
                  <a:rPr lang="en-US" altLang="zh-CN" dirty="0"/>
                  <a:t>.</a:t>
                </a:r>
                <a:endParaRPr lang="zh-CN" altLang="en-US" dirty="0"/>
              </a:p>
            </p:txBody>
          </p:sp>
        </mc:Choice>
        <mc:Fallback xmlns="">
          <p:sp>
            <p:nvSpPr>
              <p:cNvPr id="2" name="文本占位符 1"/>
              <p:cNvSpPr>
                <a:spLocks noGrp="1" noRot="1" noChangeAspect="1" noMove="1" noResize="1" noEditPoints="1" noAdjustHandles="1" noChangeArrowheads="1" noChangeShapeType="1" noTextEdit="1"/>
              </p:cNvSpPr>
              <p:nvPr>
                <p:ph type="body" sz="quarter" idx="1"/>
              </p:nvPr>
            </p:nvSpPr>
            <p:spPr>
              <a:xfrm>
                <a:off x="516000" y="1008000"/>
                <a:ext cx="11160000" cy="5301388"/>
              </a:xfrm>
              <a:blipFill>
                <a:blip r:embed="rId2"/>
                <a:stretch>
                  <a:fillRect l="-1148" t="-1839" r="-1311" b="-115"/>
                </a:stretch>
              </a:blipFill>
            </p:spPr>
            <p:txBody>
              <a:bodyPr/>
              <a:lstStyle/>
              <a:p>
                <a:r>
                  <a:rPr lang="zh-CN" altLang="en-US">
                    <a:noFill/>
                  </a:rPr>
                  <a:t> </a:t>
                </a:r>
              </a:p>
            </p:txBody>
          </p:sp>
        </mc:Fallback>
      </mc:AlternateContent>
      <p:sp>
        <p:nvSpPr>
          <p:cNvPr id="6146" name="Rectangle 2"/>
          <p:cNvSpPr>
            <a:spLocks noGrp="1" noChangeArrowheads="1"/>
          </p:cNvSpPr>
          <p:nvPr>
            <p:ph type="title"/>
          </p:nvPr>
        </p:nvSpPr>
        <p:spPr/>
        <p:txBody>
          <a:bodyPr/>
          <a:lstStyle/>
          <a:p>
            <a:r>
              <a:rPr lang="zh-CN" altLang="en-US" dirty="0"/>
              <a:t>一、无向图的关联矩阵</a:t>
            </a:r>
            <a:endParaRPr lang="en-US" altLang="zh-CN" dirty="0"/>
          </a:p>
        </p:txBody>
      </p:sp>
      <p:sp>
        <p:nvSpPr>
          <p:cNvPr id="9" name="文本占位符 8"/>
          <p:cNvSpPr>
            <a:spLocks noGrp="1"/>
          </p:cNvSpPr>
          <p:nvPr>
            <p:ph type="body" sz="quarter" idx="11"/>
          </p:nvPr>
        </p:nvSpPr>
        <p:spPr/>
        <p:txBody>
          <a:bodyPr/>
          <a:lstStyle/>
          <a:p>
            <a:r>
              <a:rPr lang="en-US" altLang="zh-CN"/>
              <a:t>8.4 </a:t>
            </a:r>
            <a:r>
              <a:rPr lang="zh-CN" altLang="en-US"/>
              <a:t>图的矩阵表示</a:t>
            </a:r>
            <a:endParaRPr lang="zh-CN" altLang="en-US" dirty="0"/>
          </a:p>
        </p:txBody>
      </p:sp>
      <p:pic>
        <p:nvPicPr>
          <p:cNvPr id="3" name="图片 2">
            <a:extLst>
              <a:ext uri="{FF2B5EF4-FFF2-40B4-BE49-F238E27FC236}">
                <a16:creationId xmlns:a16="http://schemas.microsoft.com/office/drawing/2014/main" id="{882CBCFD-D607-4860-B43B-43EC04395E79}"/>
              </a:ext>
            </a:extLst>
          </p:cNvPr>
          <p:cNvPicPr>
            <a:picLocks noChangeAspect="1"/>
          </p:cNvPicPr>
          <p:nvPr/>
        </p:nvPicPr>
        <p:blipFill>
          <a:blip r:embed="rId3"/>
          <a:stretch>
            <a:fillRect/>
          </a:stretch>
        </p:blipFill>
        <p:spPr>
          <a:xfrm>
            <a:off x="8968247" y="2025673"/>
            <a:ext cx="1901522" cy="1825111"/>
          </a:xfrm>
          <a:prstGeom prst="rect">
            <a:avLst/>
          </a:prstGeom>
        </p:spPr>
      </p:pic>
      <p:sp>
        <p:nvSpPr>
          <p:cNvPr id="4" name="灯片编号占位符 3">
            <a:extLst>
              <a:ext uri="{FF2B5EF4-FFF2-40B4-BE49-F238E27FC236}">
                <a16:creationId xmlns:a16="http://schemas.microsoft.com/office/drawing/2014/main" id="{8441ACBF-A8E3-4FC7-BC9E-30C62E9F55A1}"/>
              </a:ext>
            </a:extLst>
          </p:cNvPr>
          <p:cNvSpPr>
            <a:spLocks noGrp="1"/>
          </p:cNvSpPr>
          <p:nvPr>
            <p:ph type="sldNum" sz="quarter" idx="10"/>
          </p:nvPr>
        </p:nvSpPr>
        <p:spPr/>
        <p:txBody>
          <a:bodyPr/>
          <a:lstStyle/>
          <a:p>
            <a:fld id="{ADDBA8A9-FE90-4847-B2BB-91D9864F4629}" type="slidenum">
              <a:rPr lang="zh-CN" altLang="en-US" smtClean="0"/>
              <a:pPr/>
              <a:t>53</a:t>
            </a:fld>
            <a:r>
              <a:rPr lang="en-US" altLang="zh-CN"/>
              <a:t>|73</a:t>
            </a:r>
            <a:endParaRPr lang="zh-CN" altLang="en-US" dirty="0"/>
          </a:p>
        </p:txBody>
      </p:sp>
    </p:spTree>
    <p:extLst>
      <p:ext uri="{BB962C8B-B14F-4D97-AF65-F5344CB8AC3E}">
        <p14:creationId xmlns:p14="http://schemas.microsoft.com/office/powerpoint/2010/main" val="2668691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500" fill="hold"/>
                                        <p:tgtEl>
                                          <p:spTgt spid="3"/>
                                        </p:tgtEl>
                                        <p:attrNameLst>
                                          <p:attrName>ppt_w</p:attrName>
                                        </p:attrNameLst>
                                      </p:cBhvr>
                                      <p:tavLst>
                                        <p:tav tm="0">
                                          <p:val>
                                            <p:fltVal val="0"/>
                                          </p:val>
                                        </p:tav>
                                        <p:tav tm="100000">
                                          <p:val>
                                            <p:strVal val="#ppt_w"/>
                                          </p:val>
                                        </p:tav>
                                      </p:tavLst>
                                    </p:anim>
                                    <p:anim calcmode="lin" valueType="num">
                                      <p:cBhvr>
                                        <p:cTn id="13" dur="500" fill="hold"/>
                                        <p:tgtEl>
                                          <p:spTgt spid="3"/>
                                        </p:tgtEl>
                                        <p:attrNameLst>
                                          <p:attrName>ppt_h</p:attrName>
                                        </p:attrNameLst>
                                      </p:cBhvr>
                                      <p:tavLst>
                                        <p:tav tm="0">
                                          <p:val>
                                            <p:fltVal val="0"/>
                                          </p:val>
                                        </p:tav>
                                        <p:tav tm="100000">
                                          <p:val>
                                            <p:strVal val="#ppt_h"/>
                                          </p:val>
                                        </p:tav>
                                      </p:tavLst>
                                    </p:anim>
                                    <p:animEffect transition="in" filter="fade">
                                      <p:cBhvr>
                                        <p:cTn id="14" dur="500"/>
                                        <p:tgtEl>
                                          <p:spTgt spid="3"/>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2">
                                            <p:txEl>
                                              <p:pRg st="1" end="1"/>
                                            </p:txEl>
                                          </p:spTgt>
                                        </p:tgtEl>
                                        <p:attrNameLst>
                                          <p:attrName>style.visibility</p:attrName>
                                        </p:attrNameLst>
                                      </p:cBhvr>
                                      <p:to>
                                        <p:strVal val="visible"/>
                                      </p:to>
                                    </p:set>
                                    <p:animEffect transition="in" filter="fade">
                                      <p:cBhvr>
                                        <p:cTn id="19" dur="500"/>
                                        <p:tgtEl>
                                          <p:spTgt spid="2">
                                            <p:txEl>
                                              <p:pRg st="1" end="1"/>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2">
                                            <p:txEl>
                                              <p:pRg st="2" end="2"/>
                                            </p:txEl>
                                          </p:spTgt>
                                        </p:tgtEl>
                                        <p:attrNameLst>
                                          <p:attrName>style.visibility</p:attrName>
                                        </p:attrNameLst>
                                      </p:cBhvr>
                                      <p:to>
                                        <p:strVal val="visible"/>
                                      </p:to>
                                    </p:set>
                                    <p:animEffect transition="in" filter="fade">
                                      <p:cBhvr>
                                        <p:cTn id="24" dur="500"/>
                                        <p:tgtEl>
                                          <p:spTgt spid="2">
                                            <p:txEl>
                                              <p:pRg st="2" end="2"/>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2">
                                            <p:txEl>
                                              <p:pRg st="3" end="3"/>
                                            </p:txEl>
                                          </p:spTgt>
                                        </p:tgtEl>
                                        <p:attrNameLst>
                                          <p:attrName>style.visibility</p:attrName>
                                        </p:attrNameLst>
                                      </p:cBhvr>
                                      <p:to>
                                        <p:strVal val="visible"/>
                                      </p:to>
                                    </p:set>
                                    <p:animEffect transition="in" filter="fade">
                                      <p:cBhvr>
                                        <p:cTn id="29" dur="500"/>
                                        <p:tgtEl>
                                          <p:spTgt spid="2">
                                            <p:txEl>
                                              <p:pRg st="3" end="3"/>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2">
                                            <p:txEl>
                                              <p:pRg st="4" end="4"/>
                                            </p:txEl>
                                          </p:spTgt>
                                        </p:tgtEl>
                                        <p:attrNameLst>
                                          <p:attrName>style.visibility</p:attrName>
                                        </p:attrNameLst>
                                      </p:cBhvr>
                                      <p:to>
                                        <p:strVal val="visible"/>
                                      </p:to>
                                    </p:set>
                                    <p:animEffect transition="in" filter="fade">
                                      <p:cBhvr>
                                        <p:cTn id="34" dur="500"/>
                                        <p:tgtEl>
                                          <p:spTgt spid="2">
                                            <p:txEl>
                                              <p:pRg st="4" end="4"/>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2">
                                            <p:txEl>
                                              <p:pRg st="5" end="5"/>
                                            </p:txEl>
                                          </p:spTgt>
                                        </p:tgtEl>
                                        <p:attrNameLst>
                                          <p:attrName>style.visibility</p:attrName>
                                        </p:attrNameLst>
                                      </p:cBhvr>
                                      <p:to>
                                        <p:strVal val="visible"/>
                                      </p:to>
                                    </p:set>
                                    <p:animEffect transition="in" filter="fade">
                                      <p:cBhvr>
                                        <p:cTn id="39" dur="500"/>
                                        <p:tgtEl>
                                          <p:spTgt spid="2">
                                            <p:txEl>
                                              <p:pRg st="5" end="5"/>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2">
                                            <p:txEl>
                                              <p:pRg st="6" end="6"/>
                                            </p:txEl>
                                          </p:spTgt>
                                        </p:tgtEl>
                                        <p:attrNameLst>
                                          <p:attrName>style.visibility</p:attrName>
                                        </p:attrNameLst>
                                      </p:cBhvr>
                                      <p:to>
                                        <p:strVal val="visible"/>
                                      </p:to>
                                    </p:set>
                                    <p:animEffect transition="in" filter="fade">
                                      <p:cBhvr>
                                        <p:cTn id="44" dur="500"/>
                                        <p:tgtEl>
                                          <p:spTgt spid="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文本占位符 1"/>
              <p:cNvSpPr>
                <a:spLocks noGrp="1"/>
              </p:cNvSpPr>
              <p:nvPr>
                <p:ph type="body" sz="quarter" idx="1"/>
              </p:nvPr>
            </p:nvSpPr>
            <p:spPr>
              <a:xfrm>
                <a:off x="516000" y="1008000"/>
                <a:ext cx="11160000" cy="5351978"/>
              </a:xfrm>
            </p:spPr>
            <p:txBody>
              <a:bodyPr/>
              <a:lstStyle/>
              <a:p>
                <a:r>
                  <a:rPr lang="zh-CN" altLang="en-US" dirty="0"/>
                  <a:t>定义</a:t>
                </a:r>
                <a:r>
                  <a:rPr lang="en-US" altLang="zh-CN" dirty="0"/>
                  <a:t>14.24 </a:t>
                </a:r>
                <a:r>
                  <a:rPr lang="zh-CN" altLang="en-US" dirty="0"/>
                  <a:t>有向图</a:t>
                </a:r>
                <a:r>
                  <a:rPr lang="en-US" altLang="zh-CN" dirty="0"/>
                  <a:t>D=&lt;V,E&gt;</a:t>
                </a:r>
                <a:r>
                  <a:rPr lang="zh-CN" altLang="en-US" dirty="0"/>
                  <a:t>无环</a:t>
                </a:r>
                <a:r>
                  <a:rPr lang="en-US" altLang="zh-CN" dirty="0"/>
                  <a:t>,|V|=</a:t>
                </a:r>
                <a:r>
                  <a:rPr lang="en-US" altLang="zh-CN" dirty="0" err="1"/>
                  <a:t>n,|E</a:t>
                </a:r>
                <a:r>
                  <a:rPr lang="en-US" altLang="zh-CN" dirty="0"/>
                  <a:t>|=m, </a:t>
                </a:r>
                <a:r>
                  <a:rPr lang="zh-CN" altLang="en-US" dirty="0"/>
                  <a:t>令</a:t>
                </a:r>
                <a:endParaRPr lang="en-US" altLang="zh-CN" dirty="0"/>
              </a:p>
              <a:p>
                <a:pPr marL="216000" lvl="1" indent="0">
                  <a:buNone/>
                </a:pPr>
                <a14:m>
                  <m:oMathPara xmlns:m="http://schemas.openxmlformats.org/officeDocument/2006/math">
                    <m:oMathParaPr>
                      <m:jc m:val="center"/>
                    </m:oMathParaPr>
                    <m:oMath xmlns:m="http://schemas.openxmlformats.org/officeDocument/2006/math">
                      <m:sSub>
                        <m:sSubPr>
                          <m:ctrlPr>
                            <a:rPr lang="en-US" altLang="zh-CN" sz="2600" i="1" smtClean="0">
                              <a:latin typeface="Cambria Math" panose="02040503050406030204" pitchFamily="18" charset="0"/>
                            </a:rPr>
                          </m:ctrlPr>
                        </m:sSubPr>
                        <m:e>
                          <m:r>
                            <a:rPr lang="en-US" altLang="zh-CN" sz="2600" smtClean="0">
                              <a:latin typeface="Cambria Math" panose="02040503050406030204" pitchFamily="18" charset="0"/>
                            </a:rPr>
                            <m:t>𝒎</m:t>
                          </m:r>
                        </m:e>
                        <m:sub>
                          <m:r>
                            <a:rPr lang="en-US" altLang="zh-CN" sz="2600" smtClean="0">
                              <a:latin typeface="Cambria Math" panose="02040503050406030204" pitchFamily="18" charset="0"/>
                            </a:rPr>
                            <m:t>𝒊𝒋</m:t>
                          </m:r>
                        </m:sub>
                      </m:sSub>
                      <m:r>
                        <a:rPr lang="en-US" altLang="zh-CN" sz="2600" smtClean="0">
                          <a:latin typeface="Cambria Math" panose="02040503050406030204" pitchFamily="18" charset="0"/>
                        </a:rPr>
                        <m:t>=</m:t>
                      </m:r>
                      <m:d>
                        <m:dPr>
                          <m:begChr m:val="{"/>
                          <m:endChr m:val=""/>
                          <m:ctrlPr>
                            <a:rPr lang="en-US" altLang="zh-CN" sz="2600" i="1" smtClean="0">
                              <a:latin typeface="Cambria Math" panose="02040503050406030204" pitchFamily="18" charset="0"/>
                            </a:rPr>
                          </m:ctrlPr>
                        </m:dPr>
                        <m:e>
                          <m:eqArr>
                            <m:eqArrPr>
                              <m:ctrlPr>
                                <a:rPr lang="en-US" altLang="zh-CN" sz="2600" i="1" smtClean="0">
                                  <a:latin typeface="Cambria Math" panose="02040503050406030204" pitchFamily="18" charset="0"/>
                                </a:rPr>
                              </m:ctrlPr>
                            </m:eqArrPr>
                            <m:e>
                              <m:r>
                                <a:rPr lang="en-US" altLang="zh-CN" sz="2600" smtClean="0">
                                  <a:latin typeface="Cambria Math" panose="02040503050406030204" pitchFamily="18" charset="0"/>
                                </a:rPr>
                                <m:t>𝟏</m:t>
                              </m:r>
                              <m:r>
                                <a:rPr lang="en-US" altLang="zh-CN" sz="2600" smtClean="0">
                                  <a:latin typeface="Cambria Math" panose="02040503050406030204" pitchFamily="18" charset="0"/>
                                </a:rPr>
                                <m:t>,  </m:t>
                              </m:r>
                              <m:sSub>
                                <m:sSubPr>
                                  <m:ctrlPr>
                                    <a:rPr lang="en-US" altLang="zh-CN" sz="2600" i="1" smtClean="0">
                                      <a:latin typeface="Cambria Math" panose="02040503050406030204" pitchFamily="18" charset="0"/>
                                    </a:rPr>
                                  </m:ctrlPr>
                                </m:sSubPr>
                                <m:e>
                                  <m:r>
                                    <a:rPr lang="en-US" altLang="zh-CN" sz="2600" smtClean="0">
                                      <a:latin typeface="Cambria Math" panose="02040503050406030204" pitchFamily="18" charset="0"/>
                                    </a:rPr>
                                    <m:t>𝒗</m:t>
                                  </m:r>
                                </m:e>
                                <m:sub>
                                  <m:r>
                                    <a:rPr lang="en-US" altLang="zh-CN" sz="2600" smtClean="0">
                                      <a:latin typeface="Cambria Math" panose="02040503050406030204" pitchFamily="18" charset="0"/>
                                    </a:rPr>
                                    <m:t>𝒊</m:t>
                                  </m:r>
                                </m:sub>
                              </m:sSub>
                              <m:r>
                                <a:rPr lang="zh-CN" altLang="en-US" sz="2600">
                                  <a:latin typeface="Cambria Math" panose="02040503050406030204" pitchFamily="18" charset="0"/>
                                </a:rPr>
                                <m:t>是</m:t>
                              </m:r>
                              <m:sSub>
                                <m:sSubPr>
                                  <m:ctrlPr>
                                    <a:rPr lang="en-US" altLang="zh-CN" sz="2600" i="1" smtClean="0">
                                      <a:latin typeface="Cambria Math" panose="02040503050406030204" pitchFamily="18" charset="0"/>
                                    </a:rPr>
                                  </m:ctrlPr>
                                </m:sSubPr>
                                <m:e>
                                  <m:r>
                                    <a:rPr lang="en-US" altLang="zh-CN" sz="2600" smtClean="0">
                                      <a:latin typeface="Cambria Math" panose="02040503050406030204" pitchFamily="18" charset="0"/>
                                    </a:rPr>
                                    <m:t>𝒆</m:t>
                                  </m:r>
                                </m:e>
                                <m:sub>
                                  <m:r>
                                    <a:rPr lang="en-US" altLang="zh-CN" sz="2600" smtClean="0">
                                      <a:latin typeface="Cambria Math" panose="02040503050406030204" pitchFamily="18" charset="0"/>
                                    </a:rPr>
                                    <m:t>𝒋</m:t>
                                  </m:r>
                                </m:sub>
                              </m:sSub>
                              <m:r>
                                <a:rPr lang="zh-CN" altLang="en-US" sz="2600">
                                  <a:latin typeface="Cambria Math" panose="02040503050406030204" pitchFamily="18" charset="0"/>
                                </a:rPr>
                                <m:t>的</m:t>
                              </m:r>
                              <m:r>
                                <a:rPr lang="zh-CN" altLang="en-US" sz="2600" smtClean="0">
                                  <a:latin typeface="Cambria Math" panose="02040503050406030204" pitchFamily="18" charset="0"/>
                                </a:rPr>
                                <m:t>始点</m:t>
                              </m:r>
                            </m:e>
                            <m:e>
                              <m:r>
                                <a:rPr lang="en-US" altLang="zh-CN" sz="2600">
                                  <a:latin typeface="Cambria Math" panose="02040503050406030204" pitchFamily="18" charset="0"/>
                                </a:rPr>
                                <m:t>𝟎</m:t>
                              </m:r>
                              <m:r>
                                <a:rPr lang="en-US" altLang="zh-CN" sz="2600" smtClean="0">
                                  <a:latin typeface="Cambria Math" panose="02040503050406030204" pitchFamily="18" charset="0"/>
                                </a:rPr>
                                <m:t>,  </m:t>
                              </m:r>
                              <m:sSub>
                                <m:sSubPr>
                                  <m:ctrlPr>
                                    <a:rPr lang="en-US" altLang="zh-CN" sz="2600" i="1">
                                      <a:latin typeface="Cambria Math" panose="02040503050406030204" pitchFamily="18" charset="0"/>
                                    </a:rPr>
                                  </m:ctrlPr>
                                </m:sSubPr>
                                <m:e>
                                  <m:r>
                                    <a:rPr lang="en-US" altLang="zh-CN" sz="2600">
                                      <a:latin typeface="Cambria Math" panose="02040503050406030204" pitchFamily="18" charset="0"/>
                                    </a:rPr>
                                    <m:t>𝒗</m:t>
                                  </m:r>
                                </m:e>
                                <m:sub>
                                  <m:r>
                                    <a:rPr lang="en-US" altLang="zh-CN" sz="2600">
                                      <a:latin typeface="Cambria Math" panose="02040503050406030204" pitchFamily="18" charset="0"/>
                                    </a:rPr>
                                    <m:t>𝒊</m:t>
                                  </m:r>
                                </m:sub>
                              </m:sSub>
                              <m:r>
                                <a:rPr lang="zh-CN" altLang="en-US" sz="2600" smtClean="0">
                                  <a:latin typeface="Cambria Math" panose="02040503050406030204" pitchFamily="18" charset="0"/>
                                </a:rPr>
                                <m:t>与</m:t>
                              </m:r>
                              <m:sSub>
                                <m:sSubPr>
                                  <m:ctrlPr>
                                    <a:rPr lang="en-US" altLang="zh-CN" sz="2600" i="1">
                                      <a:latin typeface="Cambria Math" panose="02040503050406030204" pitchFamily="18" charset="0"/>
                                    </a:rPr>
                                  </m:ctrlPr>
                                </m:sSubPr>
                                <m:e>
                                  <m:r>
                                    <a:rPr lang="en-US" altLang="zh-CN" sz="2600">
                                      <a:latin typeface="Cambria Math" panose="02040503050406030204" pitchFamily="18" charset="0"/>
                                    </a:rPr>
                                    <m:t>𝒆</m:t>
                                  </m:r>
                                </m:e>
                                <m:sub>
                                  <m:r>
                                    <a:rPr lang="en-US" altLang="zh-CN" sz="2600">
                                      <a:latin typeface="Cambria Math" panose="02040503050406030204" pitchFamily="18" charset="0"/>
                                    </a:rPr>
                                    <m:t>𝒋</m:t>
                                  </m:r>
                                </m:sub>
                              </m:sSub>
                              <m:r>
                                <a:rPr lang="zh-CN" altLang="en-US" sz="2600" smtClean="0">
                                  <a:latin typeface="Cambria Math" panose="02040503050406030204" pitchFamily="18" charset="0"/>
                                </a:rPr>
                                <m:t>不</m:t>
                              </m:r>
                              <m:r>
                                <a:rPr lang="zh-CN" altLang="en-US" sz="2600">
                                  <a:latin typeface="Cambria Math" panose="02040503050406030204" pitchFamily="18" charset="0"/>
                                </a:rPr>
                                <m:t>关联</m:t>
                              </m:r>
                            </m:e>
                            <m:e>
                              <m:r>
                                <a:rPr lang="en-US" altLang="zh-CN" sz="2600">
                                  <a:latin typeface="Cambria Math" panose="02040503050406030204" pitchFamily="18" charset="0"/>
                                </a:rPr>
                                <m:t>−</m:t>
                              </m:r>
                              <m:r>
                                <a:rPr lang="en-US" altLang="zh-CN" sz="2600" smtClean="0">
                                  <a:latin typeface="Cambria Math" panose="02040503050406030204" pitchFamily="18" charset="0"/>
                                </a:rPr>
                                <m:t>𝟏</m:t>
                              </m:r>
                              <m:r>
                                <a:rPr lang="en-US" altLang="zh-CN" sz="2600" smtClean="0">
                                  <a:latin typeface="Cambria Math" panose="02040503050406030204" pitchFamily="18" charset="0"/>
                                </a:rPr>
                                <m:t>,  </m:t>
                              </m:r>
                              <m:sSub>
                                <m:sSubPr>
                                  <m:ctrlPr>
                                    <a:rPr lang="en-US" altLang="zh-CN" sz="2600" i="1">
                                      <a:latin typeface="Cambria Math" panose="02040503050406030204" pitchFamily="18" charset="0"/>
                                    </a:rPr>
                                  </m:ctrlPr>
                                </m:sSubPr>
                                <m:e>
                                  <m:r>
                                    <a:rPr lang="en-US" altLang="zh-CN" sz="2600">
                                      <a:latin typeface="Cambria Math" panose="02040503050406030204" pitchFamily="18" charset="0"/>
                                    </a:rPr>
                                    <m:t>𝒗</m:t>
                                  </m:r>
                                </m:e>
                                <m:sub>
                                  <m:r>
                                    <a:rPr lang="en-US" altLang="zh-CN" sz="2600">
                                      <a:latin typeface="Cambria Math" panose="02040503050406030204" pitchFamily="18" charset="0"/>
                                    </a:rPr>
                                    <m:t>𝒊</m:t>
                                  </m:r>
                                </m:sub>
                              </m:sSub>
                              <m:r>
                                <a:rPr lang="zh-CN" altLang="en-US" sz="2600" smtClean="0">
                                  <a:latin typeface="Cambria Math" panose="02040503050406030204" pitchFamily="18" charset="0"/>
                                </a:rPr>
                                <m:t>是</m:t>
                              </m:r>
                              <m:sSub>
                                <m:sSubPr>
                                  <m:ctrlPr>
                                    <a:rPr lang="en-US" altLang="zh-CN" sz="2600" i="1">
                                      <a:latin typeface="Cambria Math" panose="02040503050406030204" pitchFamily="18" charset="0"/>
                                    </a:rPr>
                                  </m:ctrlPr>
                                </m:sSubPr>
                                <m:e>
                                  <m:r>
                                    <a:rPr lang="en-US" altLang="zh-CN" sz="2600">
                                      <a:latin typeface="Cambria Math" panose="02040503050406030204" pitchFamily="18" charset="0"/>
                                    </a:rPr>
                                    <m:t>𝒆</m:t>
                                  </m:r>
                                </m:e>
                                <m:sub>
                                  <m:r>
                                    <a:rPr lang="en-US" altLang="zh-CN" sz="2600">
                                      <a:latin typeface="Cambria Math" panose="02040503050406030204" pitchFamily="18" charset="0"/>
                                    </a:rPr>
                                    <m:t>𝒋</m:t>
                                  </m:r>
                                </m:sub>
                              </m:sSub>
                              <m:r>
                                <a:rPr lang="zh-CN" altLang="en-US" sz="2600">
                                  <a:latin typeface="Cambria Math" panose="02040503050406030204" pitchFamily="18" charset="0"/>
                                </a:rPr>
                                <m:t>的终点</m:t>
                              </m:r>
                            </m:e>
                          </m:eqArr>
                        </m:e>
                      </m:d>
                    </m:oMath>
                  </m:oMathPara>
                </a14:m>
                <a:endParaRPr lang="en-US" altLang="zh-CN" sz="2600" dirty="0"/>
              </a:p>
              <a:p>
                <a:pPr marL="360000" indent="0">
                  <a:buNone/>
                </a:pPr>
                <a:r>
                  <a:rPr lang="zh-CN" altLang="en-US" dirty="0"/>
                  <a:t>则称矩阵</a:t>
                </a:r>
                <a14:m>
                  <m:oMath xmlns:m="http://schemas.openxmlformats.org/officeDocument/2006/math">
                    <m:sSub>
                      <m:sSubPr>
                        <m:ctrlPr>
                          <a:rPr lang="en-US" altLang="zh-CN" i="1">
                            <a:latin typeface="Cambria Math" panose="02040503050406030204" pitchFamily="18" charset="0"/>
                          </a:rPr>
                        </m:ctrlPr>
                      </m:sSubPr>
                      <m:e>
                        <m:r>
                          <a:rPr lang="en-US" altLang="zh-CN">
                            <a:latin typeface="Cambria Math" panose="02040503050406030204" pitchFamily="18" charset="0"/>
                          </a:rPr>
                          <m:t>(</m:t>
                        </m:r>
                        <m:sSub>
                          <m:sSubPr>
                            <m:ctrlPr>
                              <a:rPr lang="en-US" altLang="zh-CN" i="1">
                                <a:latin typeface="Cambria Math" panose="02040503050406030204" pitchFamily="18" charset="0"/>
                              </a:rPr>
                            </m:ctrlPr>
                          </m:sSubPr>
                          <m:e>
                            <m:r>
                              <a:rPr lang="en-US" altLang="zh-CN">
                                <a:latin typeface="Cambria Math" panose="02040503050406030204" pitchFamily="18" charset="0"/>
                              </a:rPr>
                              <m:t>𝑚</m:t>
                            </m:r>
                          </m:e>
                          <m:sub>
                            <m:r>
                              <a:rPr lang="en-US" altLang="zh-CN">
                                <a:latin typeface="Cambria Math" panose="02040503050406030204" pitchFamily="18" charset="0"/>
                              </a:rPr>
                              <m:t>𝑖𝑗</m:t>
                            </m:r>
                          </m:sub>
                        </m:sSub>
                        <m:r>
                          <a:rPr lang="en-US" altLang="zh-CN">
                            <a:latin typeface="Cambria Math" panose="02040503050406030204" pitchFamily="18" charset="0"/>
                          </a:rPr>
                          <m:t>)</m:t>
                        </m:r>
                      </m:e>
                      <m:sub>
                        <m:r>
                          <a:rPr lang="en-US" altLang="zh-CN">
                            <a:latin typeface="Cambria Math" panose="02040503050406030204" pitchFamily="18" charset="0"/>
                          </a:rPr>
                          <m:t>𝑛</m:t>
                        </m:r>
                        <m:r>
                          <a:rPr lang="en-US" altLang="zh-CN">
                            <a:latin typeface="Cambria Math" panose="02040503050406030204" pitchFamily="18" charset="0"/>
                          </a:rPr>
                          <m:t>×</m:t>
                        </m:r>
                        <m:r>
                          <a:rPr lang="en-US" altLang="zh-CN">
                            <a:latin typeface="Cambria Math" panose="02040503050406030204" pitchFamily="18" charset="0"/>
                          </a:rPr>
                          <m:t>𝑚</m:t>
                        </m:r>
                      </m:sub>
                    </m:sSub>
                  </m:oMath>
                </a14:m>
                <a:r>
                  <a:rPr lang="zh-CN" altLang="en-US" dirty="0"/>
                  <a:t>是</a:t>
                </a:r>
                <a:r>
                  <a:rPr lang="en-US" altLang="zh-CN" dirty="0"/>
                  <a:t>D</a:t>
                </a:r>
                <a:r>
                  <a:rPr lang="zh-CN" altLang="en-US" dirty="0"/>
                  <a:t>的关联矩阵</a:t>
                </a:r>
                <a:r>
                  <a:rPr lang="en-US" altLang="zh-CN" dirty="0"/>
                  <a:t>, </a:t>
                </a:r>
                <a:r>
                  <a:rPr lang="zh-CN" altLang="en-US" dirty="0"/>
                  <a:t>记为</a:t>
                </a:r>
                <a:r>
                  <a:rPr lang="en-US" altLang="zh-CN" dirty="0"/>
                  <a:t>M(D). </a:t>
                </a:r>
              </a:p>
              <a:p>
                <a:pPr lvl="1" algn="l"/>
                <a:r>
                  <a:rPr lang="zh-CN" altLang="en-US" dirty="0"/>
                  <a:t>如右图</a:t>
                </a:r>
                <a:r>
                  <a:rPr lang="en-US" altLang="zh-CN" dirty="0"/>
                  <a:t>, M(D)=</a:t>
                </a:r>
              </a:p>
              <a:p>
                <a:pPr marL="3052763" lvl="1" indent="0" algn="l">
                  <a:buNone/>
                </a:pPr>
                <a14:m>
                  <m:oMathPara xmlns:m="http://schemas.openxmlformats.org/officeDocument/2006/math">
                    <m:oMathParaPr>
                      <m:jc m:val="centerGroup"/>
                    </m:oMathParaPr>
                    <m:oMath xmlns:m="http://schemas.openxmlformats.org/officeDocument/2006/math">
                      <m:d>
                        <m:dPr>
                          <m:ctrlPr>
                            <a:rPr lang="en-US" altLang="zh-CN" i="1" smtClean="0">
                              <a:latin typeface="Cambria Math" panose="02040503050406030204" pitchFamily="18" charset="0"/>
                            </a:rPr>
                          </m:ctrlPr>
                        </m:dPr>
                        <m:e>
                          <m:eqArr>
                            <m:eqArrPr>
                              <m:ctrlPr>
                                <a:rPr lang="en-US" altLang="zh-CN" i="1" smtClean="0">
                                  <a:latin typeface="Cambria Math" panose="02040503050406030204" pitchFamily="18" charset="0"/>
                                </a:rPr>
                              </m:ctrlPr>
                            </m:eqArrPr>
                            <m:e>
                              <m:r>
                                <a:rPr lang="en-US" altLang="zh-CN" i="1">
                                  <a:latin typeface="Cambria Math" panose="02040503050406030204" pitchFamily="18" charset="0"/>
                                </a:rPr>
                                <m:t>−</m:t>
                              </m:r>
                              <m:r>
                                <a:rPr lang="en-US" altLang="zh-CN" i="1" smtClean="0">
                                  <a:latin typeface="Cambria Math" panose="02040503050406030204" pitchFamily="18" charset="0"/>
                                </a:rPr>
                                <m:t>1</m:t>
                              </m:r>
                            </m:e>
                            <m:e>
                              <m:r>
                                <a:rPr lang="en-US" altLang="zh-CN" i="1" smtClean="0">
                                  <a:latin typeface="Cambria Math" panose="02040503050406030204" pitchFamily="18" charset="0"/>
                                </a:rPr>
                                <m:t>1</m:t>
                              </m:r>
                            </m:e>
                            <m:e>
                              <m:r>
                                <a:rPr lang="en-US" altLang="zh-CN" i="1" smtClean="0">
                                  <a:latin typeface="Cambria Math" panose="02040503050406030204" pitchFamily="18" charset="0"/>
                                </a:rPr>
                                <m:t>0</m:t>
                              </m:r>
                            </m:e>
                            <m:e>
                              <m:r>
                                <a:rPr lang="en-US" altLang="zh-CN" i="1" smtClean="0">
                                  <a:latin typeface="Cambria Math" panose="02040503050406030204" pitchFamily="18" charset="0"/>
                                </a:rPr>
                                <m:t>0</m:t>
                              </m:r>
                            </m:e>
                          </m:eqArr>
                          <m:r>
                            <a:rPr lang="en-US" altLang="zh-CN" b="1" i="1" smtClean="0">
                              <a:latin typeface="Cambria Math" panose="02040503050406030204" pitchFamily="18" charset="0"/>
                            </a:rPr>
                            <m:t>  </m:t>
                          </m:r>
                          <m:m>
                            <m:mPr>
                              <m:mcs>
                                <m:mc>
                                  <m:mcPr>
                                    <m:count m:val="1"/>
                                    <m:mcJc m:val="center"/>
                                  </m:mcPr>
                                </m:mc>
                              </m:mcs>
                              <m:ctrlPr>
                                <a:rPr lang="en-US" altLang="zh-CN" i="1" smtClean="0">
                                  <a:latin typeface="Cambria Math" panose="02040503050406030204" pitchFamily="18" charset="0"/>
                                </a:rPr>
                              </m:ctrlPr>
                            </m:mPr>
                            <m:mr>
                              <m:e>
                                <m:r>
                                  <m:rPr>
                                    <m:brk m:alnAt="7"/>
                                  </m:rPr>
                                  <a:rPr lang="en-US" altLang="zh-CN" b="1" i="1" smtClean="0">
                                    <a:latin typeface="Cambria Math" panose="02040503050406030204" pitchFamily="18" charset="0"/>
                                  </a:rPr>
                                  <m:t> </m:t>
                                </m:r>
                                <m:r>
                                  <m:rPr>
                                    <m:brk m:alnAt="7"/>
                                  </m:rPr>
                                  <a:rPr lang="en-US" altLang="zh-CN" i="1">
                                    <a:latin typeface="Cambria Math" panose="02040503050406030204" pitchFamily="18" charset="0"/>
                                  </a:rPr>
                                  <m:t>1</m:t>
                                </m:r>
                              </m:e>
                            </m:mr>
                            <m:mr>
                              <m:e>
                                <m:eqArr>
                                  <m:eqArrPr>
                                    <m:ctrlPr>
                                      <a:rPr lang="en-US" altLang="zh-CN" i="1">
                                        <a:latin typeface="Cambria Math" panose="02040503050406030204" pitchFamily="18" charset="0"/>
                                      </a:rPr>
                                    </m:ctrlPr>
                                  </m:eqArrPr>
                                  <m:e>
                                    <m:r>
                                      <a:rPr lang="en-US" altLang="zh-CN" i="1" smtClean="0">
                                        <a:latin typeface="Cambria Math" panose="02040503050406030204" pitchFamily="18" charset="0"/>
                                      </a:rPr>
                                      <m:t>−</m:t>
                                    </m:r>
                                    <m:r>
                                      <a:rPr lang="en-US" altLang="zh-CN" i="1">
                                        <a:latin typeface="Cambria Math" panose="02040503050406030204" pitchFamily="18" charset="0"/>
                                      </a:rPr>
                                      <m:t>1</m:t>
                                    </m:r>
                                  </m:e>
                                  <m:e>
                                    <m:r>
                                      <a:rPr lang="en-US" altLang="zh-CN" i="1" smtClean="0">
                                        <a:latin typeface="Cambria Math" panose="02040503050406030204" pitchFamily="18" charset="0"/>
                                      </a:rPr>
                                      <m:t>0</m:t>
                                    </m:r>
                                  </m:e>
                                  <m:e>
                                    <m:r>
                                      <a:rPr lang="en-US" altLang="zh-CN" i="1" smtClean="0">
                                        <a:latin typeface="Cambria Math" panose="02040503050406030204" pitchFamily="18" charset="0"/>
                                      </a:rPr>
                                      <m:t>0</m:t>
                                    </m:r>
                                  </m:e>
                                </m:eqArr>
                              </m:e>
                            </m:mr>
                          </m:m>
                          <m:r>
                            <a:rPr lang="en-US" altLang="zh-CN" b="1" i="1" smtClean="0">
                              <a:latin typeface="Cambria Math" panose="02040503050406030204" pitchFamily="18" charset="0"/>
                            </a:rPr>
                            <m:t>  </m:t>
                          </m:r>
                          <m:m>
                            <m:mPr>
                              <m:mcs>
                                <m:mc>
                                  <m:mcPr>
                                    <m:count m:val="1"/>
                                    <m:mcJc m:val="center"/>
                                  </m:mcPr>
                                </m:mc>
                              </m:mcs>
                              <m:ctrlPr>
                                <a:rPr lang="en-US" altLang="zh-CN" b="1" i="1" smtClean="0">
                                  <a:latin typeface="Cambria Math" panose="02040503050406030204" pitchFamily="18" charset="0"/>
                                </a:rPr>
                              </m:ctrlPr>
                            </m:mPr>
                            <m:mr>
                              <m:e>
                                <m:r>
                                  <m:rPr>
                                    <m:brk m:alnAt="7"/>
                                  </m:rPr>
                                  <a:rPr lang="en-US" altLang="zh-CN" i="1">
                                    <a:latin typeface="Cambria Math" panose="02040503050406030204" pitchFamily="18" charset="0"/>
                                  </a:rPr>
                                  <m:t>0</m:t>
                                </m:r>
                              </m:e>
                            </m:mr>
                            <m:mr>
                              <m:e>
                                <m:eqArr>
                                  <m:eqArrPr>
                                    <m:ctrlPr>
                                      <a:rPr lang="en-US" altLang="zh-CN" b="1" i="1" smtClean="0">
                                        <a:latin typeface="Cambria Math" panose="02040503050406030204" pitchFamily="18" charset="0"/>
                                      </a:rPr>
                                    </m:ctrlPr>
                                  </m:eqArrPr>
                                  <m:e>
                                    <m:r>
                                      <a:rPr lang="en-US" altLang="zh-CN" i="1">
                                        <a:latin typeface="Cambria Math" panose="02040503050406030204" pitchFamily="18" charset="0"/>
                                      </a:rPr>
                                      <m:t>1</m:t>
                                    </m:r>
                                  </m:e>
                                  <m:e>
                                    <m:r>
                                      <a:rPr lang="en-US" altLang="zh-CN" i="1" smtClean="0">
                                        <a:latin typeface="Cambria Math" panose="02040503050406030204" pitchFamily="18" charset="0"/>
                                      </a:rPr>
                                      <m:t>0</m:t>
                                    </m:r>
                                  </m:e>
                                  <m:e>
                                    <m:r>
                                      <a:rPr lang="en-US" altLang="zh-CN" i="1" smtClean="0">
                                        <a:latin typeface="Cambria Math" panose="02040503050406030204" pitchFamily="18" charset="0"/>
                                      </a:rPr>
                                      <m:t>−</m:t>
                                    </m:r>
                                    <m:r>
                                      <a:rPr lang="en-US" altLang="zh-CN" i="1">
                                        <a:latin typeface="Cambria Math" panose="02040503050406030204" pitchFamily="18" charset="0"/>
                                      </a:rPr>
                                      <m:t>1</m:t>
                                    </m:r>
                                  </m:e>
                                </m:eqArr>
                              </m:e>
                            </m:mr>
                          </m:m>
                          <m:r>
                            <a:rPr lang="en-US" altLang="zh-CN" b="1" i="1" smtClean="0">
                              <a:latin typeface="Cambria Math" panose="02040503050406030204" pitchFamily="18" charset="0"/>
                            </a:rPr>
                            <m:t>  </m:t>
                          </m:r>
                          <m:m>
                            <m:mPr>
                              <m:mcs>
                                <m:mc>
                                  <m:mcPr>
                                    <m:count m:val="1"/>
                                    <m:mcJc m:val="center"/>
                                  </m:mcPr>
                                </m:mc>
                              </m:mcs>
                              <m:ctrlPr>
                                <a:rPr lang="en-US" altLang="zh-CN" b="1" i="1" smtClean="0">
                                  <a:latin typeface="Cambria Math" panose="02040503050406030204" pitchFamily="18" charset="0"/>
                                </a:rPr>
                              </m:ctrlPr>
                            </m:mPr>
                            <m:mr>
                              <m:e>
                                <m:r>
                                  <m:rPr>
                                    <m:brk m:alnAt="7"/>
                                  </m:rPr>
                                  <a:rPr lang="en-US" altLang="zh-CN" i="1">
                                    <a:latin typeface="Cambria Math" panose="02040503050406030204" pitchFamily="18" charset="0"/>
                                  </a:rPr>
                                  <m:t>0</m:t>
                                </m:r>
                              </m:e>
                            </m:mr>
                            <m:mr>
                              <m:e>
                                <m:eqArr>
                                  <m:eqArrPr>
                                    <m:ctrlPr>
                                      <a:rPr lang="en-US" altLang="zh-CN" b="1" i="1" smtClean="0">
                                        <a:latin typeface="Cambria Math" panose="02040503050406030204" pitchFamily="18" charset="0"/>
                                      </a:rPr>
                                    </m:ctrlPr>
                                  </m:eqArrPr>
                                  <m:e>
                                    <m:r>
                                      <a:rPr lang="en-US" altLang="zh-CN" i="1">
                                        <a:latin typeface="Cambria Math" panose="02040503050406030204" pitchFamily="18" charset="0"/>
                                      </a:rPr>
                                      <m:t>0</m:t>
                                    </m:r>
                                  </m:e>
                                  <m:e>
                                    <m:r>
                                      <a:rPr lang="en-US" altLang="zh-CN" i="1" smtClean="0">
                                        <a:latin typeface="Cambria Math" panose="02040503050406030204" pitchFamily="18" charset="0"/>
                                      </a:rPr>
                                      <m:t>1</m:t>
                                    </m:r>
                                  </m:e>
                                  <m:e>
                                    <m:r>
                                      <a:rPr lang="en-US" altLang="zh-CN" i="1" smtClean="0">
                                        <a:latin typeface="Cambria Math" panose="02040503050406030204" pitchFamily="18" charset="0"/>
                                      </a:rPr>
                                      <m:t>−</m:t>
                                    </m:r>
                                    <m:r>
                                      <a:rPr lang="en-US" altLang="zh-CN" i="1">
                                        <a:latin typeface="Cambria Math" panose="02040503050406030204" pitchFamily="18" charset="0"/>
                                      </a:rPr>
                                      <m:t>1</m:t>
                                    </m:r>
                                  </m:e>
                                </m:eqArr>
                              </m:e>
                            </m:mr>
                          </m:m>
                          <m:r>
                            <a:rPr lang="en-US" altLang="zh-CN" b="1" i="1" smtClean="0">
                              <a:latin typeface="Cambria Math" panose="02040503050406030204" pitchFamily="18" charset="0"/>
                            </a:rPr>
                            <m:t>  </m:t>
                          </m:r>
                          <m:m>
                            <m:mPr>
                              <m:mcs>
                                <m:mc>
                                  <m:mcPr>
                                    <m:count m:val="1"/>
                                    <m:mcJc m:val="center"/>
                                  </m:mcPr>
                                </m:mc>
                              </m:mcs>
                              <m:ctrlPr>
                                <a:rPr lang="en-US" altLang="zh-CN" b="1" i="1" smtClean="0">
                                  <a:latin typeface="Cambria Math" panose="02040503050406030204" pitchFamily="18" charset="0"/>
                                </a:rPr>
                              </m:ctrlPr>
                            </m:mPr>
                            <m:mr>
                              <m:e>
                                <m:r>
                                  <m:rPr>
                                    <m:brk m:alnAt="7"/>
                                  </m:rPr>
                                  <a:rPr lang="en-US" altLang="zh-CN" i="1">
                                    <a:latin typeface="Cambria Math" panose="02040503050406030204" pitchFamily="18" charset="0"/>
                                  </a:rPr>
                                  <m:t>0</m:t>
                                </m:r>
                              </m:e>
                            </m:mr>
                            <m:mr>
                              <m:e>
                                <m:eqArr>
                                  <m:eqArrPr>
                                    <m:ctrlPr>
                                      <a:rPr lang="en-US" altLang="zh-CN" b="1" i="1" smtClean="0">
                                        <a:latin typeface="Cambria Math" panose="02040503050406030204" pitchFamily="18" charset="0"/>
                                      </a:rPr>
                                    </m:ctrlPr>
                                  </m:eqArrPr>
                                  <m:e>
                                    <m:r>
                                      <a:rPr lang="en-US" altLang="zh-CN" i="1">
                                        <a:latin typeface="Cambria Math" panose="02040503050406030204" pitchFamily="18" charset="0"/>
                                      </a:rPr>
                                      <m:t>0</m:t>
                                    </m:r>
                                  </m:e>
                                  <m:e>
                                    <m:r>
                                      <a:rPr lang="en-US" altLang="zh-CN" i="1" smtClean="0">
                                        <a:latin typeface="Cambria Math" panose="02040503050406030204" pitchFamily="18" charset="0"/>
                                      </a:rPr>
                                      <m:t>−</m:t>
                                    </m:r>
                                    <m:r>
                                      <a:rPr lang="en-US" altLang="zh-CN" i="1">
                                        <a:latin typeface="Cambria Math" panose="02040503050406030204" pitchFamily="18" charset="0"/>
                                      </a:rPr>
                                      <m:t>1</m:t>
                                    </m:r>
                                  </m:e>
                                  <m:e>
                                    <m:r>
                                      <a:rPr lang="en-US" altLang="zh-CN" i="1" smtClean="0">
                                        <a:latin typeface="Cambria Math" panose="02040503050406030204" pitchFamily="18" charset="0"/>
                                      </a:rPr>
                                      <m:t>−</m:t>
                                    </m:r>
                                    <m:r>
                                      <a:rPr lang="en-US" altLang="zh-CN" i="1">
                                        <a:latin typeface="Cambria Math" panose="02040503050406030204" pitchFamily="18" charset="0"/>
                                      </a:rPr>
                                      <m:t>1</m:t>
                                    </m:r>
                                  </m:e>
                                </m:eqArr>
                              </m:e>
                            </m:mr>
                          </m:m>
                        </m:e>
                      </m:d>
                    </m:oMath>
                  </m:oMathPara>
                </a14:m>
                <a:endParaRPr lang="en-US" altLang="zh-CN" dirty="0">
                  <a:latin typeface="Cambria Math" panose="02040503050406030204" pitchFamily="18" charset="0"/>
                </a:endParaRPr>
              </a:p>
              <a:p>
                <a:endParaRPr lang="zh-CN" altLang="en-US" dirty="0"/>
              </a:p>
            </p:txBody>
          </p:sp>
        </mc:Choice>
        <mc:Fallback xmlns="">
          <p:sp>
            <p:nvSpPr>
              <p:cNvPr id="2" name="文本占位符 1"/>
              <p:cNvSpPr>
                <a:spLocks noGrp="1" noRot="1" noChangeAspect="1" noMove="1" noResize="1" noEditPoints="1" noAdjustHandles="1" noChangeArrowheads="1" noChangeShapeType="1" noTextEdit="1"/>
              </p:cNvSpPr>
              <p:nvPr>
                <p:ph type="body" sz="quarter" idx="1"/>
              </p:nvPr>
            </p:nvSpPr>
            <p:spPr>
              <a:xfrm>
                <a:off x="516000" y="1008000"/>
                <a:ext cx="11160000" cy="5351978"/>
              </a:xfrm>
              <a:blipFill>
                <a:blip r:embed="rId2"/>
                <a:stretch>
                  <a:fillRect l="-1148" t="-1708"/>
                </a:stretch>
              </a:blipFill>
            </p:spPr>
            <p:txBody>
              <a:bodyPr/>
              <a:lstStyle/>
              <a:p>
                <a:r>
                  <a:rPr lang="zh-CN" altLang="en-US">
                    <a:noFill/>
                  </a:rPr>
                  <a:t> </a:t>
                </a:r>
              </a:p>
            </p:txBody>
          </p:sp>
        </mc:Fallback>
      </mc:AlternateContent>
      <p:sp>
        <p:nvSpPr>
          <p:cNvPr id="6146" name="Rectangle 2"/>
          <p:cNvSpPr>
            <a:spLocks noGrp="1" noChangeArrowheads="1"/>
          </p:cNvSpPr>
          <p:nvPr>
            <p:ph type="title"/>
          </p:nvPr>
        </p:nvSpPr>
        <p:spPr/>
        <p:txBody>
          <a:bodyPr/>
          <a:lstStyle/>
          <a:p>
            <a:r>
              <a:rPr lang="zh-CN" altLang="en-US" dirty="0"/>
              <a:t>二、有向图的关联矩阵</a:t>
            </a:r>
            <a:endParaRPr lang="en-US" altLang="zh-CN" dirty="0"/>
          </a:p>
        </p:txBody>
      </p:sp>
      <p:sp>
        <p:nvSpPr>
          <p:cNvPr id="9" name="文本占位符 8"/>
          <p:cNvSpPr>
            <a:spLocks noGrp="1"/>
          </p:cNvSpPr>
          <p:nvPr>
            <p:ph type="body" sz="quarter" idx="11"/>
          </p:nvPr>
        </p:nvSpPr>
        <p:spPr/>
        <p:txBody>
          <a:bodyPr/>
          <a:lstStyle/>
          <a:p>
            <a:r>
              <a:rPr lang="en-US" altLang="zh-CN"/>
              <a:t>8.4 </a:t>
            </a:r>
            <a:r>
              <a:rPr lang="zh-CN" altLang="en-US"/>
              <a:t>图的矩阵表示</a:t>
            </a:r>
            <a:endParaRPr lang="zh-CN" altLang="en-US" dirty="0"/>
          </a:p>
        </p:txBody>
      </p:sp>
      <p:pic>
        <p:nvPicPr>
          <p:cNvPr id="14" name="图片 13">
            <a:extLst>
              <a:ext uri="{FF2B5EF4-FFF2-40B4-BE49-F238E27FC236}">
                <a16:creationId xmlns:a16="http://schemas.microsoft.com/office/drawing/2014/main" id="{16224121-B6FA-4868-A369-F75E742DCC7C}"/>
              </a:ext>
            </a:extLst>
          </p:cNvPr>
          <p:cNvPicPr>
            <a:picLocks noChangeAspect="1"/>
          </p:cNvPicPr>
          <p:nvPr/>
        </p:nvPicPr>
        <p:blipFill>
          <a:blip r:embed="rId3"/>
          <a:stretch>
            <a:fillRect/>
          </a:stretch>
        </p:blipFill>
        <p:spPr>
          <a:xfrm>
            <a:off x="7758716" y="3923163"/>
            <a:ext cx="2209531" cy="1819316"/>
          </a:xfrm>
          <a:prstGeom prst="rect">
            <a:avLst/>
          </a:prstGeom>
        </p:spPr>
      </p:pic>
      <p:sp>
        <p:nvSpPr>
          <p:cNvPr id="3" name="灯片编号占位符 2">
            <a:extLst>
              <a:ext uri="{FF2B5EF4-FFF2-40B4-BE49-F238E27FC236}">
                <a16:creationId xmlns:a16="http://schemas.microsoft.com/office/drawing/2014/main" id="{547C00B0-3BC2-4FA0-9832-8E5129DB743E}"/>
              </a:ext>
            </a:extLst>
          </p:cNvPr>
          <p:cNvSpPr>
            <a:spLocks noGrp="1"/>
          </p:cNvSpPr>
          <p:nvPr>
            <p:ph type="sldNum" sz="quarter" idx="10"/>
          </p:nvPr>
        </p:nvSpPr>
        <p:spPr/>
        <p:txBody>
          <a:bodyPr/>
          <a:lstStyle/>
          <a:p>
            <a:fld id="{ADDBA8A9-FE90-4847-B2BB-91D9864F4629}" type="slidenum">
              <a:rPr lang="zh-CN" altLang="en-US" smtClean="0"/>
              <a:pPr/>
              <a:t>54</a:t>
            </a:fld>
            <a:r>
              <a:rPr lang="en-US" altLang="zh-CN"/>
              <a:t>|73</a:t>
            </a:r>
            <a:endParaRPr lang="zh-CN" altLang="en-US" dirty="0"/>
          </a:p>
        </p:txBody>
      </p:sp>
    </p:spTree>
    <p:extLst>
      <p:ext uri="{BB962C8B-B14F-4D97-AF65-F5344CB8AC3E}">
        <p14:creationId xmlns:p14="http://schemas.microsoft.com/office/powerpoint/2010/main" val="694206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500"/>
                                        <p:tgtEl>
                                          <p:spTgt spid="2">
                                            <p:txEl>
                                              <p:pRg st="3" end="3"/>
                                            </p:txEl>
                                          </p:spTgt>
                                        </p:tgtEl>
                                      </p:cBhvr>
                                    </p:animEffect>
                                  </p:childTnLst>
                                </p:cTn>
                              </p:par>
                            </p:childTnLst>
                          </p:cTn>
                        </p:par>
                        <p:par>
                          <p:cTn id="23" fill="hold">
                            <p:stCondLst>
                              <p:cond delay="500"/>
                            </p:stCondLst>
                            <p:childTnLst>
                              <p:par>
                                <p:cTn id="24" presetID="53" presetClass="entr" presetSubtype="16" fill="hold" nodeType="afterEffect">
                                  <p:stCondLst>
                                    <p:cond delay="0"/>
                                  </p:stCondLst>
                                  <p:childTnLst>
                                    <p:set>
                                      <p:cBhvr>
                                        <p:cTn id="25" dur="1" fill="hold">
                                          <p:stCondLst>
                                            <p:cond delay="0"/>
                                          </p:stCondLst>
                                        </p:cTn>
                                        <p:tgtEl>
                                          <p:spTgt spid="14"/>
                                        </p:tgtEl>
                                        <p:attrNameLst>
                                          <p:attrName>style.visibility</p:attrName>
                                        </p:attrNameLst>
                                      </p:cBhvr>
                                      <p:to>
                                        <p:strVal val="visible"/>
                                      </p:to>
                                    </p:set>
                                    <p:anim calcmode="lin" valueType="num">
                                      <p:cBhvr>
                                        <p:cTn id="26" dur="500" fill="hold"/>
                                        <p:tgtEl>
                                          <p:spTgt spid="14"/>
                                        </p:tgtEl>
                                        <p:attrNameLst>
                                          <p:attrName>ppt_w</p:attrName>
                                        </p:attrNameLst>
                                      </p:cBhvr>
                                      <p:tavLst>
                                        <p:tav tm="0">
                                          <p:val>
                                            <p:fltVal val="0"/>
                                          </p:val>
                                        </p:tav>
                                        <p:tav tm="100000">
                                          <p:val>
                                            <p:strVal val="#ppt_w"/>
                                          </p:val>
                                        </p:tav>
                                      </p:tavLst>
                                    </p:anim>
                                    <p:anim calcmode="lin" valueType="num">
                                      <p:cBhvr>
                                        <p:cTn id="27" dur="500" fill="hold"/>
                                        <p:tgtEl>
                                          <p:spTgt spid="14"/>
                                        </p:tgtEl>
                                        <p:attrNameLst>
                                          <p:attrName>ppt_h</p:attrName>
                                        </p:attrNameLst>
                                      </p:cBhvr>
                                      <p:tavLst>
                                        <p:tav tm="0">
                                          <p:val>
                                            <p:fltVal val="0"/>
                                          </p:val>
                                        </p:tav>
                                        <p:tav tm="100000">
                                          <p:val>
                                            <p:strVal val="#ppt_h"/>
                                          </p:val>
                                        </p:tav>
                                      </p:tavLst>
                                    </p:anim>
                                    <p:animEffect transition="in" filter="fade">
                                      <p:cBhvr>
                                        <p:cTn id="28" dur="500"/>
                                        <p:tgtEl>
                                          <p:spTgt spid="14"/>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2">
                                            <p:txEl>
                                              <p:pRg st="4" end="4"/>
                                            </p:txEl>
                                          </p:spTgt>
                                        </p:tgtEl>
                                        <p:attrNameLst>
                                          <p:attrName>style.visibility</p:attrName>
                                        </p:attrNameLst>
                                      </p:cBhvr>
                                      <p:to>
                                        <p:strVal val="visible"/>
                                      </p:to>
                                    </p:set>
                                    <p:animEffect transition="in" filter="fade">
                                      <p:cBhvr>
                                        <p:cTn id="33" dur="500"/>
                                        <p:tgtEl>
                                          <p:spTgt spid="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文本占位符 1"/>
              <p:cNvSpPr>
                <a:spLocks noGrp="1"/>
              </p:cNvSpPr>
              <p:nvPr>
                <p:ph type="body" sz="quarter" idx="1"/>
              </p:nvPr>
            </p:nvSpPr>
            <p:spPr>
              <a:xfrm>
                <a:off x="516000" y="1008000"/>
                <a:ext cx="11160000" cy="2776401"/>
              </a:xfrm>
            </p:spPr>
            <p:txBody>
              <a:bodyPr/>
              <a:lstStyle/>
              <a:p>
                <a:r>
                  <a:rPr lang="zh-CN" altLang="en-US" dirty="0"/>
                  <a:t>关联矩阵的性质</a:t>
                </a:r>
              </a:p>
              <a:p>
                <a:pPr lvl="1"/>
                <a:r>
                  <a:rPr lang="en-US" altLang="zh-CN" dirty="0"/>
                  <a:t>(1)</a:t>
                </a:r>
                <a14:m>
                  <m:oMath xmlns:m="http://schemas.openxmlformats.org/officeDocument/2006/math">
                    <m:nary>
                      <m:naryPr>
                        <m:chr m:val="∑"/>
                        <m:ctrlPr>
                          <a:rPr lang="en-US" altLang="zh-CN" i="1" smtClean="0">
                            <a:latin typeface="Cambria Math" panose="02040503050406030204" pitchFamily="18" charset="0"/>
                          </a:rPr>
                        </m:ctrlPr>
                      </m:naryPr>
                      <m:sub>
                        <m:r>
                          <m:rPr>
                            <m:brk m:alnAt="23"/>
                          </m:rPr>
                          <a:rPr lang="en-US" altLang="zh-CN" smtClean="0">
                            <a:latin typeface="Cambria Math" panose="02040503050406030204" pitchFamily="18" charset="0"/>
                          </a:rPr>
                          <m:t>𝒊</m:t>
                        </m:r>
                        <m:r>
                          <a:rPr lang="en-US" altLang="zh-CN" smtClean="0">
                            <a:latin typeface="Cambria Math" panose="02040503050406030204" pitchFamily="18" charset="0"/>
                          </a:rPr>
                          <m:t>=</m:t>
                        </m:r>
                        <m:r>
                          <a:rPr lang="en-US" altLang="zh-CN" smtClean="0">
                            <a:latin typeface="Cambria Math" panose="02040503050406030204" pitchFamily="18" charset="0"/>
                          </a:rPr>
                          <m:t>𝟏</m:t>
                        </m:r>
                      </m:sub>
                      <m:sup>
                        <m:r>
                          <a:rPr lang="en-US" altLang="zh-CN" smtClean="0">
                            <a:latin typeface="Cambria Math" panose="02040503050406030204" pitchFamily="18" charset="0"/>
                          </a:rPr>
                          <m:t>𝒏</m:t>
                        </m:r>
                      </m:sup>
                      <m:e>
                        <m:sSub>
                          <m:sSubPr>
                            <m:ctrlPr>
                              <a:rPr lang="en-US" altLang="zh-CN" i="1" smtClean="0">
                                <a:latin typeface="Cambria Math" panose="02040503050406030204" pitchFamily="18" charset="0"/>
                              </a:rPr>
                            </m:ctrlPr>
                          </m:sSubPr>
                          <m:e>
                            <m:r>
                              <a:rPr lang="en-US" altLang="zh-CN" smtClean="0">
                                <a:latin typeface="Cambria Math" panose="02040503050406030204" pitchFamily="18" charset="0"/>
                              </a:rPr>
                              <m:t>𝒎</m:t>
                            </m:r>
                          </m:e>
                          <m:sub>
                            <m:r>
                              <a:rPr lang="en-US" altLang="zh-CN" smtClean="0">
                                <a:latin typeface="Cambria Math" panose="02040503050406030204" pitchFamily="18" charset="0"/>
                              </a:rPr>
                              <m:t>𝒊𝒋</m:t>
                            </m:r>
                          </m:sub>
                        </m:sSub>
                      </m:e>
                    </m:nary>
                  </m:oMath>
                </a14:m>
                <a:r>
                  <a:rPr lang="en-US" altLang="zh-CN" dirty="0"/>
                  <a:t>=0 (j=1, 2, …, m), </a:t>
                </a:r>
                <a:r>
                  <a:rPr lang="zh-CN" altLang="en-US" dirty="0"/>
                  <a:t>每列恰好有一个</a:t>
                </a:r>
                <a:r>
                  <a:rPr lang="en-US" altLang="zh-CN" dirty="0"/>
                  <a:t>1</a:t>
                </a:r>
                <a:r>
                  <a:rPr lang="zh-CN" altLang="en-US" dirty="0"/>
                  <a:t>和一个</a:t>
                </a:r>
                <a:r>
                  <a:rPr lang="en-US" altLang="zh-CN" dirty="0"/>
                  <a:t>-1;</a:t>
                </a:r>
              </a:p>
              <a:p>
                <a:pPr lvl="1"/>
                <a:r>
                  <a:rPr lang="en-US" altLang="zh-CN" dirty="0"/>
                  <a:t>(2)</a:t>
                </a:r>
                <a14:m>
                  <m:oMath xmlns:m="http://schemas.openxmlformats.org/officeDocument/2006/math">
                    <m:nary>
                      <m:naryPr>
                        <m:chr m:val="∑"/>
                        <m:ctrlPr>
                          <a:rPr lang="en-US" altLang="zh-CN" i="1">
                            <a:latin typeface="Cambria Math" panose="02040503050406030204" pitchFamily="18" charset="0"/>
                          </a:rPr>
                        </m:ctrlPr>
                      </m:naryPr>
                      <m:sub>
                        <m:r>
                          <a:rPr lang="en-US" altLang="zh-CN" smtClean="0">
                            <a:latin typeface="Cambria Math" panose="02040503050406030204" pitchFamily="18" charset="0"/>
                          </a:rPr>
                          <m:t>𝒋</m:t>
                        </m:r>
                        <m:r>
                          <a:rPr lang="en-US" altLang="zh-CN">
                            <a:latin typeface="Cambria Math" panose="02040503050406030204" pitchFamily="18" charset="0"/>
                          </a:rPr>
                          <m:t>=</m:t>
                        </m:r>
                        <m:r>
                          <a:rPr lang="en-US" altLang="zh-CN">
                            <a:latin typeface="Cambria Math" panose="02040503050406030204" pitchFamily="18" charset="0"/>
                          </a:rPr>
                          <m:t>𝟏</m:t>
                        </m:r>
                      </m:sub>
                      <m:sup>
                        <m:r>
                          <a:rPr lang="en-US" altLang="zh-CN" smtClean="0">
                            <a:latin typeface="Cambria Math" panose="02040503050406030204" pitchFamily="18" charset="0"/>
                          </a:rPr>
                          <m:t>𝒎</m:t>
                        </m:r>
                      </m:sup>
                      <m:e>
                        <m:sSub>
                          <m:sSubPr>
                            <m:ctrlPr>
                              <a:rPr lang="en-US" altLang="zh-CN" i="1">
                                <a:latin typeface="Cambria Math" panose="02040503050406030204" pitchFamily="18" charset="0"/>
                              </a:rPr>
                            </m:ctrlPr>
                          </m:sSubPr>
                          <m:e>
                            <m:r>
                              <a:rPr lang="en-US" altLang="zh-CN" b="1" i="0" smtClean="0">
                                <a:latin typeface="Cambria Math" panose="02040503050406030204" pitchFamily="18" charset="0"/>
                              </a:rPr>
                              <m:t>(</m:t>
                            </m:r>
                            <m:r>
                              <a:rPr lang="en-US" altLang="zh-CN">
                                <a:latin typeface="Cambria Math" panose="02040503050406030204" pitchFamily="18" charset="0"/>
                              </a:rPr>
                              <m:t>𝒎</m:t>
                            </m:r>
                          </m:e>
                          <m:sub>
                            <m:r>
                              <a:rPr lang="en-US" altLang="zh-CN">
                                <a:latin typeface="Cambria Math" panose="02040503050406030204" pitchFamily="18" charset="0"/>
                              </a:rPr>
                              <m:t>𝒊𝒋</m:t>
                            </m:r>
                          </m:sub>
                        </m:sSub>
                        <m:r>
                          <a:rPr lang="en-US" altLang="zh-CN" i="1">
                            <a:latin typeface="Cambria Math" panose="02040503050406030204" pitchFamily="18" charset="0"/>
                          </a:rPr>
                          <m:t>=1</m:t>
                        </m:r>
                        <m:r>
                          <a:rPr lang="en-US" altLang="zh-CN" b="1" i="1" smtClean="0">
                            <a:latin typeface="Cambria Math" panose="02040503050406030204" pitchFamily="18" charset="0"/>
                          </a:rPr>
                          <m:t>)</m:t>
                        </m:r>
                      </m:e>
                    </m:nary>
                  </m:oMath>
                </a14:m>
                <a:r>
                  <a:rPr lang="en-US" altLang="zh-CN" dirty="0"/>
                  <a:t>=</a:t>
                </a:r>
                <a14:m>
                  <m:oMath xmlns:m="http://schemas.openxmlformats.org/officeDocument/2006/math">
                    <m:sSup>
                      <m:sSupPr>
                        <m:ctrlPr>
                          <a:rPr lang="en-US" altLang="zh-CN" i="1" dirty="0" smtClean="0">
                            <a:latin typeface="Cambria Math" panose="02040503050406030204" pitchFamily="18" charset="0"/>
                          </a:rPr>
                        </m:ctrlPr>
                      </m:sSupPr>
                      <m:e>
                        <m:r>
                          <a:rPr lang="en-US" altLang="zh-CN" b="1" i="1" dirty="0" smtClean="0">
                            <a:latin typeface="Cambria Math" panose="02040503050406030204" pitchFamily="18" charset="0"/>
                          </a:rPr>
                          <m:t>𝒅</m:t>
                        </m:r>
                      </m:e>
                      <m:sup>
                        <m:r>
                          <a:rPr lang="en-US" altLang="zh-CN" b="1" i="1" dirty="0" smtClean="0">
                            <a:latin typeface="Cambria Math" panose="02040503050406030204" pitchFamily="18" charset="0"/>
                          </a:rPr>
                          <m:t>+</m:t>
                        </m:r>
                      </m:sup>
                    </m:sSup>
                    <m:r>
                      <a:rPr lang="en-US" altLang="zh-CN" dirty="0" smtClean="0">
                        <a:latin typeface="Cambria Math" panose="02040503050406030204" pitchFamily="18" charset="0"/>
                      </a:rPr>
                      <m:t>(</m:t>
                    </m:r>
                    <m:sSub>
                      <m:sSubPr>
                        <m:ctrlPr>
                          <a:rPr lang="en-US" altLang="zh-CN" i="1" dirty="0" smtClean="0">
                            <a:latin typeface="Cambria Math" panose="02040503050406030204" pitchFamily="18" charset="0"/>
                          </a:rPr>
                        </m:ctrlPr>
                      </m:sSubPr>
                      <m:e>
                        <m:r>
                          <a:rPr lang="en-US" altLang="zh-CN" dirty="0" smtClean="0">
                            <a:latin typeface="Cambria Math" panose="02040503050406030204" pitchFamily="18" charset="0"/>
                          </a:rPr>
                          <m:t>𝒗</m:t>
                        </m:r>
                      </m:e>
                      <m:sub>
                        <m:r>
                          <a:rPr lang="en-US" altLang="zh-CN" dirty="0" smtClean="0">
                            <a:latin typeface="Cambria Math" panose="02040503050406030204" pitchFamily="18" charset="0"/>
                          </a:rPr>
                          <m:t>𝒊</m:t>
                        </m:r>
                      </m:sub>
                    </m:sSub>
                    <m:r>
                      <a:rPr lang="en-US" altLang="zh-CN" dirty="0" smtClean="0">
                        <a:latin typeface="Cambria Math" panose="02040503050406030204" pitchFamily="18" charset="0"/>
                      </a:rPr>
                      <m:t>)</m:t>
                    </m:r>
                  </m:oMath>
                </a14:m>
                <a:r>
                  <a:rPr lang="en-US" altLang="zh-CN" dirty="0"/>
                  <a:t>,</a:t>
                </a:r>
                <a:r>
                  <a:rPr lang="zh-CN" altLang="en-US" dirty="0"/>
                  <a:t> </a:t>
                </a:r>
                <a14:m>
                  <m:oMath xmlns:m="http://schemas.openxmlformats.org/officeDocument/2006/math">
                    <m:nary>
                      <m:naryPr>
                        <m:chr m:val="∑"/>
                        <m:ctrlPr>
                          <a:rPr lang="en-US" altLang="zh-CN" i="1">
                            <a:latin typeface="Cambria Math" panose="02040503050406030204" pitchFamily="18" charset="0"/>
                          </a:rPr>
                        </m:ctrlPr>
                      </m:naryPr>
                      <m:sub>
                        <m:r>
                          <a:rPr lang="en-US" altLang="zh-CN">
                            <a:latin typeface="Cambria Math" panose="02040503050406030204" pitchFamily="18" charset="0"/>
                          </a:rPr>
                          <m:t>𝒋</m:t>
                        </m:r>
                        <m:r>
                          <a:rPr lang="en-US" altLang="zh-CN">
                            <a:latin typeface="Cambria Math" panose="02040503050406030204" pitchFamily="18" charset="0"/>
                          </a:rPr>
                          <m:t>=</m:t>
                        </m:r>
                        <m:r>
                          <a:rPr lang="en-US" altLang="zh-CN">
                            <a:latin typeface="Cambria Math" panose="02040503050406030204" pitchFamily="18" charset="0"/>
                          </a:rPr>
                          <m:t>𝟏</m:t>
                        </m:r>
                      </m:sub>
                      <m:sup>
                        <m:r>
                          <a:rPr lang="en-US" altLang="zh-CN">
                            <a:latin typeface="Cambria Math" panose="02040503050406030204" pitchFamily="18" charset="0"/>
                          </a:rPr>
                          <m:t>𝒎</m:t>
                        </m:r>
                      </m:sup>
                      <m:e>
                        <m:sSub>
                          <m:sSubPr>
                            <m:ctrlPr>
                              <a:rPr lang="en-US" altLang="zh-CN" i="1">
                                <a:latin typeface="Cambria Math" panose="02040503050406030204" pitchFamily="18" charset="0"/>
                              </a:rPr>
                            </m:ctrlPr>
                          </m:sSubPr>
                          <m:e>
                            <m:r>
                              <a:rPr lang="en-US" altLang="zh-CN">
                                <a:latin typeface="Cambria Math" panose="02040503050406030204" pitchFamily="18" charset="0"/>
                              </a:rPr>
                              <m:t>(</m:t>
                            </m:r>
                            <m:r>
                              <a:rPr lang="en-US" altLang="zh-CN">
                                <a:latin typeface="Cambria Math" panose="02040503050406030204" pitchFamily="18" charset="0"/>
                              </a:rPr>
                              <m:t>𝒎</m:t>
                            </m:r>
                          </m:e>
                          <m:sub>
                            <m:r>
                              <a:rPr lang="en-US" altLang="zh-CN">
                                <a:latin typeface="Cambria Math" panose="02040503050406030204" pitchFamily="18" charset="0"/>
                              </a:rPr>
                              <m:t>𝒊𝒋</m:t>
                            </m:r>
                          </m:sub>
                        </m:sSub>
                        <m:r>
                          <a:rPr lang="en-US" altLang="zh-CN" i="1">
                            <a:latin typeface="Cambria Math" panose="02040503050406030204" pitchFamily="18" charset="0"/>
                          </a:rPr>
                          <m:t>=</m:t>
                        </m:r>
                        <m:r>
                          <a:rPr lang="en-US" altLang="zh-CN" b="1" i="1" smtClean="0">
                            <a:latin typeface="Cambria Math" panose="02040503050406030204" pitchFamily="18" charset="0"/>
                          </a:rPr>
                          <m:t>−</m:t>
                        </m:r>
                        <m:r>
                          <a:rPr lang="en-US" altLang="zh-CN" i="1">
                            <a:latin typeface="Cambria Math" panose="02040503050406030204" pitchFamily="18" charset="0"/>
                          </a:rPr>
                          <m:t>1)</m:t>
                        </m:r>
                      </m:e>
                    </m:nary>
                  </m:oMath>
                </a14:m>
                <a:r>
                  <a:rPr lang="en-US" altLang="zh-CN" dirty="0"/>
                  <a:t>=</a:t>
                </a:r>
                <a14:m>
                  <m:oMath xmlns:m="http://schemas.openxmlformats.org/officeDocument/2006/math">
                    <m:sSup>
                      <m:sSupPr>
                        <m:ctrlPr>
                          <a:rPr lang="en-US" altLang="zh-CN" i="1" dirty="0">
                            <a:latin typeface="Cambria Math" panose="02040503050406030204" pitchFamily="18" charset="0"/>
                          </a:rPr>
                        </m:ctrlPr>
                      </m:sSupPr>
                      <m:e>
                        <m:r>
                          <a:rPr lang="en-US" altLang="zh-CN" i="1" dirty="0">
                            <a:latin typeface="Cambria Math" panose="02040503050406030204" pitchFamily="18" charset="0"/>
                          </a:rPr>
                          <m:t>𝒅</m:t>
                        </m:r>
                      </m:e>
                      <m:sup>
                        <m:r>
                          <a:rPr lang="en-US" altLang="zh-CN" b="1" i="1" dirty="0" smtClean="0">
                            <a:latin typeface="Cambria Math" panose="02040503050406030204" pitchFamily="18" charset="0"/>
                          </a:rPr>
                          <m:t>−</m:t>
                        </m:r>
                      </m:sup>
                    </m:sSup>
                    <m:r>
                      <a:rPr lang="en-US" altLang="zh-CN" dirty="0">
                        <a:latin typeface="Cambria Math" panose="02040503050406030204" pitchFamily="18" charset="0"/>
                      </a:rPr>
                      <m:t>(</m:t>
                    </m:r>
                    <m:sSub>
                      <m:sSubPr>
                        <m:ctrlPr>
                          <a:rPr lang="en-US" altLang="zh-CN" i="1" dirty="0">
                            <a:latin typeface="Cambria Math" panose="02040503050406030204" pitchFamily="18" charset="0"/>
                          </a:rPr>
                        </m:ctrlPr>
                      </m:sSubPr>
                      <m:e>
                        <m:r>
                          <a:rPr lang="en-US" altLang="zh-CN" dirty="0">
                            <a:latin typeface="Cambria Math" panose="02040503050406030204" pitchFamily="18" charset="0"/>
                          </a:rPr>
                          <m:t>𝒗</m:t>
                        </m:r>
                      </m:e>
                      <m:sub>
                        <m:r>
                          <a:rPr lang="en-US" altLang="zh-CN" dirty="0">
                            <a:latin typeface="Cambria Math" panose="02040503050406030204" pitchFamily="18" charset="0"/>
                          </a:rPr>
                          <m:t>𝒊</m:t>
                        </m:r>
                      </m:sub>
                    </m:sSub>
                    <m:r>
                      <a:rPr lang="en-US" altLang="zh-CN" dirty="0">
                        <a:latin typeface="Cambria Math" panose="02040503050406030204" pitchFamily="18" charset="0"/>
                      </a:rPr>
                      <m:t>)</m:t>
                    </m:r>
                  </m:oMath>
                </a14:m>
                <a:r>
                  <a:rPr lang="zh-CN" altLang="en-US" dirty="0"/>
                  <a:t> </a:t>
                </a:r>
                <a:r>
                  <a:rPr lang="en-US" altLang="zh-CN" dirty="0"/>
                  <a:t>(</a:t>
                </a:r>
                <a:r>
                  <a:rPr lang="en-US" altLang="zh-CN" dirty="0" err="1"/>
                  <a:t>i</a:t>
                </a:r>
                <a:r>
                  <a:rPr lang="en-US" altLang="zh-CN" dirty="0"/>
                  <a:t>=1,2,…, n);</a:t>
                </a:r>
              </a:p>
              <a:p>
                <a:pPr lvl="1"/>
                <a:r>
                  <a:rPr lang="en-US" altLang="zh-CN" dirty="0"/>
                  <a:t>(3)</a:t>
                </a:r>
                <a14:m>
                  <m:oMath xmlns:m="http://schemas.openxmlformats.org/officeDocument/2006/math">
                    <m:nary>
                      <m:naryPr>
                        <m:chr m:val="∑"/>
                        <m:ctrlPr>
                          <a:rPr lang="en-US" altLang="zh-CN" i="1" smtClean="0">
                            <a:latin typeface="Cambria Math" panose="02040503050406030204" pitchFamily="18" charset="0"/>
                          </a:rPr>
                        </m:ctrlPr>
                      </m:naryPr>
                      <m:sub>
                        <m:r>
                          <m:rPr>
                            <m:brk m:alnAt="23"/>
                          </m:rPr>
                          <a:rPr lang="en-US" altLang="zh-CN" smtClean="0">
                            <a:latin typeface="Cambria Math" panose="02040503050406030204" pitchFamily="18" charset="0"/>
                          </a:rPr>
                          <m:t>𝒊</m:t>
                        </m:r>
                        <m:r>
                          <a:rPr lang="en-US" altLang="zh-CN" smtClean="0">
                            <a:latin typeface="Cambria Math" panose="02040503050406030204" pitchFamily="18" charset="0"/>
                          </a:rPr>
                          <m:t>=</m:t>
                        </m:r>
                        <m:r>
                          <a:rPr lang="en-US" altLang="zh-CN" smtClean="0">
                            <a:latin typeface="Cambria Math" panose="02040503050406030204" pitchFamily="18" charset="0"/>
                          </a:rPr>
                          <m:t>𝟏</m:t>
                        </m:r>
                      </m:sub>
                      <m:sup>
                        <m:r>
                          <a:rPr lang="en-US" altLang="zh-CN" smtClean="0">
                            <a:latin typeface="Cambria Math" panose="02040503050406030204" pitchFamily="18" charset="0"/>
                          </a:rPr>
                          <m:t>𝒏</m:t>
                        </m:r>
                      </m:sup>
                      <m:e>
                        <m:nary>
                          <m:naryPr>
                            <m:chr m:val="∑"/>
                            <m:ctrlPr>
                              <a:rPr lang="en-US" altLang="zh-CN" i="1" smtClean="0">
                                <a:latin typeface="Cambria Math" panose="02040503050406030204" pitchFamily="18" charset="0"/>
                              </a:rPr>
                            </m:ctrlPr>
                          </m:naryPr>
                          <m:sub>
                            <m:r>
                              <m:rPr>
                                <m:brk m:alnAt="23"/>
                              </m:rPr>
                              <a:rPr lang="en-US" altLang="zh-CN" smtClean="0">
                                <a:latin typeface="Cambria Math" panose="02040503050406030204" pitchFamily="18" charset="0"/>
                              </a:rPr>
                              <m:t>𝒋</m:t>
                            </m:r>
                            <m:r>
                              <a:rPr lang="en-US" altLang="zh-CN" smtClean="0">
                                <a:latin typeface="Cambria Math" panose="02040503050406030204" pitchFamily="18" charset="0"/>
                              </a:rPr>
                              <m:t>=</m:t>
                            </m:r>
                            <m:r>
                              <a:rPr lang="en-US" altLang="zh-CN" smtClean="0">
                                <a:latin typeface="Cambria Math" panose="02040503050406030204" pitchFamily="18" charset="0"/>
                              </a:rPr>
                              <m:t>𝟏</m:t>
                            </m:r>
                          </m:sub>
                          <m:sup>
                            <m:r>
                              <a:rPr lang="en-US" altLang="zh-CN" smtClean="0">
                                <a:latin typeface="Cambria Math" panose="02040503050406030204" pitchFamily="18" charset="0"/>
                              </a:rPr>
                              <m:t>𝒎</m:t>
                            </m:r>
                          </m:sup>
                          <m:e>
                            <m:sSub>
                              <m:sSubPr>
                                <m:ctrlPr>
                                  <a:rPr lang="en-US" altLang="zh-CN" i="1" smtClean="0">
                                    <a:latin typeface="Cambria Math" panose="02040503050406030204" pitchFamily="18" charset="0"/>
                                  </a:rPr>
                                </m:ctrlPr>
                              </m:sSubPr>
                              <m:e>
                                <m:r>
                                  <a:rPr lang="en-US" altLang="zh-CN" smtClean="0">
                                    <a:latin typeface="Cambria Math" panose="02040503050406030204" pitchFamily="18" charset="0"/>
                                  </a:rPr>
                                  <m:t>𝒎</m:t>
                                </m:r>
                              </m:e>
                              <m:sub>
                                <m:r>
                                  <a:rPr lang="en-US" altLang="zh-CN" smtClean="0">
                                    <a:latin typeface="Cambria Math" panose="02040503050406030204" pitchFamily="18" charset="0"/>
                                  </a:rPr>
                                  <m:t>𝒊𝒋</m:t>
                                </m:r>
                              </m:sub>
                            </m:sSub>
                          </m:e>
                        </m:nary>
                      </m:e>
                    </m:nary>
                  </m:oMath>
                </a14:m>
                <a:r>
                  <a:rPr lang="en-US" altLang="zh-CN" dirty="0"/>
                  <a:t>=0, -1</a:t>
                </a:r>
                <a:r>
                  <a:rPr lang="zh-CN" altLang="en-US" dirty="0"/>
                  <a:t>的个数等</a:t>
                </a:r>
                <a:r>
                  <a:rPr lang="en-US" altLang="zh-CN" dirty="0"/>
                  <a:t>1</a:t>
                </a:r>
                <a:r>
                  <a:rPr lang="zh-CN" altLang="en-US" dirty="0"/>
                  <a:t>的个数</a:t>
                </a:r>
                <a:r>
                  <a:rPr lang="en-US" altLang="zh-CN" dirty="0"/>
                  <a:t>, </a:t>
                </a:r>
                <a:r>
                  <a:rPr lang="zh-CN" altLang="en-US" dirty="0"/>
                  <a:t>等于边数</a:t>
                </a:r>
                <a:r>
                  <a:rPr lang="en-US" altLang="zh-CN" dirty="0"/>
                  <a:t>(</a:t>
                </a:r>
                <a:r>
                  <a:rPr lang="zh-CN" altLang="en-US" dirty="0"/>
                  <a:t>握手定理</a:t>
                </a:r>
                <a:r>
                  <a:rPr lang="en-US" altLang="zh-CN" dirty="0"/>
                  <a:t>);</a:t>
                </a:r>
              </a:p>
              <a:p>
                <a:pPr lvl="1"/>
                <a:r>
                  <a:rPr lang="en-US" altLang="zh-CN" dirty="0"/>
                  <a:t>(4)</a:t>
                </a:r>
                <a:r>
                  <a:rPr lang="zh-CN" altLang="en-US" dirty="0"/>
                  <a:t>第</a:t>
                </a:r>
                <a:r>
                  <a:rPr lang="en-US" altLang="zh-CN" dirty="0"/>
                  <a:t>j</a:t>
                </a:r>
                <a:r>
                  <a:rPr lang="zh-CN" altLang="en-US" dirty="0"/>
                  <a:t>列与第</a:t>
                </a:r>
                <a:r>
                  <a:rPr lang="en-US" altLang="zh-CN" dirty="0"/>
                  <a:t>k</a:t>
                </a:r>
                <a:r>
                  <a:rPr lang="zh-CN" altLang="en-US" dirty="0"/>
                  <a:t>列相同当且仅当</a:t>
                </a:r>
                <a14:m>
                  <m:oMath xmlns:m="http://schemas.openxmlformats.org/officeDocument/2006/math">
                    <m:sSub>
                      <m:sSubPr>
                        <m:ctrlPr>
                          <a:rPr lang="en-US" altLang="zh-CN" i="1">
                            <a:latin typeface="Cambria Math" panose="02040503050406030204" pitchFamily="18" charset="0"/>
                          </a:rPr>
                        </m:ctrlPr>
                      </m:sSubPr>
                      <m:e>
                        <m:r>
                          <a:rPr lang="en-US" altLang="zh-CN">
                            <a:latin typeface="Cambria Math" panose="02040503050406030204" pitchFamily="18" charset="0"/>
                          </a:rPr>
                          <m:t>𝑒</m:t>
                        </m:r>
                      </m:e>
                      <m:sub>
                        <m:r>
                          <a:rPr lang="en-US" altLang="zh-CN">
                            <a:latin typeface="Cambria Math" panose="02040503050406030204" pitchFamily="18" charset="0"/>
                          </a:rPr>
                          <m:t>𝑗</m:t>
                        </m:r>
                      </m:sub>
                    </m:sSub>
                  </m:oMath>
                </a14:m>
                <a:r>
                  <a:rPr lang="zh-CN" altLang="en-US" dirty="0"/>
                  <a:t>与</a:t>
                </a:r>
                <a14:m>
                  <m:oMath xmlns:m="http://schemas.openxmlformats.org/officeDocument/2006/math">
                    <m:sSub>
                      <m:sSubPr>
                        <m:ctrlPr>
                          <a:rPr lang="en-US" altLang="zh-CN" i="1">
                            <a:latin typeface="Cambria Math" panose="02040503050406030204" pitchFamily="18" charset="0"/>
                          </a:rPr>
                        </m:ctrlPr>
                      </m:sSubPr>
                      <m:e>
                        <m:r>
                          <a:rPr lang="en-US" altLang="zh-CN">
                            <a:latin typeface="Cambria Math" panose="02040503050406030204" pitchFamily="18" charset="0"/>
                          </a:rPr>
                          <m:t>𝑒</m:t>
                        </m:r>
                      </m:e>
                      <m:sub>
                        <m:r>
                          <a:rPr lang="en-US" altLang="zh-CN" smtClean="0">
                            <a:latin typeface="Cambria Math" panose="02040503050406030204" pitchFamily="18" charset="0"/>
                          </a:rPr>
                          <m:t>𝑘</m:t>
                        </m:r>
                      </m:sub>
                    </m:sSub>
                  </m:oMath>
                </a14:m>
                <a:r>
                  <a:rPr lang="zh-CN" altLang="en-US" dirty="0"/>
                  <a:t>是平行边</a:t>
                </a:r>
                <a:r>
                  <a:rPr lang="en-US" altLang="zh-CN" dirty="0"/>
                  <a:t>.</a:t>
                </a:r>
                <a:endParaRPr lang="zh-CN" altLang="en-US" dirty="0"/>
              </a:p>
            </p:txBody>
          </p:sp>
        </mc:Choice>
        <mc:Fallback xmlns="">
          <p:sp>
            <p:nvSpPr>
              <p:cNvPr id="2" name="文本占位符 1"/>
              <p:cNvSpPr>
                <a:spLocks noGrp="1" noRot="1" noChangeAspect="1" noMove="1" noResize="1" noEditPoints="1" noAdjustHandles="1" noChangeArrowheads="1" noChangeShapeType="1" noTextEdit="1"/>
              </p:cNvSpPr>
              <p:nvPr>
                <p:ph type="body" sz="quarter" idx="1"/>
              </p:nvPr>
            </p:nvSpPr>
            <p:spPr>
              <a:xfrm>
                <a:off x="516000" y="1008000"/>
                <a:ext cx="11160000" cy="2776401"/>
              </a:xfrm>
              <a:blipFill>
                <a:blip r:embed="rId2"/>
                <a:stretch>
                  <a:fillRect l="-1148" t="-3289" b="-3289"/>
                </a:stretch>
              </a:blipFill>
            </p:spPr>
            <p:txBody>
              <a:bodyPr/>
              <a:lstStyle/>
              <a:p>
                <a:r>
                  <a:rPr lang="zh-CN" altLang="en-US">
                    <a:noFill/>
                  </a:rPr>
                  <a:t> </a:t>
                </a:r>
              </a:p>
            </p:txBody>
          </p:sp>
        </mc:Fallback>
      </mc:AlternateContent>
      <p:sp>
        <p:nvSpPr>
          <p:cNvPr id="6146" name="Rectangle 2"/>
          <p:cNvSpPr>
            <a:spLocks noGrp="1" noChangeArrowheads="1"/>
          </p:cNvSpPr>
          <p:nvPr>
            <p:ph type="title"/>
          </p:nvPr>
        </p:nvSpPr>
        <p:spPr/>
        <p:txBody>
          <a:bodyPr/>
          <a:lstStyle/>
          <a:p>
            <a:r>
              <a:rPr lang="zh-CN" altLang="en-US" dirty="0"/>
              <a:t>二、有向图的关联矩阵</a:t>
            </a:r>
            <a:endParaRPr lang="en-US" altLang="zh-CN" dirty="0"/>
          </a:p>
        </p:txBody>
      </p:sp>
      <p:sp>
        <p:nvSpPr>
          <p:cNvPr id="9" name="文本占位符 8"/>
          <p:cNvSpPr>
            <a:spLocks noGrp="1"/>
          </p:cNvSpPr>
          <p:nvPr>
            <p:ph type="body" sz="quarter" idx="11"/>
          </p:nvPr>
        </p:nvSpPr>
        <p:spPr/>
        <p:txBody>
          <a:bodyPr/>
          <a:lstStyle/>
          <a:p>
            <a:r>
              <a:rPr lang="en-US" altLang="zh-CN"/>
              <a:t>8.4 </a:t>
            </a:r>
            <a:r>
              <a:rPr lang="zh-CN" altLang="en-US"/>
              <a:t>图的矩阵表示</a:t>
            </a:r>
            <a:endParaRPr lang="zh-CN" altLang="en-US" dirty="0"/>
          </a:p>
        </p:txBody>
      </p:sp>
      <p:sp>
        <p:nvSpPr>
          <p:cNvPr id="3" name="灯片编号占位符 2">
            <a:extLst>
              <a:ext uri="{FF2B5EF4-FFF2-40B4-BE49-F238E27FC236}">
                <a16:creationId xmlns:a16="http://schemas.microsoft.com/office/drawing/2014/main" id="{69749A29-EC55-4CC0-B640-6585F31978DD}"/>
              </a:ext>
            </a:extLst>
          </p:cNvPr>
          <p:cNvSpPr>
            <a:spLocks noGrp="1"/>
          </p:cNvSpPr>
          <p:nvPr>
            <p:ph type="sldNum" sz="quarter" idx="10"/>
          </p:nvPr>
        </p:nvSpPr>
        <p:spPr/>
        <p:txBody>
          <a:bodyPr/>
          <a:lstStyle/>
          <a:p>
            <a:fld id="{ADDBA8A9-FE90-4847-B2BB-91D9864F4629}" type="slidenum">
              <a:rPr lang="zh-CN" altLang="en-US" smtClean="0"/>
              <a:pPr/>
              <a:t>55</a:t>
            </a:fld>
            <a:r>
              <a:rPr lang="en-US" altLang="zh-CN"/>
              <a:t>|73</a:t>
            </a:r>
            <a:endParaRPr lang="zh-CN" altLang="en-US" dirty="0"/>
          </a:p>
        </p:txBody>
      </p:sp>
    </p:spTree>
    <p:extLst>
      <p:ext uri="{BB962C8B-B14F-4D97-AF65-F5344CB8AC3E}">
        <p14:creationId xmlns:p14="http://schemas.microsoft.com/office/powerpoint/2010/main" val="749339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500"/>
                                        <p:tgtEl>
                                          <p:spTgt spid="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Effect transition="in" filter="fade">
                                      <p:cBhvr>
                                        <p:cTn id="27" dur="500"/>
                                        <p:tgtEl>
                                          <p:spTgt spid="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文本占位符 1"/>
              <p:cNvSpPr>
                <a:spLocks noGrp="1"/>
              </p:cNvSpPr>
              <p:nvPr>
                <p:ph type="body" sz="quarter" idx="1"/>
              </p:nvPr>
            </p:nvSpPr>
            <p:spPr>
              <a:xfrm>
                <a:off x="516000" y="1008000"/>
                <a:ext cx="11160000" cy="4027962"/>
              </a:xfrm>
            </p:spPr>
            <p:txBody>
              <a:bodyPr/>
              <a:lstStyle/>
              <a:p>
                <a:r>
                  <a:rPr lang="zh-CN" altLang="en-US" dirty="0"/>
                  <a:t>定义</a:t>
                </a:r>
                <a:r>
                  <a:rPr lang="en-US" altLang="zh-CN" dirty="0"/>
                  <a:t>14.25  </a:t>
                </a:r>
                <a:r>
                  <a:rPr lang="zh-CN" altLang="en-US" dirty="0"/>
                  <a:t>设有向图</a:t>
                </a:r>
                <a:r>
                  <a:rPr lang="en-US" altLang="zh-CN" dirty="0"/>
                  <a:t>D=&lt;V,E&gt;, V={</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𝑣</m:t>
                        </m:r>
                      </m:e>
                      <m:sub>
                        <m:r>
                          <a:rPr lang="en-US" altLang="zh-CN" b="0" i="1" smtClean="0">
                            <a:latin typeface="Cambria Math" panose="02040503050406030204" pitchFamily="18" charset="0"/>
                          </a:rPr>
                          <m:t>1</m:t>
                        </m:r>
                      </m:sub>
                    </m:sSub>
                  </m:oMath>
                </a14:m>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b="0" i="1" smtClean="0">
                            <a:latin typeface="Cambria Math" panose="02040503050406030204" pitchFamily="18" charset="0"/>
                          </a:rPr>
                          <m:t>2</m:t>
                        </m:r>
                      </m:sub>
                    </m:sSub>
                  </m:oMath>
                </a14:m>
                <a:r>
                  <a:rPr lang="en-US" altLang="zh-CN" dirty="0"/>
                  <a:t>, …,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b="0" i="1" smtClean="0">
                            <a:latin typeface="Cambria Math" panose="02040503050406030204" pitchFamily="18" charset="0"/>
                          </a:rPr>
                          <m:t>𝑛</m:t>
                        </m:r>
                      </m:sub>
                    </m:sSub>
                  </m:oMath>
                </a14:m>
                <a:r>
                  <a:rPr lang="en-US" altLang="zh-CN" dirty="0"/>
                  <a:t>}, </a:t>
                </a:r>
                <a:r>
                  <a:rPr lang="zh-CN" altLang="en-US" dirty="0"/>
                  <a:t>令</a:t>
                </a:r>
                <a14:m>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𝑖𝑗</m:t>
                        </m:r>
                      </m:sub>
                      <m:sup>
                        <m:r>
                          <a:rPr lang="en-US" altLang="zh-CN" b="0" i="1" smtClean="0">
                            <a:latin typeface="Cambria Math" panose="02040503050406030204" pitchFamily="18" charset="0"/>
                          </a:rPr>
                          <m:t>(1)</m:t>
                        </m:r>
                      </m:sup>
                    </m:sSubSup>
                  </m:oMath>
                </a14:m>
                <a:r>
                  <a:rPr lang="zh-CN" altLang="en-US" dirty="0"/>
                  <a:t>为顶点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b="0" i="1" smtClean="0">
                            <a:latin typeface="Cambria Math" panose="02040503050406030204" pitchFamily="18" charset="0"/>
                          </a:rPr>
                          <m:t>𝑖</m:t>
                        </m:r>
                      </m:sub>
                    </m:sSub>
                  </m:oMath>
                </a14:m>
                <a:r>
                  <a:rPr lang="zh-CN" altLang="en-US" dirty="0"/>
                  <a:t>邻接到顶点</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b="0" i="1" smtClean="0">
                            <a:latin typeface="Cambria Math" panose="02040503050406030204" pitchFamily="18" charset="0"/>
                          </a:rPr>
                          <m:t>𝑗</m:t>
                        </m:r>
                      </m:sub>
                    </m:sSub>
                  </m:oMath>
                </a14:m>
                <a:r>
                  <a:rPr lang="zh-CN" altLang="en-US" dirty="0"/>
                  <a:t>的边的条数</a:t>
                </a:r>
                <a:r>
                  <a:rPr lang="en-US" altLang="zh-CN" dirty="0"/>
                  <a:t>, </a:t>
                </a:r>
                <a:r>
                  <a:rPr lang="zh-CN" altLang="en-US" dirty="0"/>
                  <a:t>称矩阵</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𝑖𝑗</m:t>
                            </m:r>
                          </m:sub>
                          <m:sup>
                            <m:r>
                              <a:rPr lang="en-US" altLang="zh-CN" b="0" i="1" smtClean="0">
                                <a:latin typeface="Cambria Math" panose="02040503050406030204" pitchFamily="18" charset="0"/>
                              </a:rPr>
                              <m:t>(1)</m:t>
                            </m:r>
                          </m:sup>
                        </m:sSubSup>
                        <m:r>
                          <a:rPr lang="en-US" altLang="zh-CN" b="0" i="1" smtClean="0">
                            <a:latin typeface="Cambria Math" panose="02040503050406030204" pitchFamily="18" charset="0"/>
                          </a:rPr>
                          <m:t>)</m:t>
                        </m:r>
                      </m:e>
                      <m:sub>
                        <m:r>
                          <a:rPr lang="en-US" altLang="zh-CN" b="0" i="1" smtClean="0">
                            <a:latin typeface="Cambria Math" panose="02040503050406030204" pitchFamily="18" charset="0"/>
                          </a:rPr>
                          <m:t>𝑛</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𝑛</m:t>
                        </m:r>
                      </m:sub>
                    </m:sSub>
                    <m:r>
                      <a:rPr lang="en-US" altLang="zh-CN" b="0" i="1" smtClean="0">
                        <a:latin typeface="Cambria Math" panose="02040503050406030204" pitchFamily="18" charset="0"/>
                      </a:rPr>
                      <m:t> </m:t>
                    </m:r>
                  </m:oMath>
                </a14:m>
                <a:r>
                  <a:rPr lang="zh-CN" altLang="en-US" dirty="0"/>
                  <a:t>为</a:t>
                </a:r>
                <a:r>
                  <a:rPr lang="en-US" altLang="zh-CN" dirty="0"/>
                  <a:t>D</a:t>
                </a:r>
                <a:r>
                  <a:rPr lang="zh-CN" altLang="en-US" dirty="0"/>
                  <a:t>的邻接矩阵</a:t>
                </a:r>
                <a:r>
                  <a:rPr lang="en-US" altLang="zh-CN" dirty="0"/>
                  <a:t>, </a:t>
                </a:r>
                <a:r>
                  <a:rPr lang="zh-CN" altLang="en-US" dirty="0"/>
                  <a:t>记作</a:t>
                </a:r>
                <a:r>
                  <a:rPr lang="en-US" altLang="zh-CN" dirty="0"/>
                  <a:t>A(D), </a:t>
                </a:r>
                <a:r>
                  <a:rPr lang="zh-CN" altLang="en-US" dirty="0"/>
                  <a:t>简记为</a:t>
                </a:r>
                <a:r>
                  <a:rPr lang="en-US" altLang="zh-CN" dirty="0"/>
                  <a:t>A. </a:t>
                </a:r>
              </a:p>
              <a:p>
                <a:pPr lvl="1"/>
                <a:r>
                  <a:rPr lang="zh-CN" altLang="en-US" dirty="0"/>
                  <a:t>如右图</a:t>
                </a:r>
                <a:r>
                  <a:rPr lang="en-US" altLang="zh-CN" dirty="0"/>
                  <a:t>, A(D)=</a:t>
                </a:r>
              </a:p>
              <a:p>
                <a:pPr marL="3052763" lvl="1" indent="0">
                  <a:buNone/>
                </a:pPr>
                <a14:m>
                  <m:oMathPara xmlns:m="http://schemas.openxmlformats.org/officeDocument/2006/math">
                    <m:oMathParaPr>
                      <m:jc m:val="left"/>
                    </m:oMathParaPr>
                    <m:oMath xmlns:m="http://schemas.openxmlformats.org/officeDocument/2006/math">
                      <m:d>
                        <m:dPr>
                          <m:ctrlPr>
                            <a:rPr lang="en-US" altLang="zh-CN" i="1">
                              <a:latin typeface="Cambria Math" panose="02040503050406030204" pitchFamily="18" charset="0"/>
                            </a:rPr>
                          </m:ctrlPr>
                        </m:dPr>
                        <m:e>
                          <m:eqArr>
                            <m:eqArrPr>
                              <m:ctrlPr>
                                <a:rPr lang="en-US" altLang="zh-CN" i="1">
                                  <a:latin typeface="Cambria Math" panose="02040503050406030204" pitchFamily="18" charset="0"/>
                                </a:rPr>
                              </m:ctrlPr>
                            </m:eqArrPr>
                            <m:e>
                              <m:r>
                                <a:rPr lang="en-US" altLang="zh-CN" i="1" smtClean="0">
                                  <a:latin typeface="Cambria Math" panose="02040503050406030204" pitchFamily="18" charset="0"/>
                                </a:rPr>
                                <m:t>0</m:t>
                              </m:r>
                            </m:e>
                            <m:e>
                              <m:r>
                                <a:rPr lang="en-US" altLang="zh-CN" i="1" smtClean="0">
                                  <a:latin typeface="Cambria Math" panose="02040503050406030204" pitchFamily="18" charset="0"/>
                                </a:rPr>
                                <m:t>0</m:t>
                              </m:r>
                            </m:e>
                            <m:e>
                              <m:r>
                                <a:rPr lang="en-US" altLang="zh-CN" i="1">
                                  <a:latin typeface="Cambria Math" panose="02040503050406030204" pitchFamily="18" charset="0"/>
                                </a:rPr>
                                <m:t>0</m:t>
                              </m:r>
                            </m:e>
                            <m:e>
                              <m:r>
                                <a:rPr lang="en-US" altLang="zh-CN" i="1">
                                  <a:latin typeface="Cambria Math" panose="02040503050406030204" pitchFamily="18" charset="0"/>
                                </a:rPr>
                                <m:t>0</m:t>
                              </m:r>
                            </m:e>
                          </m:eqArr>
                          <m:r>
                            <a:rPr lang="en-US" altLang="zh-CN" i="1">
                              <a:latin typeface="Cambria Math" panose="02040503050406030204" pitchFamily="18" charset="0"/>
                            </a:rPr>
                            <m:t> </m:t>
                          </m:r>
                          <m:r>
                            <a:rPr lang="en-US" altLang="zh-CN" b="1" i="1" smtClean="0">
                              <a:latin typeface="Cambria Math" panose="02040503050406030204" pitchFamily="18" charset="0"/>
                            </a:rPr>
                            <m:t> </m:t>
                          </m:r>
                          <m:r>
                            <a:rPr lang="en-US" altLang="zh-CN" i="1">
                              <a:latin typeface="Cambria Math" panose="02040503050406030204" pitchFamily="18" charset="0"/>
                            </a:rPr>
                            <m:t> </m:t>
                          </m:r>
                          <m:m>
                            <m:mPr>
                              <m:mcs>
                                <m:mc>
                                  <m:mcPr>
                                    <m:count m:val="1"/>
                                    <m:mcJc m:val="center"/>
                                  </m:mcPr>
                                </m:mc>
                              </m:mcs>
                              <m:ctrlPr>
                                <a:rPr lang="en-US" altLang="zh-CN" i="1">
                                  <a:latin typeface="Cambria Math" panose="02040503050406030204" pitchFamily="18" charset="0"/>
                                </a:rPr>
                              </m:ctrlPr>
                            </m:mPr>
                            <m:mr>
                              <m:e>
                                <m:r>
                                  <m:rPr>
                                    <m:brk m:alnAt="7"/>
                                  </m:rPr>
                                  <a:rPr lang="en-US" altLang="zh-CN" i="1">
                                    <a:latin typeface="Cambria Math" panose="02040503050406030204" pitchFamily="18" charset="0"/>
                                  </a:rPr>
                                  <m:t> </m:t>
                                </m:r>
                                <m:r>
                                  <a:rPr lang="en-US" altLang="zh-CN" i="1" smtClean="0">
                                    <a:latin typeface="Cambria Math" panose="02040503050406030204" pitchFamily="18" charset="0"/>
                                  </a:rPr>
                                  <m:t>2</m:t>
                                </m:r>
                              </m:e>
                            </m:mr>
                            <m:mr>
                              <m:e>
                                <m:eqArr>
                                  <m:eqArrPr>
                                    <m:ctrlPr>
                                      <a:rPr lang="en-US" altLang="zh-CN" i="1">
                                        <a:latin typeface="Cambria Math" panose="02040503050406030204" pitchFamily="18" charset="0"/>
                                      </a:rPr>
                                    </m:ctrlPr>
                                  </m:eqArrPr>
                                  <m:e>
                                    <m:r>
                                      <a:rPr lang="en-US" altLang="zh-CN" i="1">
                                        <a:latin typeface="Cambria Math" panose="02040503050406030204" pitchFamily="18" charset="0"/>
                                      </a:rPr>
                                      <m:t>0</m:t>
                                    </m:r>
                                  </m:e>
                                  <m:e>
                                    <m:r>
                                      <a:rPr lang="en-US" altLang="zh-CN" i="1">
                                        <a:latin typeface="Cambria Math" panose="02040503050406030204" pitchFamily="18" charset="0"/>
                                      </a:rPr>
                                      <m:t>0</m:t>
                                    </m:r>
                                  </m:e>
                                  <m:e>
                                    <m:r>
                                      <a:rPr lang="en-US" altLang="zh-CN" i="1">
                                        <a:latin typeface="Cambria Math" panose="02040503050406030204" pitchFamily="18" charset="0"/>
                                      </a:rPr>
                                      <m:t>0</m:t>
                                    </m:r>
                                  </m:e>
                                </m:eqArr>
                              </m:e>
                            </m:mr>
                          </m:m>
                          <m:r>
                            <a:rPr lang="en-US" altLang="zh-CN" i="1">
                              <a:latin typeface="Cambria Math" panose="02040503050406030204" pitchFamily="18" charset="0"/>
                            </a:rPr>
                            <m:t> </m:t>
                          </m:r>
                          <m:r>
                            <a:rPr lang="en-US" altLang="zh-CN" b="1" i="1" smtClean="0">
                              <a:latin typeface="Cambria Math" panose="02040503050406030204" pitchFamily="18" charset="0"/>
                            </a:rPr>
                            <m:t>  </m:t>
                          </m:r>
                          <m:r>
                            <a:rPr lang="en-US" altLang="zh-CN" i="1">
                              <a:latin typeface="Cambria Math" panose="02040503050406030204" pitchFamily="18" charset="0"/>
                            </a:rPr>
                            <m:t> </m:t>
                          </m:r>
                          <m:m>
                            <m:mPr>
                              <m:mcs>
                                <m:mc>
                                  <m:mcPr>
                                    <m:count m:val="1"/>
                                    <m:mcJc m:val="center"/>
                                  </m:mcPr>
                                </m:mc>
                              </m:mcs>
                              <m:ctrlPr>
                                <a:rPr lang="en-US" altLang="zh-CN" i="1">
                                  <a:latin typeface="Cambria Math" panose="02040503050406030204" pitchFamily="18" charset="0"/>
                                </a:rPr>
                              </m:ctrlPr>
                            </m:mPr>
                            <m:mr>
                              <m:e>
                                <m:r>
                                  <m:rPr>
                                    <m:brk m:alnAt="7"/>
                                  </m:rPr>
                                  <a:rPr lang="en-US" altLang="zh-CN" i="1" smtClean="0">
                                    <a:latin typeface="Cambria Math" panose="02040503050406030204" pitchFamily="18" charset="0"/>
                                  </a:rPr>
                                  <m:t>1</m:t>
                                </m:r>
                              </m:e>
                            </m:mr>
                            <m:mr>
                              <m:e>
                                <m:eqArr>
                                  <m:eqArrPr>
                                    <m:ctrlPr>
                                      <a:rPr lang="en-US" altLang="zh-CN" i="1">
                                        <a:latin typeface="Cambria Math" panose="02040503050406030204" pitchFamily="18" charset="0"/>
                                      </a:rPr>
                                    </m:ctrlPr>
                                  </m:eqArrPr>
                                  <m:e>
                                    <m:r>
                                      <a:rPr lang="en-US" altLang="zh-CN" i="1">
                                        <a:latin typeface="Cambria Math" panose="02040503050406030204" pitchFamily="18" charset="0"/>
                                      </a:rPr>
                                      <m:t>1</m:t>
                                    </m:r>
                                  </m:e>
                                  <m:e>
                                    <m:r>
                                      <a:rPr lang="en-US" altLang="zh-CN" i="1">
                                        <a:latin typeface="Cambria Math" panose="02040503050406030204" pitchFamily="18" charset="0"/>
                                      </a:rPr>
                                      <m:t>0</m:t>
                                    </m:r>
                                  </m:e>
                                  <m:e>
                                    <m:r>
                                      <a:rPr lang="en-US" altLang="zh-CN" i="1">
                                        <a:latin typeface="Cambria Math" panose="02040503050406030204" pitchFamily="18" charset="0"/>
                                      </a:rPr>
                                      <m:t>1</m:t>
                                    </m:r>
                                  </m:e>
                                </m:eqArr>
                              </m:e>
                            </m:mr>
                          </m:m>
                          <m:r>
                            <a:rPr lang="en-US" altLang="zh-CN" i="1">
                              <a:latin typeface="Cambria Math" panose="02040503050406030204" pitchFamily="18" charset="0"/>
                            </a:rPr>
                            <m:t> </m:t>
                          </m:r>
                          <m:r>
                            <a:rPr lang="en-US" altLang="zh-CN" b="1" i="1" smtClean="0">
                              <a:latin typeface="Cambria Math" panose="02040503050406030204" pitchFamily="18" charset="0"/>
                            </a:rPr>
                            <m:t>  </m:t>
                          </m:r>
                          <m:r>
                            <a:rPr lang="en-US" altLang="zh-CN" i="1">
                              <a:latin typeface="Cambria Math" panose="02040503050406030204" pitchFamily="18" charset="0"/>
                            </a:rPr>
                            <m:t> </m:t>
                          </m:r>
                          <m:m>
                            <m:mPr>
                              <m:mcs>
                                <m:mc>
                                  <m:mcPr>
                                    <m:count m:val="1"/>
                                    <m:mcJc m:val="center"/>
                                  </m:mcPr>
                                </m:mc>
                              </m:mcs>
                              <m:ctrlPr>
                                <a:rPr lang="en-US" altLang="zh-CN" i="1">
                                  <a:latin typeface="Cambria Math" panose="02040503050406030204" pitchFamily="18" charset="0"/>
                                </a:rPr>
                              </m:ctrlPr>
                            </m:mPr>
                            <m:mr>
                              <m:e>
                                <m:r>
                                  <m:rPr>
                                    <m:brk m:alnAt="7"/>
                                  </m:rPr>
                                  <a:rPr lang="en-US" altLang="zh-CN" i="1">
                                    <a:latin typeface="Cambria Math" panose="02040503050406030204" pitchFamily="18" charset="0"/>
                                  </a:rPr>
                                  <m:t>0</m:t>
                                </m:r>
                              </m:e>
                            </m:mr>
                            <m:mr>
                              <m:e>
                                <m:eqArr>
                                  <m:eqArrPr>
                                    <m:ctrlPr>
                                      <a:rPr lang="en-US" altLang="zh-CN" i="1">
                                        <a:latin typeface="Cambria Math" panose="02040503050406030204" pitchFamily="18" charset="0"/>
                                      </a:rPr>
                                    </m:ctrlPr>
                                  </m:eqArrPr>
                                  <m:e>
                                    <m:r>
                                      <a:rPr lang="en-US" altLang="zh-CN" i="1">
                                        <a:latin typeface="Cambria Math" panose="02040503050406030204" pitchFamily="18" charset="0"/>
                                      </a:rPr>
                                      <m:t>0</m:t>
                                    </m:r>
                                  </m:e>
                                  <m:e>
                                    <m:r>
                                      <a:rPr lang="en-US" altLang="zh-CN" i="1">
                                        <a:latin typeface="Cambria Math" panose="02040503050406030204" pitchFamily="18" charset="0"/>
                                      </a:rPr>
                                      <m:t>1</m:t>
                                    </m:r>
                                  </m:e>
                                  <m:e>
                                    <m:r>
                                      <a:rPr lang="en-US" altLang="zh-CN" i="1">
                                        <a:latin typeface="Cambria Math" panose="02040503050406030204" pitchFamily="18" charset="0"/>
                                      </a:rPr>
                                      <m:t>1</m:t>
                                    </m:r>
                                  </m:e>
                                </m:eqArr>
                              </m:e>
                            </m:mr>
                          </m:m>
                          <m:r>
                            <a:rPr lang="en-US" altLang="zh-CN" i="1">
                              <a:latin typeface="Cambria Math" panose="02040503050406030204" pitchFamily="18" charset="0"/>
                            </a:rPr>
                            <m:t>  </m:t>
                          </m:r>
                        </m:e>
                      </m:d>
                    </m:oMath>
                  </m:oMathPara>
                </a14:m>
                <a:endParaRPr lang="zh-CN" altLang="en-US" dirty="0"/>
              </a:p>
            </p:txBody>
          </p:sp>
        </mc:Choice>
        <mc:Fallback xmlns="">
          <p:sp>
            <p:nvSpPr>
              <p:cNvPr id="2" name="文本占位符 1"/>
              <p:cNvSpPr>
                <a:spLocks noGrp="1" noRot="1" noChangeAspect="1" noMove="1" noResize="1" noEditPoints="1" noAdjustHandles="1" noChangeArrowheads="1" noChangeShapeType="1" noTextEdit="1"/>
              </p:cNvSpPr>
              <p:nvPr>
                <p:ph type="body" sz="quarter" idx="1"/>
              </p:nvPr>
            </p:nvSpPr>
            <p:spPr>
              <a:xfrm>
                <a:off x="516000" y="1008000"/>
                <a:ext cx="11160000" cy="4027962"/>
              </a:xfrm>
              <a:blipFill>
                <a:blip r:embed="rId2"/>
                <a:stretch>
                  <a:fillRect l="-1148" t="-303" r="-1311"/>
                </a:stretch>
              </a:blipFill>
            </p:spPr>
            <p:txBody>
              <a:bodyPr/>
              <a:lstStyle/>
              <a:p>
                <a:r>
                  <a:rPr lang="zh-CN" altLang="en-US">
                    <a:noFill/>
                  </a:rPr>
                  <a:t> </a:t>
                </a:r>
              </a:p>
            </p:txBody>
          </p:sp>
        </mc:Fallback>
      </mc:AlternateContent>
      <p:sp>
        <p:nvSpPr>
          <p:cNvPr id="6146" name="Rectangle 2"/>
          <p:cNvSpPr>
            <a:spLocks noGrp="1" noChangeArrowheads="1"/>
          </p:cNvSpPr>
          <p:nvPr>
            <p:ph type="title"/>
          </p:nvPr>
        </p:nvSpPr>
        <p:spPr/>
        <p:txBody>
          <a:bodyPr/>
          <a:lstStyle/>
          <a:p>
            <a:r>
              <a:rPr lang="zh-CN" altLang="en-US" dirty="0"/>
              <a:t>三、有向图的邻接矩阵</a:t>
            </a:r>
            <a:endParaRPr lang="en-US" altLang="zh-CN" dirty="0"/>
          </a:p>
        </p:txBody>
      </p:sp>
      <p:sp>
        <p:nvSpPr>
          <p:cNvPr id="9" name="文本占位符 8"/>
          <p:cNvSpPr>
            <a:spLocks noGrp="1"/>
          </p:cNvSpPr>
          <p:nvPr>
            <p:ph type="body" sz="quarter" idx="11"/>
          </p:nvPr>
        </p:nvSpPr>
        <p:spPr/>
        <p:txBody>
          <a:bodyPr/>
          <a:lstStyle/>
          <a:p>
            <a:r>
              <a:rPr lang="en-US" altLang="zh-CN"/>
              <a:t>8.4 </a:t>
            </a:r>
            <a:r>
              <a:rPr lang="zh-CN" altLang="en-US"/>
              <a:t>图的矩阵表示</a:t>
            </a:r>
            <a:endParaRPr lang="zh-CN" altLang="en-US" dirty="0"/>
          </a:p>
        </p:txBody>
      </p:sp>
      <p:pic>
        <p:nvPicPr>
          <p:cNvPr id="8" name="图片 7">
            <a:extLst>
              <a:ext uri="{FF2B5EF4-FFF2-40B4-BE49-F238E27FC236}">
                <a16:creationId xmlns:a16="http://schemas.microsoft.com/office/drawing/2014/main" id="{7FE81A0D-D9D2-48DD-997C-29890764DC4D}"/>
              </a:ext>
            </a:extLst>
          </p:cNvPr>
          <p:cNvPicPr>
            <a:picLocks noChangeAspect="1"/>
          </p:cNvPicPr>
          <p:nvPr/>
        </p:nvPicPr>
        <p:blipFill>
          <a:blip r:embed="rId3"/>
          <a:stretch>
            <a:fillRect/>
          </a:stretch>
        </p:blipFill>
        <p:spPr>
          <a:xfrm>
            <a:off x="7358049" y="2991119"/>
            <a:ext cx="1974699" cy="1832019"/>
          </a:xfrm>
          <a:prstGeom prst="rect">
            <a:avLst/>
          </a:prstGeom>
        </p:spPr>
      </p:pic>
      <p:sp>
        <p:nvSpPr>
          <p:cNvPr id="3" name="灯片编号占位符 2">
            <a:extLst>
              <a:ext uri="{FF2B5EF4-FFF2-40B4-BE49-F238E27FC236}">
                <a16:creationId xmlns:a16="http://schemas.microsoft.com/office/drawing/2014/main" id="{D98ED84D-0D94-48CA-8551-59CD25C245FD}"/>
              </a:ext>
            </a:extLst>
          </p:cNvPr>
          <p:cNvSpPr>
            <a:spLocks noGrp="1"/>
          </p:cNvSpPr>
          <p:nvPr>
            <p:ph type="sldNum" sz="quarter" idx="10"/>
          </p:nvPr>
        </p:nvSpPr>
        <p:spPr/>
        <p:txBody>
          <a:bodyPr/>
          <a:lstStyle/>
          <a:p>
            <a:fld id="{ADDBA8A9-FE90-4847-B2BB-91D9864F4629}" type="slidenum">
              <a:rPr lang="zh-CN" altLang="en-US" smtClean="0"/>
              <a:pPr/>
              <a:t>56</a:t>
            </a:fld>
            <a:r>
              <a:rPr lang="en-US" altLang="zh-CN"/>
              <a:t>|73</a:t>
            </a:r>
            <a:endParaRPr lang="zh-CN" altLang="en-US" dirty="0"/>
          </a:p>
        </p:txBody>
      </p:sp>
    </p:spTree>
    <p:extLst>
      <p:ext uri="{BB962C8B-B14F-4D97-AF65-F5344CB8AC3E}">
        <p14:creationId xmlns:p14="http://schemas.microsoft.com/office/powerpoint/2010/main" val="1141008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p:cTn id="17" dur="500" fill="hold"/>
                                        <p:tgtEl>
                                          <p:spTgt spid="8"/>
                                        </p:tgtEl>
                                        <p:attrNameLst>
                                          <p:attrName>ppt_w</p:attrName>
                                        </p:attrNameLst>
                                      </p:cBhvr>
                                      <p:tavLst>
                                        <p:tav tm="0">
                                          <p:val>
                                            <p:fltVal val="0"/>
                                          </p:val>
                                        </p:tav>
                                        <p:tav tm="100000">
                                          <p:val>
                                            <p:strVal val="#ppt_w"/>
                                          </p:val>
                                        </p:tav>
                                      </p:tavLst>
                                    </p:anim>
                                    <p:anim calcmode="lin" valueType="num">
                                      <p:cBhvr>
                                        <p:cTn id="18" dur="500" fill="hold"/>
                                        <p:tgtEl>
                                          <p:spTgt spid="8"/>
                                        </p:tgtEl>
                                        <p:attrNameLst>
                                          <p:attrName>ppt_h</p:attrName>
                                        </p:attrNameLst>
                                      </p:cBhvr>
                                      <p:tavLst>
                                        <p:tav tm="0">
                                          <p:val>
                                            <p:fltVal val="0"/>
                                          </p:val>
                                        </p:tav>
                                        <p:tav tm="100000">
                                          <p:val>
                                            <p:strVal val="#ppt_h"/>
                                          </p:val>
                                        </p:tav>
                                      </p:tavLst>
                                    </p:anim>
                                    <p:animEffect transition="in" filter="fade">
                                      <p:cBhvr>
                                        <p:cTn id="19" dur="500"/>
                                        <p:tgtEl>
                                          <p:spTgt spid="8"/>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2">
                                            <p:txEl>
                                              <p:pRg st="2" end="2"/>
                                            </p:txEl>
                                          </p:spTgt>
                                        </p:tgtEl>
                                        <p:attrNameLst>
                                          <p:attrName>style.visibility</p:attrName>
                                        </p:attrNameLst>
                                      </p:cBhvr>
                                      <p:to>
                                        <p:strVal val="visible"/>
                                      </p:to>
                                    </p:set>
                                    <p:animEffect transition="in" filter="fade">
                                      <p:cBhvr>
                                        <p:cTn id="24" dur="500"/>
                                        <p:tgtEl>
                                          <p:spTgt spid="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文本占位符 1"/>
              <p:cNvSpPr>
                <a:spLocks noGrp="1"/>
              </p:cNvSpPr>
              <p:nvPr>
                <p:ph type="body" sz="quarter" idx="1"/>
              </p:nvPr>
            </p:nvSpPr>
            <p:spPr>
              <a:xfrm>
                <a:off x="516000" y="1008000"/>
                <a:ext cx="11160000" cy="3645100"/>
              </a:xfrm>
            </p:spPr>
            <p:txBody>
              <a:bodyPr/>
              <a:lstStyle/>
              <a:p>
                <a:r>
                  <a:rPr lang="zh-CN" altLang="en-US" dirty="0"/>
                  <a:t>邻接矩阵的性质</a:t>
                </a:r>
              </a:p>
              <a:p>
                <a:pPr lvl="1"/>
                <a:r>
                  <a:rPr lang="en-US" altLang="zh-CN" dirty="0"/>
                  <a:t>(1)</a:t>
                </a:r>
                <a14:m>
                  <m:oMath xmlns:m="http://schemas.openxmlformats.org/officeDocument/2006/math">
                    <m:nary>
                      <m:naryPr>
                        <m:chr m:val="∑"/>
                        <m:ctrlPr>
                          <a:rPr lang="en-US" altLang="zh-CN" i="1" smtClean="0">
                            <a:latin typeface="Cambria Math" panose="02040503050406030204" pitchFamily="18" charset="0"/>
                          </a:rPr>
                        </m:ctrlPr>
                      </m:naryPr>
                      <m:sub>
                        <m:r>
                          <m:rPr>
                            <m:brk m:alnAt="23"/>
                          </m:rPr>
                          <a:rPr lang="en-US" altLang="zh-CN" b="1" i="0" smtClean="0">
                            <a:latin typeface="Cambria Math" panose="02040503050406030204" pitchFamily="18" charset="0"/>
                          </a:rPr>
                          <m:t>𝐣</m:t>
                        </m:r>
                        <m:r>
                          <a:rPr lang="en-US" altLang="zh-CN" smtClean="0">
                            <a:latin typeface="Cambria Math" panose="02040503050406030204" pitchFamily="18" charset="0"/>
                          </a:rPr>
                          <m:t>=</m:t>
                        </m:r>
                        <m:r>
                          <a:rPr lang="en-US" altLang="zh-CN" smtClean="0">
                            <a:latin typeface="Cambria Math" panose="02040503050406030204" pitchFamily="18" charset="0"/>
                          </a:rPr>
                          <m:t>𝟏</m:t>
                        </m:r>
                      </m:sub>
                      <m:sup>
                        <m:r>
                          <a:rPr lang="en-US" altLang="zh-CN" smtClean="0">
                            <a:latin typeface="Cambria Math" panose="02040503050406030204" pitchFamily="18" charset="0"/>
                          </a:rPr>
                          <m:t>𝒏</m:t>
                        </m:r>
                      </m:sup>
                      <m:e>
                        <m:sSubSup>
                          <m:sSubSupPr>
                            <m:ctrlPr>
                              <a:rPr lang="en-US" altLang="zh-CN" i="1">
                                <a:latin typeface="Cambria Math" panose="02040503050406030204" pitchFamily="18" charset="0"/>
                              </a:rPr>
                            </m:ctrlPr>
                          </m:sSubSupPr>
                          <m:e>
                            <m:r>
                              <a:rPr lang="en-US" altLang="zh-CN" b="1" i="1">
                                <a:latin typeface="Cambria Math" panose="02040503050406030204" pitchFamily="18" charset="0"/>
                              </a:rPr>
                              <m:t>𝒂</m:t>
                            </m:r>
                          </m:e>
                          <m:sub>
                            <m:r>
                              <a:rPr lang="en-US" altLang="zh-CN" b="1" i="1">
                                <a:latin typeface="Cambria Math" panose="02040503050406030204" pitchFamily="18" charset="0"/>
                              </a:rPr>
                              <m:t>𝒊𝒋</m:t>
                            </m:r>
                          </m:sub>
                          <m:sup>
                            <m:r>
                              <a:rPr lang="en-US" altLang="zh-CN" b="1" i="1">
                                <a:latin typeface="Cambria Math" panose="02040503050406030204" pitchFamily="18" charset="0"/>
                              </a:rPr>
                              <m:t>(</m:t>
                            </m:r>
                            <m:r>
                              <a:rPr lang="en-US" altLang="zh-CN" b="1" i="1">
                                <a:latin typeface="Cambria Math" panose="02040503050406030204" pitchFamily="18" charset="0"/>
                              </a:rPr>
                              <m:t>𝟏</m:t>
                            </m:r>
                            <m:r>
                              <a:rPr lang="en-US" altLang="zh-CN" b="1" i="1">
                                <a:latin typeface="Cambria Math" panose="02040503050406030204" pitchFamily="18" charset="0"/>
                              </a:rPr>
                              <m:t>)</m:t>
                            </m:r>
                          </m:sup>
                        </m:sSubSup>
                      </m:e>
                    </m:nary>
                  </m:oMath>
                </a14:m>
                <a:r>
                  <a:rPr lang="en-US" altLang="zh-CN" dirty="0"/>
                  <a:t>=</a:t>
                </a:r>
                <a14:m>
                  <m:oMath xmlns:m="http://schemas.openxmlformats.org/officeDocument/2006/math">
                    <m:sSup>
                      <m:sSupPr>
                        <m:ctrlPr>
                          <a:rPr lang="en-US" altLang="zh-CN" i="1" dirty="0">
                            <a:latin typeface="Cambria Math" panose="02040503050406030204" pitchFamily="18" charset="0"/>
                          </a:rPr>
                        </m:ctrlPr>
                      </m:sSupPr>
                      <m:e>
                        <m:r>
                          <a:rPr lang="en-US" altLang="zh-CN" dirty="0">
                            <a:latin typeface="Cambria Math" panose="02040503050406030204" pitchFamily="18" charset="0"/>
                          </a:rPr>
                          <m:t>𝒅</m:t>
                        </m:r>
                      </m:e>
                      <m:sup>
                        <m:r>
                          <a:rPr lang="en-US" altLang="zh-CN" dirty="0">
                            <a:latin typeface="Cambria Math" panose="02040503050406030204" pitchFamily="18" charset="0"/>
                          </a:rPr>
                          <m:t>+</m:t>
                        </m:r>
                      </m:sup>
                    </m:sSup>
                    <m:r>
                      <a:rPr lang="en-US" altLang="zh-CN" dirty="0">
                        <a:latin typeface="Cambria Math" panose="02040503050406030204" pitchFamily="18" charset="0"/>
                      </a:rPr>
                      <m:t>(</m:t>
                    </m:r>
                    <m:sSub>
                      <m:sSubPr>
                        <m:ctrlPr>
                          <a:rPr lang="en-US" altLang="zh-CN" i="1" dirty="0">
                            <a:latin typeface="Cambria Math" panose="02040503050406030204" pitchFamily="18" charset="0"/>
                          </a:rPr>
                        </m:ctrlPr>
                      </m:sSubPr>
                      <m:e>
                        <m:r>
                          <a:rPr lang="en-US" altLang="zh-CN" dirty="0">
                            <a:latin typeface="Cambria Math" panose="02040503050406030204" pitchFamily="18" charset="0"/>
                          </a:rPr>
                          <m:t>𝒗</m:t>
                        </m:r>
                      </m:e>
                      <m:sub>
                        <m:r>
                          <a:rPr lang="en-US" altLang="zh-CN" dirty="0">
                            <a:latin typeface="Cambria Math" panose="02040503050406030204" pitchFamily="18" charset="0"/>
                          </a:rPr>
                          <m:t>𝒊</m:t>
                        </m:r>
                      </m:sub>
                    </m:sSub>
                    <m:r>
                      <a:rPr lang="en-US" altLang="zh-CN" dirty="0">
                        <a:latin typeface="Cambria Math" panose="02040503050406030204" pitchFamily="18" charset="0"/>
                      </a:rPr>
                      <m:t>)</m:t>
                    </m:r>
                  </m:oMath>
                </a14:m>
                <a:r>
                  <a:rPr lang="en-US" altLang="zh-CN" dirty="0"/>
                  <a:t>, (</a:t>
                </a:r>
                <a:r>
                  <a:rPr lang="en-US" altLang="zh-CN" i="1" dirty="0" err="1"/>
                  <a:t>i</a:t>
                </a:r>
                <a:r>
                  <a:rPr lang="en-US" altLang="zh-CN" dirty="0"/>
                  <a:t>=1, 2, …, </a:t>
                </a:r>
                <a:r>
                  <a:rPr lang="en-US" altLang="zh-CN" i="1" dirty="0"/>
                  <a:t>n</a:t>
                </a:r>
                <a:r>
                  <a:rPr lang="en-US" altLang="zh-CN" dirty="0"/>
                  <a:t>);</a:t>
                </a:r>
              </a:p>
              <a:p>
                <a:pPr lvl="1"/>
                <a:r>
                  <a:rPr lang="en-US" altLang="zh-CN" dirty="0"/>
                  <a:t>(2)</a:t>
                </a:r>
                <a14:m>
                  <m:oMath xmlns:m="http://schemas.openxmlformats.org/officeDocument/2006/math">
                    <m:nary>
                      <m:naryPr>
                        <m:chr m:val="∑"/>
                        <m:ctrlPr>
                          <a:rPr lang="en-US" altLang="zh-CN" i="1">
                            <a:latin typeface="Cambria Math" panose="02040503050406030204" pitchFamily="18" charset="0"/>
                          </a:rPr>
                        </m:ctrlPr>
                      </m:naryPr>
                      <m:sub>
                        <m:r>
                          <a:rPr lang="en-US" altLang="zh-CN" b="1" i="0" smtClean="0">
                            <a:latin typeface="Cambria Math" panose="02040503050406030204" pitchFamily="18" charset="0"/>
                          </a:rPr>
                          <m:t>𝐢</m:t>
                        </m:r>
                        <m:r>
                          <a:rPr lang="en-US" altLang="zh-CN">
                            <a:latin typeface="Cambria Math" panose="02040503050406030204" pitchFamily="18" charset="0"/>
                          </a:rPr>
                          <m:t>=</m:t>
                        </m:r>
                        <m:r>
                          <a:rPr lang="en-US" altLang="zh-CN">
                            <a:latin typeface="Cambria Math" panose="02040503050406030204" pitchFamily="18" charset="0"/>
                          </a:rPr>
                          <m:t>𝟏</m:t>
                        </m:r>
                      </m:sub>
                      <m:sup>
                        <m:r>
                          <a:rPr lang="en-US" altLang="zh-CN" b="1" i="0" smtClean="0">
                            <a:latin typeface="Cambria Math" panose="02040503050406030204" pitchFamily="18" charset="0"/>
                          </a:rPr>
                          <m:t>𝐧</m:t>
                        </m:r>
                      </m:sup>
                      <m:e>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𝒂</m:t>
                            </m:r>
                          </m:e>
                          <m:sub>
                            <m:r>
                              <a:rPr lang="en-US" altLang="zh-CN" i="1">
                                <a:latin typeface="Cambria Math" panose="02040503050406030204" pitchFamily="18" charset="0"/>
                              </a:rPr>
                              <m:t>𝒊𝒋</m:t>
                            </m:r>
                          </m:sub>
                          <m:sup>
                            <m:r>
                              <a:rPr lang="en-US" altLang="zh-CN" i="1">
                                <a:latin typeface="Cambria Math" panose="02040503050406030204" pitchFamily="18" charset="0"/>
                              </a:rPr>
                              <m:t>(</m:t>
                            </m:r>
                            <m:r>
                              <a:rPr lang="en-US" altLang="zh-CN" i="1">
                                <a:latin typeface="Cambria Math" panose="02040503050406030204" pitchFamily="18" charset="0"/>
                              </a:rPr>
                              <m:t>𝟏</m:t>
                            </m:r>
                            <m:r>
                              <a:rPr lang="en-US" altLang="zh-CN" i="1">
                                <a:latin typeface="Cambria Math" panose="02040503050406030204" pitchFamily="18" charset="0"/>
                              </a:rPr>
                              <m:t>)</m:t>
                            </m:r>
                          </m:sup>
                        </m:sSubSup>
                      </m:e>
                    </m:nary>
                  </m:oMath>
                </a14:m>
                <a:r>
                  <a:rPr lang="en-US" altLang="zh-CN" dirty="0"/>
                  <a:t>=</a:t>
                </a:r>
                <a14:m>
                  <m:oMath xmlns:m="http://schemas.openxmlformats.org/officeDocument/2006/math">
                    <m:sSup>
                      <m:sSupPr>
                        <m:ctrlPr>
                          <a:rPr lang="en-US" altLang="zh-CN" i="1" dirty="0" smtClean="0">
                            <a:latin typeface="Cambria Math" panose="02040503050406030204" pitchFamily="18" charset="0"/>
                          </a:rPr>
                        </m:ctrlPr>
                      </m:sSupPr>
                      <m:e>
                        <m:r>
                          <a:rPr lang="en-US" altLang="zh-CN" dirty="0" smtClean="0">
                            <a:latin typeface="Cambria Math" panose="02040503050406030204" pitchFamily="18" charset="0"/>
                          </a:rPr>
                          <m:t>𝒅</m:t>
                        </m:r>
                      </m:e>
                      <m:sup>
                        <m:r>
                          <a:rPr lang="en-US" altLang="zh-CN" b="1" i="0" dirty="0" smtClean="0">
                            <a:latin typeface="Cambria Math" panose="02040503050406030204" pitchFamily="18" charset="0"/>
                          </a:rPr>
                          <m:t>−</m:t>
                        </m:r>
                      </m:sup>
                    </m:sSup>
                    <m:r>
                      <a:rPr lang="en-US" altLang="zh-CN" dirty="0" smtClean="0">
                        <a:latin typeface="Cambria Math" panose="02040503050406030204" pitchFamily="18" charset="0"/>
                      </a:rPr>
                      <m:t>(</m:t>
                    </m:r>
                    <m:sSub>
                      <m:sSubPr>
                        <m:ctrlPr>
                          <a:rPr lang="en-US" altLang="zh-CN" i="1" dirty="0" smtClean="0">
                            <a:latin typeface="Cambria Math" panose="02040503050406030204" pitchFamily="18" charset="0"/>
                          </a:rPr>
                        </m:ctrlPr>
                      </m:sSubPr>
                      <m:e>
                        <m:r>
                          <a:rPr lang="en-US" altLang="zh-CN" dirty="0" smtClean="0">
                            <a:latin typeface="Cambria Math" panose="02040503050406030204" pitchFamily="18" charset="0"/>
                          </a:rPr>
                          <m:t>𝒗</m:t>
                        </m:r>
                      </m:e>
                      <m:sub>
                        <m:r>
                          <a:rPr lang="en-US" altLang="zh-CN" b="1" i="1" dirty="0" smtClean="0">
                            <a:latin typeface="Cambria Math" panose="02040503050406030204" pitchFamily="18" charset="0"/>
                          </a:rPr>
                          <m:t>𝒋</m:t>
                        </m:r>
                      </m:sub>
                    </m:sSub>
                    <m:r>
                      <a:rPr lang="en-US" altLang="zh-CN" dirty="0" smtClean="0">
                        <a:latin typeface="Cambria Math" panose="02040503050406030204" pitchFamily="18" charset="0"/>
                      </a:rPr>
                      <m:t>)</m:t>
                    </m:r>
                  </m:oMath>
                </a14:m>
                <a:r>
                  <a:rPr lang="en-US" altLang="zh-CN" dirty="0"/>
                  <a:t>,</a:t>
                </a:r>
                <a:r>
                  <a:rPr lang="zh-CN" altLang="en-US" dirty="0"/>
                  <a:t> </a:t>
                </a:r>
                <a:r>
                  <a:rPr lang="en-US" altLang="zh-CN" dirty="0"/>
                  <a:t>(</a:t>
                </a:r>
                <a:r>
                  <a:rPr lang="en-US" altLang="zh-CN" i="1" dirty="0"/>
                  <a:t>j</a:t>
                </a:r>
                <a:r>
                  <a:rPr lang="en-US" altLang="zh-CN" dirty="0"/>
                  <a:t>=1,2,…, </a:t>
                </a:r>
                <a:r>
                  <a:rPr lang="en-US" altLang="zh-CN" i="1" dirty="0"/>
                  <a:t>n</a:t>
                </a:r>
                <a:r>
                  <a:rPr lang="en-US" altLang="zh-CN" dirty="0"/>
                  <a:t>);</a:t>
                </a:r>
              </a:p>
              <a:p>
                <a:pPr lvl="1"/>
                <a:r>
                  <a:rPr lang="en-US" altLang="zh-CN" dirty="0"/>
                  <a:t>(3)</a:t>
                </a:r>
                <a14:m>
                  <m:oMath xmlns:m="http://schemas.openxmlformats.org/officeDocument/2006/math">
                    <m:nary>
                      <m:naryPr>
                        <m:chr m:val="∑"/>
                        <m:ctrlPr>
                          <a:rPr lang="en-US" altLang="zh-CN" i="1" smtClean="0">
                            <a:latin typeface="Cambria Math" panose="02040503050406030204" pitchFamily="18" charset="0"/>
                          </a:rPr>
                        </m:ctrlPr>
                      </m:naryPr>
                      <m:sub>
                        <m:r>
                          <m:rPr>
                            <m:brk m:alnAt="23"/>
                          </m:rPr>
                          <a:rPr lang="en-US" altLang="zh-CN" smtClean="0">
                            <a:latin typeface="Cambria Math" panose="02040503050406030204" pitchFamily="18" charset="0"/>
                          </a:rPr>
                          <m:t>𝒊</m:t>
                        </m:r>
                        <m:r>
                          <a:rPr lang="en-US" altLang="zh-CN" smtClean="0">
                            <a:latin typeface="Cambria Math" panose="02040503050406030204" pitchFamily="18" charset="0"/>
                          </a:rPr>
                          <m:t>=</m:t>
                        </m:r>
                        <m:r>
                          <a:rPr lang="en-US" altLang="zh-CN" smtClean="0">
                            <a:latin typeface="Cambria Math" panose="02040503050406030204" pitchFamily="18" charset="0"/>
                          </a:rPr>
                          <m:t>𝟏</m:t>
                        </m:r>
                      </m:sub>
                      <m:sup>
                        <m:r>
                          <a:rPr lang="en-US" altLang="zh-CN" smtClean="0">
                            <a:latin typeface="Cambria Math" panose="02040503050406030204" pitchFamily="18" charset="0"/>
                          </a:rPr>
                          <m:t>𝒏</m:t>
                        </m:r>
                      </m:sup>
                      <m:e>
                        <m:nary>
                          <m:naryPr>
                            <m:chr m:val="∑"/>
                            <m:ctrlPr>
                              <a:rPr lang="en-US" altLang="zh-CN" i="1" smtClean="0">
                                <a:latin typeface="Cambria Math" panose="02040503050406030204" pitchFamily="18" charset="0"/>
                              </a:rPr>
                            </m:ctrlPr>
                          </m:naryPr>
                          <m:sub>
                            <m:r>
                              <m:rPr>
                                <m:brk m:alnAt="23"/>
                              </m:rPr>
                              <a:rPr lang="en-US" altLang="zh-CN" smtClean="0">
                                <a:latin typeface="Cambria Math" panose="02040503050406030204" pitchFamily="18" charset="0"/>
                              </a:rPr>
                              <m:t>𝒋</m:t>
                            </m:r>
                            <m:r>
                              <a:rPr lang="en-US" altLang="zh-CN" smtClean="0">
                                <a:latin typeface="Cambria Math" panose="02040503050406030204" pitchFamily="18" charset="0"/>
                              </a:rPr>
                              <m:t>=</m:t>
                            </m:r>
                            <m:r>
                              <a:rPr lang="en-US" altLang="zh-CN" smtClean="0">
                                <a:latin typeface="Cambria Math" panose="02040503050406030204" pitchFamily="18" charset="0"/>
                              </a:rPr>
                              <m:t>𝟏</m:t>
                            </m:r>
                          </m:sub>
                          <m:sup>
                            <m:r>
                              <a:rPr lang="en-US" altLang="zh-CN" b="1" i="1" smtClean="0">
                                <a:latin typeface="Cambria Math" panose="02040503050406030204" pitchFamily="18" charset="0"/>
                              </a:rPr>
                              <m:t>𝒏</m:t>
                            </m:r>
                          </m:sup>
                          <m:e>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𝒂</m:t>
                                </m:r>
                              </m:e>
                              <m:sub>
                                <m:r>
                                  <a:rPr lang="en-US" altLang="zh-CN" i="1">
                                    <a:latin typeface="Cambria Math" panose="02040503050406030204" pitchFamily="18" charset="0"/>
                                  </a:rPr>
                                  <m:t>𝒊𝒋</m:t>
                                </m:r>
                              </m:sub>
                              <m:sup>
                                <m:r>
                                  <a:rPr lang="en-US" altLang="zh-CN" i="1">
                                    <a:latin typeface="Cambria Math" panose="02040503050406030204" pitchFamily="18" charset="0"/>
                                  </a:rPr>
                                  <m:t>(</m:t>
                                </m:r>
                                <m:r>
                                  <a:rPr lang="en-US" altLang="zh-CN" i="1">
                                    <a:latin typeface="Cambria Math" panose="02040503050406030204" pitchFamily="18" charset="0"/>
                                  </a:rPr>
                                  <m:t>𝟏</m:t>
                                </m:r>
                                <m:r>
                                  <a:rPr lang="en-US" altLang="zh-CN" i="1">
                                    <a:latin typeface="Cambria Math" panose="02040503050406030204" pitchFamily="18" charset="0"/>
                                  </a:rPr>
                                  <m:t>)</m:t>
                                </m:r>
                              </m:sup>
                            </m:sSubSup>
                          </m:e>
                        </m:nary>
                      </m:e>
                    </m:nary>
                  </m:oMath>
                </a14:m>
                <a:r>
                  <a:rPr lang="en-US" altLang="zh-CN" dirty="0"/>
                  <a:t> = </a:t>
                </a:r>
                <a14:m>
                  <m:oMath xmlns:m="http://schemas.openxmlformats.org/officeDocument/2006/math">
                    <m:nary>
                      <m:naryPr>
                        <m:chr m:val="∑"/>
                        <m:ctrlPr>
                          <a:rPr lang="en-US" altLang="zh-CN" i="1" smtClean="0">
                            <a:latin typeface="Cambria Math" panose="02040503050406030204" pitchFamily="18" charset="0"/>
                          </a:rPr>
                        </m:ctrlPr>
                      </m:naryPr>
                      <m:sub>
                        <m:r>
                          <m:rPr>
                            <m:brk m:alnAt="23"/>
                          </m:rPr>
                          <a:rPr lang="en-US" altLang="zh-CN" b="1" i="1" smtClean="0">
                            <a:latin typeface="Cambria Math" panose="02040503050406030204" pitchFamily="18" charset="0"/>
                          </a:rPr>
                          <m:t>𝒊</m:t>
                        </m:r>
                        <m:r>
                          <a:rPr lang="en-US" altLang="zh-CN" b="1" i="1" smtClean="0">
                            <a:latin typeface="Cambria Math" panose="02040503050406030204" pitchFamily="18" charset="0"/>
                          </a:rPr>
                          <m:t>=</m:t>
                        </m:r>
                        <m:r>
                          <a:rPr lang="en-US" altLang="zh-CN" b="1" i="1" smtClean="0">
                            <a:latin typeface="Cambria Math" panose="02040503050406030204" pitchFamily="18" charset="0"/>
                          </a:rPr>
                          <m:t>𝟏</m:t>
                        </m:r>
                      </m:sub>
                      <m:sup>
                        <m:r>
                          <a:rPr lang="en-US" altLang="zh-CN" b="1" i="1" smtClean="0">
                            <a:latin typeface="Cambria Math" panose="02040503050406030204" pitchFamily="18" charset="0"/>
                          </a:rPr>
                          <m:t>𝒏</m:t>
                        </m:r>
                      </m:sup>
                      <m:e>
                        <m:sSup>
                          <m:sSupPr>
                            <m:ctrlPr>
                              <a:rPr lang="en-US" altLang="zh-CN" i="1" dirty="0">
                                <a:latin typeface="Cambria Math" panose="02040503050406030204" pitchFamily="18" charset="0"/>
                              </a:rPr>
                            </m:ctrlPr>
                          </m:sSupPr>
                          <m:e>
                            <m:r>
                              <a:rPr lang="en-US" altLang="zh-CN" dirty="0">
                                <a:latin typeface="Cambria Math" panose="02040503050406030204" pitchFamily="18" charset="0"/>
                              </a:rPr>
                              <m:t>𝒅</m:t>
                            </m:r>
                          </m:e>
                          <m:sup>
                            <m:r>
                              <a:rPr lang="en-US" altLang="zh-CN" dirty="0">
                                <a:latin typeface="Cambria Math" panose="02040503050406030204" pitchFamily="18" charset="0"/>
                              </a:rPr>
                              <m:t>+</m:t>
                            </m:r>
                          </m:sup>
                        </m:sSup>
                        <m:r>
                          <a:rPr lang="en-US" altLang="zh-CN" dirty="0">
                            <a:latin typeface="Cambria Math" panose="02040503050406030204" pitchFamily="18" charset="0"/>
                          </a:rPr>
                          <m:t>(</m:t>
                        </m:r>
                        <m:sSub>
                          <m:sSubPr>
                            <m:ctrlPr>
                              <a:rPr lang="en-US" altLang="zh-CN" i="1" dirty="0">
                                <a:latin typeface="Cambria Math" panose="02040503050406030204" pitchFamily="18" charset="0"/>
                              </a:rPr>
                            </m:ctrlPr>
                          </m:sSubPr>
                          <m:e>
                            <m:r>
                              <a:rPr lang="en-US" altLang="zh-CN" dirty="0">
                                <a:latin typeface="Cambria Math" panose="02040503050406030204" pitchFamily="18" charset="0"/>
                              </a:rPr>
                              <m:t>𝒗</m:t>
                            </m:r>
                          </m:e>
                          <m:sub>
                            <m:r>
                              <a:rPr lang="en-US" altLang="zh-CN" dirty="0">
                                <a:latin typeface="Cambria Math" panose="02040503050406030204" pitchFamily="18" charset="0"/>
                              </a:rPr>
                              <m:t>𝒊</m:t>
                            </m:r>
                          </m:sub>
                        </m:sSub>
                        <m:r>
                          <a:rPr lang="en-US" altLang="zh-CN" dirty="0">
                            <a:latin typeface="Cambria Math" panose="02040503050406030204" pitchFamily="18" charset="0"/>
                          </a:rPr>
                          <m:t>)</m:t>
                        </m:r>
                      </m:e>
                    </m:nary>
                  </m:oMath>
                </a14:m>
                <a:r>
                  <a:rPr lang="en-US" altLang="zh-CN" dirty="0"/>
                  <a:t> = </a:t>
                </a:r>
                <a14:m>
                  <m:oMath xmlns:m="http://schemas.openxmlformats.org/officeDocument/2006/math">
                    <m:nary>
                      <m:naryPr>
                        <m:chr m:val="∑"/>
                        <m:ctrlPr>
                          <a:rPr lang="en-US" altLang="zh-CN" i="1">
                            <a:latin typeface="Cambria Math" panose="02040503050406030204" pitchFamily="18" charset="0"/>
                          </a:rPr>
                        </m:ctrlPr>
                      </m:naryPr>
                      <m:sub>
                        <m:r>
                          <m:rPr>
                            <m:brk m:alnAt="23"/>
                          </m:rPr>
                          <a:rPr lang="en-US" altLang="zh-CN" b="1" i="1" smtClean="0">
                            <a:latin typeface="Cambria Math" panose="02040503050406030204" pitchFamily="18" charset="0"/>
                          </a:rPr>
                          <m:t>𝒋</m:t>
                        </m:r>
                        <m:r>
                          <a:rPr lang="en-US" altLang="zh-CN" i="1">
                            <a:latin typeface="Cambria Math" panose="02040503050406030204" pitchFamily="18" charset="0"/>
                          </a:rPr>
                          <m:t>=</m:t>
                        </m:r>
                        <m:r>
                          <a:rPr lang="en-US" altLang="zh-CN" i="1">
                            <a:latin typeface="Cambria Math" panose="02040503050406030204" pitchFamily="18" charset="0"/>
                          </a:rPr>
                          <m:t>𝟏</m:t>
                        </m:r>
                      </m:sub>
                      <m:sup>
                        <m:r>
                          <a:rPr lang="en-US" altLang="zh-CN" i="1">
                            <a:latin typeface="Cambria Math" panose="02040503050406030204" pitchFamily="18" charset="0"/>
                          </a:rPr>
                          <m:t>𝒏</m:t>
                        </m:r>
                      </m:sup>
                      <m:e>
                        <m:sSup>
                          <m:sSupPr>
                            <m:ctrlPr>
                              <a:rPr lang="en-US" altLang="zh-CN" i="1" dirty="0">
                                <a:latin typeface="Cambria Math" panose="02040503050406030204" pitchFamily="18" charset="0"/>
                              </a:rPr>
                            </m:ctrlPr>
                          </m:sSupPr>
                          <m:e>
                            <m:r>
                              <a:rPr lang="en-US" altLang="zh-CN" dirty="0">
                                <a:latin typeface="Cambria Math" panose="02040503050406030204" pitchFamily="18" charset="0"/>
                              </a:rPr>
                              <m:t>𝒅</m:t>
                            </m:r>
                          </m:e>
                          <m:sup>
                            <m:r>
                              <a:rPr lang="en-US" altLang="zh-CN" b="1" i="0" dirty="0" smtClean="0">
                                <a:latin typeface="Cambria Math" panose="02040503050406030204" pitchFamily="18" charset="0"/>
                              </a:rPr>
                              <m:t>−</m:t>
                            </m:r>
                          </m:sup>
                        </m:sSup>
                        <m:r>
                          <a:rPr lang="en-US" altLang="zh-CN" dirty="0">
                            <a:latin typeface="Cambria Math" panose="02040503050406030204" pitchFamily="18" charset="0"/>
                          </a:rPr>
                          <m:t>(</m:t>
                        </m:r>
                        <m:sSub>
                          <m:sSubPr>
                            <m:ctrlPr>
                              <a:rPr lang="en-US" altLang="zh-CN" i="1" dirty="0">
                                <a:latin typeface="Cambria Math" panose="02040503050406030204" pitchFamily="18" charset="0"/>
                              </a:rPr>
                            </m:ctrlPr>
                          </m:sSubPr>
                          <m:e>
                            <m:r>
                              <a:rPr lang="en-US" altLang="zh-CN" dirty="0">
                                <a:latin typeface="Cambria Math" panose="02040503050406030204" pitchFamily="18" charset="0"/>
                              </a:rPr>
                              <m:t>𝒗</m:t>
                            </m:r>
                          </m:e>
                          <m:sub>
                            <m:r>
                              <a:rPr lang="en-US" altLang="zh-CN" b="1" i="1" dirty="0" smtClean="0">
                                <a:latin typeface="Cambria Math" panose="02040503050406030204" pitchFamily="18" charset="0"/>
                              </a:rPr>
                              <m:t>𝒋</m:t>
                            </m:r>
                          </m:sub>
                        </m:sSub>
                        <m:r>
                          <a:rPr lang="en-US" altLang="zh-CN" dirty="0">
                            <a:latin typeface="Cambria Math" panose="02040503050406030204" pitchFamily="18" charset="0"/>
                          </a:rPr>
                          <m:t>)</m:t>
                        </m:r>
                      </m:e>
                    </m:nary>
                  </m:oMath>
                </a14:m>
                <a:r>
                  <a:rPr lang="en-US" altLang="zh-CN" dirty="0"/>
                  <a:t> = </a:t>
                </a:r>
                <a:r>
                  <a:rPr lang="en-US" altLang="zh-CN" i="1" dirty="0"/>
                  <a:t>m</a:t>
                </a:r>
                <a:r>
                  <a:rPr lang="en-US" altLang="zh-CN" dirty="0"/>
                  <a:t> = </a:t>
                </a:r>
                <a:r>
                  <a:rPr lang="zh-CN" altLang="en-US" dirty="0"/>
                  <a:t>长度为</a:t>
                </a:r>
                <a:r>
                  <a:rPr lang="en-US" altLang="zh-CN" dirty="0"/>
                  <a:t>1</a:t>
                </a:r>
                <a:r>
                  <a:rPr lang="zh-CN" altLang="en-US" dirty="0"/>
                  <a:t>的通路数</a:t>
                </a:r>
                <a:r>
                  <a:rPr lang="en-US" altLang="zh-CN" dirty="0"/>
                  <a:t>;</a:t>
                </a:r>
              </a:p>
              <a:p>
                <a:pPr lvl="1"/>
                <a:r>
                  <a:rPr lang="en-US" altLang="zh-CN" dirty="0"/>
                  <a:t>(4) </a:t>
                </a:r>
                <a14:m>
                  <m:oMath xmlns:m="http://schemas.openxmlformats.org/officeDocument/2006/math">
                    <m:nary>
                      <m:naryPr>
                        <m:chr m:val="∑"/>
                        <m:ctrlPr>
                          <a:rPr lang="en-US" altLang="zh-CN" i="1">
                            <a:latin typeface="Cambria Math" panose="02040503050406030204" pitchFamily="18" charset="0"/>
                          </a:rPr>
                        </m:ctrlPr>
                      </m:naryPr>
                      <m:sub>
                        <m:r>
                          <a:rPr lang="en-US" altLang="zh-CN">
                            <a:latin typeface="Cambria Math" panose="02040503050406030204" pitchFamily="18" charset="0"/>
                          </a:rPr>
                          <m:t>𝐢</m:t>
                        </m:r>
                        <m:r>
                          <a:rPr lang="en-US" altLang="zh-CN">
                            <a:latin typeface="Cambria Math" panose="02040503050406030204" pitchFamily="18" charset="0"/>
                          </a:rPr>
                          <m:t>=</m:t>
                        </m:r>
                        <m:r>
                          <a:rPr lang="en-US" altLang="zh-CN">
                            <a:latin typeface="Cambria Math" panose="02040503050406030204" pitchFamily="18" charset="0"/>
                          </a:rPr>
                          <m:t>𝟏</m:t>
                        </m:r>
                      </m:sub>
                      <m:sup>
                        <m:r>
                          <a:rPr lang="en-US" altLang="zh-CN">
                            <a:latin typeface="Cambria Math" panose="02040503050406030204" pitchFamily="18" charset="0"/>
                          </a:rPr>
                          <m:t>𝐧</m:t>
                        </m:r>
                      </m:sup>
                      <m:e>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𝒂</m:t>
                            </m:r>
                          </m:e>
                          <m:sub>
                            <m:r>
                              <a:rPr lang="en-US" altLang="zh-CN" i="1">
                                <a:latin typeface="Cambria Math" panose="02040503050406030204" pitchFamily="18" charset="0"/>
                              </a:rPr>
                              <m:t>𝒊</m:t>
                            </m:r>
                            <m:r>
                              <a:rPr lang="en-US" altLang="zh-CN" b="1" i="1" smtClean="0">
                                <a:latin typeface="Cambria Math" panose="02040503050406030204" pitchFamily="18" charset="0"/>
                              </a:rPr>
                              <m:t>𝒊</m:t>
                            </m:r>
                          </m:sub>
                          <m:sup>
                            <m:r>
                              <a:rPr lang="en-US" altLang="zh-CN" i="1">
                                <a:latin typeface="Cambria Math" panose="02040503050406030204" pitchFamily="18" charset="0"/>
                              </a:rPr>
                              <m:t>(</m:t>
                            </m:r>
                            <m:r>
                              <a:rPr lang="en-US" altLang="zh-CN" i="1">
                                <a:latin typeface="Cambria Math" panose="02040503050406030204" pitchFamily="18" charset="0"/>
                              </a:rPr>
                              <m:t>𝟏</m:t>
                            </m:r>
                            <m:r>
                              <a:rPr lang="en-US" altLang="zh-CN" i="1">
                                <a:latin typeface="Cambria Math" panose="02040503050406030204" pitchFamily="18" charset="0"/>
                              </a:rPr>
                              <m:t>)</m:t>
                            </m:r>
                          </m:sup>
                        </m:sSubSup>
                      </m:e>
                    </m:nary>
                  </m:oMath>
                </a14:m>
                <a:r>
                  <a:rPr lang="en-US" altLang="zh-CN" dirty="0"/>
                  <a:t> = </a:t>
                </a:r>
                <a:r>
                  <a:rPr lang="zh-CN" altLang="en-US" dirty="0"/>
                  <a:t>长度为</a:t>
                </a:r>
                <a:r>
                  <a:rPr lang="en-US" altLang="zh-CN" dirty="0"/>
                  <a:t>1</a:t>
                </a:r>
                <a:r>
                  <a:rPr lang="zh-CN" altLang="en-US" dirty="0"/>
                  <a:t>的回路数（环数）</a:t>
                </a:r>
                <a:r>
                  <a:rPr lang="en-US" altLang="zh-CN" dirty="0"/>
                  <a:t>.</a:t>
                </a:r>
                <a:endParaRPr lang="zh-CN" altLang="en-US" dirty="0"/>
              </a:p>
            </p:txBody>
          </p:sp>
        </mc:Choice>
        <mc:Fallback xmlns="">
          <p:sp>
            <p:nvSpPr>
              <p:cNvPr id="2" name="文本占位符 1"/>
              <p:cNvSpPr>
                <a:spLocks noGrp="1" noRot="1" noChangeAspect="1" noMove="1" noResize="1" noEditPoints="1" noAdjustHandles="1" noChangeArrowheads="1" noChangeShapeType="1" noTextEdit="1"/>
              </p:cNvSpPr>
              <p:nvPr>
                <p:ph type="body" sz="quarter" idx="1"/>
              </p:nvPr>
            </p:nvSpPr>
            <p:spPr>
              <a:xfrm>
                <a:off x="516000" y="1008000"/>
                <a:ext cx="11160000" cy="3645100"/>
              </a:xfrm>
              <a:blipFill>
                <a:blip r:embed="rId2"/>
                <a:stretch>
                  <a:fillRect l="-1148" t="-2508" r="-1148" b="-2508"/>
                </a:stretch>
              </a:blipFill>
            </p:spPr>
            <p:txBody>
              <a:bodyPr/>
              <a:lstStyle/>
              <a:p>
                <a:r>
                  <a:rPr lang="zh-CN" altLang="en-US">
                    <a:noFill/>
                  </a:rPr>
                  <a:t> </a:t>
                </a:r>
              </a:p>
            </p:txBody>
          </p:sp>
        </mc:Fallback>
      </mc:AlternateContent>
      <p:sp>
        <p:nvSpPr>
          <p:cNvPr id="6146" name="Rectangle 2"/>
          <p:cNvSpPr>
            <a:spLocks noGrp="1" noChangeArrowheads="1"/>
          </p:cNvSpPr>
          <p:nvPr>
            <p:ph type="title"/>
          </p:nvPr>
        </p:nvSpPr>
        <p:spPr/>
        <p:txBody>
          <a:bodyPr/>
          <a:lstStyle/>
          <a:p>
            <a:r>
              <a:rPr lang="zh-CN" altLang="en-US" dirty="0"/>
              <a:t>三、有向图的邻接矩阵</a:t>
            </a:r>
            <a:endParaRPr lang="en-US" altLang="zh-CN" dirty="0"/>
          </a:p>
        </p:txBody>
      </p:sp>
      <p:sp>
        <p:nvSpPr>
          <p:cNvPr id="9" name="文本占位符 8"/>
          <p:cNvSpPr>
            <a:spLocks noGrp="1"/>
          </p:cNvSpPr>
          <p:nvPr>
            <p:ph type="body" sz="quarter" idx="11"/>
          </p:nvPr>
        </p:nvSpPr>
        <p:spPr/>
        <p:txBody>
          <a:bodyPr/>
          <a:lstStyle/>
          <a:p>
            <a:r>
              <a:rPr lang="en-US" altLang="zh-CN"/>
              <a:t>8.4 </a:t>
            </a:r>
            <a:r>
              <a:rPr lang="zh-CN" altLang="en-US"/>
              <a:t>图的矩阵表示</a:t>
            </a:r>
            <a:endParaRPr lang="zh-CN" altLang="en-US" dirty="0"/>
          </a:p>
        </p:txBody>
      </p:sp>
      <p:sp>
        <p:nvSpPr>
          <p:cNvPr id="3" name="灯片编号占位符 2">
            <a:extLst>
              <a:ext uri="{FF2B5EF4-FFF2-40B4-BE49-F238E27FC236}">
                <a16:creationId xmlns:a16="http://schemas.microsoft.com/office/drawing/2014/main" id="{A1E8C6DF-5704-4A99-9AB5-510206E6635F}"/>
              </a:ext>
            </a:extLst>
          </p:cNvPr>
          <p:cNvSpPr>
            <a:spLocks noGrp="1"/>
          </p:cNvSpPr>
          <p:nvPr>
            <p:ph type="sldNum" sz="quarter" idx="10"/>
          </p:nvPr>
        </p:nvSpPr>
        <p:spPr/>
        <p:txBody>
          <a:bodyPr/>
          <a:lstStyle/>
          <a:p>
            <a:fld id="{ADDBA8A9-FE90-4847-B2BB-91D9864F4629}" type="slidenum">
              <a:rPr lang="zh-CN" altLang="en-US" smtClean="0"/>
              <a:pPr/>
              <a:t>57</a:t>
            </a:fld>
            <a:r>
              <a:rPr lang="en-US" altLang="zh-CN"/>
              <a:t>|73</a:t>
            </a:r>
            <a:endParaRPr lang="zh-CN" altLang="en-US" dirty="0"/>
          </a:p>
        </p:txBody>
      </p:sp>
    </p:spTree>
    <p:extLst>
      <p:ext uri="{BB962C8B-B14F-4D97-AF65-F5344CB8AC3E}">
        <p14:creationId xmlns:p14="http://schemas.microsoft.com/office/powerpoint/2010/main" val="40519732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500"/>
                                        <p:tgtEl>
                                          <p:spTgt spid="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Effect transition="in" filter="fade">
                                      <p:cBhvr>
                                        <p:cTn id="27" dur="500"/>
                                        <p:tgtEl>
                                          <p:spTgt spid="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文本占位符 1"/>
              <p:cNvSpPr>
                <a:spLocks noGrp="1"/>
              </p:cNvSpPr>
              <p:nvPr>
                <p:ph type="body" sz="quarter" idx="1"/>
              </p:nvPr>
            </p:nvSpPr>
            <p:spPr>
              <a:xfrm>
                <a:off x="516000" y="1008000"/>
                <a:ext cx="11160000" cy="4585551"/>
              </a:xfrm>
            </p:spPr>
            <p:txBody>
              <a:bodyPr/>
              <a:lstStyle/>
              <a:p>
                <a:r>
                  <a:rPr lang="zh-CN" altLang="en-US" dirty="0"/>
                  <a:t>定理</a:t>
                </a:r>
                <a:r>
                  <a:rPr lang="en-US" altLang="zh-CN" dirty="0"/>
                  <a:t>14.11  </a:t>
                </a:r>
                <a:r>
                  <a:rPr lang="zh-CN" altLang="en-US" dirty="0"/>
                  <a:t>设</a:t>
                </a:r>
                <a:r>
                  <a:rPr lang="en-US" altLang="zh-CN" dirty="0"/>
                  <a:t>A</a:t>
                </a:r>
                <a:r>
                  <a:rPr lang="zh-CN" altLang="en-US" dirty="0"/>
                  <a:t>为有向图</a:t>
                </a:r>
                <a:r>
                  <a:rPr lang="en-US" altLang="zh-CN" dirty="0"/>
                  <a:t>D</a:t>
                </a:r>
                <a:r>
                  <a:rPr lang="zh-CN" altLang="en-US" dirty="0"/>
                  <a:t>的邻接矩阵</a:t>
                </a:r>
                <a:r>
                  <a:rPr lang="en-US" altLang="zh-CN" dirty="0"/>
                  <a:t>, V={</a:t>
                </a:r>
                <a14:m>
                  <m:oMath xmlns:m="http://schemas.openxmlformats.org/officeDocument/2006/math">
                    <m:sSub>
                      <m:sSubPr>
                        <m:ctrlPr>
                          <a:rPr lang="en-US" altLang="zh-CN" i="1">
                            <a:latin typeface="Cambria Math" panose="02040503050406030204" pitchFamily="18" charset="0"/>
                          </a:rPr>
                        </m:ctrlPr>
                      </m:sSubPr>
                      <m:e>
                        <m:r>
                          <a:rPr lang="en-US" altLang="zh-CN">
                            <a:latin typeface="Cambria Math" panose="02040503050406030204" pitchFamily="18" charset="0"/>
                          </a:rPr>
                          <m:t>𝑣</m:t>
                        </m:r>
                      </m:e>
                      <m:sub>
                        <m:r>
                          <a:rPr lang="en-US" altLang="zh-CN">
                            <a:latin typeface="Cambria Math" panose="02040503050406030204" pitchFamily="18" charset="0"/>
                          </a:rPr>
                          <m:t>1</m:t>
                        </m:r>
                      </m:sub>
                    </m:sSub>
                  </m:oMath>
                </a14:m>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a:latin typeface="Cambria Math" panose="02040503050406030204" pitchFamily="18" charset="0"/>
                          </a:rPr>
                          <m:t>𝑣</m:t>
                        </m:r>
                      </m:e>
                      <m:sub>
                        <m:r>
                          <a:rPr lang="en-US" altLang="zh-CN">
                            <a:latin typeface="Cambria Math" panose="02040503050406030204" pitchFamily="18" charset="0"/>
                          </a:rPr>
                          <m:t>2</m:t>
                        </m:r>
                      </m:sub>
                    </m:sSub>
                  </m:oMath>
                </a14:m>
                <a:r>
                  <a:rPr lang="en-US" altLang="zh-CN" dirty="0"/>
                  <a:t>, …, </a:t>
                </a:r>
                <a14:m>
                  <m:oMath xmlns:m="http://schemas.openxmlformats.org/officeDocument/2006/math">
                    <m:sSub>
                      <m:sSubPr>
                        <m:ctrlPr>
                          <a:rPr lang="en-US" altLang="zh-CN" i="1">
                            <a:latin typeface="Cambria Math" panose="02040503050406030204" pitchFamily="18" charset="0"/>
                          </a:rPr>
                        </m:ctrlPr>
                      </m:sSubPr>
                      <m:e>
                        <m:r>
                          <a:rPr lang="en-US" altLang="zh-CN">
                            <a:latin typeface="Cambria Math" panose="02040503050406030204" pitchFamily="18" charset="0"/>
                          </a:rPr>
                          <m:t>𝑣</m:t>
                        </m:r>
                      </m:e>
                      <m:sub>
                        <m:r>
                          <a:rPr lang="en-US" altLang="zh-CN">
                            <a:latin typeface="Cambria Math" panose="02040503050406030204" pitchFamily="18" charset="0"/>
                          </a:rPr>
                          <m:t>𝑛</m:t>
                        </m:r>
                      </m:sub>
                    </m:sSub>
                  </m:oMath>
                </a14:m>
                <a:r>
                  <a:rPr lang="en-US" altLang="zh-CN" dirty="0"/>
                  <a:t>}</a:t>
                </a:r>
                <a:r>
                  <a:rPr lang="zh-CN" altLang="en-US" dirty="0"/>
                  <a:t>为顶点集</a:t>
                </a:r>
                <a:r>
                  <a:rPr lang="en-US" altLang="zh-CN" dirty="0"/>
                  <a:t>, </a:t>
                </a:r>
                <a:r>
                  <a:rPr lang="zh-CN" altLang="en-US" dirty="0"/>
                  <a:t>则</a:t>
                </a:r>
                <a:r>
                  <a:rPr lang="en-US" altLang="zh-CN" dirty="0"/>
                  <a:t>A</a:t>
                </a:r>
                <a:r>
                  <a:rPr lang="zh-CN" altLang="en-US" dirty="0"/>
                  <a:t>的 </a:t>
                </a:r>
                <a14:m>
                  <m:oMath xmlns:m="http://schemas.openxmlformats.org/officeDocument/2006/math">
                    <m:r>
                      <a:rPr lang="en-US" altLang="zh-CN" b="0" i="1" smtClean="0">
                        <a:latin typeface="Cambria Math" panose="02040503050406030204" pitchFamily="18" charset="0"/>
                      </a:rPr>
                      <m:t>𝑙</m:t>
                    </m:r>
                  </m:oMath>
                </a14:m>
                <a:r>
                  <a:rPr lang="zh-CN" altLang="en-US" dirty="0"/>
                  <a:t> 次幂</a:t>
                </a:r>
                <a14:m>
                  <m:oMath xmlns:m="http://schemas.openxmlformats.org/officeDocument/2006/math">
                    <m:sSup>
                      <m:sSupPr>
                        <m:ctrlPr>
                          <a:rPr lang="en-US" altLang="zh-CN" i="1" smtClean="0">
                            <a:latin typeface="Cambria Math" panose="02040503050406030204" pitchFamily="18" charset="0"/>
                          </a:rPr>
                        </m:ctrlPr>
                      </m:sSupPr>
                      <m:e>
                        <m:r>
                          <a:rPr lang="en-US" altLang="zh-CN" smtClean="0">
                            <a:latin typeface="Cambria Math" panose="02040503050406030204" pitchFamily="18" charset="0"/>
                          </a:rPr>
                          <m:t>𝐴</m:t>
                        </m:r>
                      </m:e>
                      <m:sup>
                        <m:r>
                          <a:rPr lang="en-US" altLang="zh-CN" smtClean="0">
                            <a:latin typeface="Cambria Math" panose="02040503050406030204" pitchFamily="18" charset="0"/>
                          </a:rPr>
                          <m:t>𝑙</m:t>
                        </m:r>
                      </m:sup>
                    </m:sSup>
                    <m:r>
                      <a:rPr lang="en-US" altLang="zh-CN" smtClean="0">
                        <a:latin typeface="Cambria Math" panose="02040503050406030204" pitchFamily="18" charset="0"/>
                      </a:rPr>
                      <m:t>(</m:t>
                    </m:r>
                    <m:r>
                      <a:rPr lang="en-US" altLang="zh-CN" smtClean="0">
                        <a:latin typeface="Cambria Math" panose="02040503050406030204" pitchFamily="18" charset="0"/>
                      </a:rPr>
                      <m:t>𝑙</m:t>
                    </m:r>
                    <m:r>
                      <a:rPr lang="en-US" altLang="zh-CN" smtClean="0">
                        <a:latin typeface="Cambria Math" panose="02040503050406030204" pitchFamily="18" charset="0"/>
                      </a:rPr>
                      <m:t>≥1)</m:t>
                    </m:r>
                  </m:oMath>
                </a14:m>
                <a:r>
                  <a:rPr lang="zh-CN" altLang="en-US" dirty="0"/>
                  <a:t>中元素</a:t>
                </a:r>
              </a:p>
              <a:p>
                <a:pPr lvl="1"/>
                <a14:m>
                  <m:oMath xmlns:m="http://schemas.openxmlformats.org/officeDocument/2006/math">
                    <m:sSubSup>
                      <m:sSubSupPr>
                        <m:ctrlPr>
                          <a:rPr lang="en-US" altLang="zh-CN" i="1" smtClean="0">
                            <a:solidFill>
                              <a:srgbClr val="FF0000"/>
                            </a:solidFill>
                            <a:latin typeface="Cambria Math" panose="02040503050406030204" pitchFamily="18" charset="0"/>
                          </a:rPr>
                        </m:ctrlPr>
                      </m:sSubSupPr>
                      <m:e>
                        <m:r>
                          <a:rPr lang="en-US" altLang="zh-CN">
                            <a:solidFill>
                              <a:srgbClr val="FF0000"/>
                            </a:solidFill>
                            <a:latin typeface="Cambria Math" panose="02040503050406030204" pitchFamily="18" charset="0"/>
                          </a:rPr>
                          <m:t>𝒂</m:t>
                        </m:r>
                      </m:e>
                      <m:sub>
                        <m:r>
                          <a:rPr lang="en-US" altLang="zh-CN">
                            <a:solidFill>
                              <a:srgbClr val="FF0000"/>
                            </a:solidFill>
                            <a:latin typeface="Cambria Math" panose="02040503050406030204" pitchFamily="18" charset="0"/>
                          </a:rPr>
                          <m:t>𝒊𝒋</m:t>
                        </m:r>
                      </m:sub>
                      <m:sup>
                        <m:r>
                          <a:rPr lang="en-US" altLang="zh-CN">
                            <a:solidFill>
                              <a:srgbClr val="FF0000"/>
                            </a:solidFill>
                            <a:latin typeface="Cambria Math" panose="02040503050406030204" pitchFamily="18" charset="0"/>
                          </a:rPr>
                          <m:t>(</m:t>
                        </m:r>
                        <m:r>
                          <a:rPr lang="en-US" altLang="zh-CN" smtClean="0">
                            <a:solidFill>
                              <a:srgbClr val="FF0000"/>
                            </a:solidFill>
                            <a:latin typeface="Cambria Math" panose="02040503050406030204" pitchFamily="18" charset="0"/>
                          </a:rPr>
                          <m:t>𝒍</m:t>
                        </m:r>
                        <m:r>
                          <a:rPr lang="en-US" altLang="zh-CN">
                            <a:solidFill>
                              <a:srgbClr val="FF0000"/>
                            </a:solidFill>
                            <a:latin typeface="Cambria Math" panose="02040503050406030204" pitchFamily="18" charset="0"/>
                          </a:rPr>
                          <m:t>)</m:t>
                        </m:r>
                      </m:sup>
                    </m:sSubSup>
                  </m:oMath>
                </a14:m>
                <a:r>
                  <a:rPr lang="zh-CN" altLang="en-US" dirty="0"/>
                  <a:t>为</a:t>
                </a:r>
                <a:r>
                  <a:rPr lang="en-US" altLang="zh-CN" dirty="0"/>
                  <a:t>D</a:t>
                </a:r>
                <a:r>
                  <a:rPr lang="zh-CN" altLang="en-US" dirty="0"/>
                  <a:t>中</a:t>
                </a:r>
                <a14:m>
                  <m:oMath xmlns:m="http://schemas.openxmlformats.org/officeDocument/2006/math">
                    <m:sSub>
                      <m:sSubPr>
                        <m:ctrlPr>
                          <a:rPr lang="en-US" altLang="zh-CN" i="1">
                            <a:latin typeface="Cambria Math" panose="02040503050406030204" pitchFamily="18" charset="0"/>
                          </a:rPr>
                        </m:ctrlPr>
                      </m:sSubPr>
                      <m:e>
                        <m:r>
                          <a:rPr lang="en-US" altLang="zh-CN">
                            <a:latin typeface="Cambria Math" panose="02040503050406030204" pitchFamily="18" charset="0"/>
                          </a:rPr>
                          <m:t>𝑣</m:t>
                        </m:r>
                      </m:e>
                      <m:sub>
                        <m:r>
                          <a:rPr lang="en-US" altLang="zh-CN" smtClean="0">
                            <a:latin typeface="Cambria Math" panose="02040503050406030204" pitchFamily="18" charset="0"/>
                          </a:rPr>
                          <m:t>𝒊</m:t>
                        </m:r>
                      </m:sub>
                    </m:sSub>
                  </m:oMath>
                </a14:m>
                <a:r>
                  <a:rPr lang="zh-CN" altLang="en-US" dirty="0"/>
                  <a:t>到</a:t>
                </a:r>
                <a14:m>
                  <m:oMath xmlns:m="http://schemas.openxmlformats.org/officeDocument/2006/math">
                    <m:sSub>
                      <m:sSubPr>
                        <m:ctrlPr>
                          <a:rPr lang="en-US" altLang="zh-CN" i="1">
                            <a:latin typeface="Cambria Math" panose="02040503050406030204" pitchFamily="18" charset="0"/>
                          </a:rPr>
                        </m:ctrlPr>
                      </m:sSubPr>
                      <m:e>
                        <m:r>
                          <a:rPr lang="en-US" altLang="zh-CN">
                            <a:latin typeface="Cambria Math" panose="02040503050406030204" pitchFamily="18" charset="0"/>
                          </a:rPr>
                          <m:t>𝑣</m:t>
                        </m:r>
                      </m:e>
                      <m:sub>
                        <m:r>
                          <a:rPr lang="en-US" altLang="zh-CN" smtClean="0">
                            <a:latin typeface="Cambria Math" panose="02040503050406030204" pitchFamily="18" charset="0"/>
                          </a:rPr>
                          <m:t>𝒋</m:t>
                        </m:r>
                      </m:sub>
                    </m:sSub>
                  </m:oMath>
                </a14:m>
                <a:r>
                  <a:rPr lang="zh-CN" altLang="en-US" dirty="0"/>
                  <a:t>长度为</a:t>
                </a:r>
                <a:r>
                  <a:rPr lang="en-US" altLang="zh-CN" dirty="0"/>
                  <a:t> </a:t>
                </a:r>
                <a14:m>
                  <m:oMath xmlns:m="http://schemas.openxmlformats.org/officeDocument/2006/math">
                    <m:r>
                      <a:rPr lang="en-US" altLang="zh-CN">
                        <a:latin typeface="Cambria Math" panose="02040503050406030204" pitchFamily="18" charset="0"/>
                      </a:rPr>
                      <m:t>𝒍</m:t>
                    </m:r>
                  </m:oMath>
                </a14:m>
                <a:r>
                  <a:rPr lang="zh-CN" altLang="en-US" dirty="0"/>
                  <a:t> 的通路数</a:t>
                </a:r>
                <a:r>
                  <a:rPr lang="en-US" altLang="zh-CN" dirty="0"/>
                  <a:t>, </a:t>
                </a:r>
                <a14:m>
                  <m:oMath xmlns:m="http://schemas.openxmlformats.org/officeDocument/2006/math">
                    <m:sSubSup>
                      <m:sSubSupPr>
                        <m:ctrlPr>
                          <a:rPr lang="en-US" altLang="zh-CN" i="1" smtClean="0">
                            <a:solidFill>
                              <a:srgbClr val="FF0000"/>
                            </a:solidFill>
                            <a:latin typeface="Cambria Math" panose="02040503050406030204" pitchFamily="18" charset="0"/>
                          </a:rPr>
                        </m:ctrlPr>
                      </m:sSubSupPr>
                      <m:e>
                        <m:r>
                          <a:rPr lang="en-US" altLang="zh-CN">
                            <a:solidFill>
                              <a:srgbClr val="FF0000"/>
                            </a:solidFill>
                            <a:latin typeface="Cambria Math" panose="02040503050406030204" pitchFamily="18" charset="0"/>
                          </a:rPr>
                          <m:t>𝒂</m:t>
                        </m:r>
                      </m:e>
                      <m:sub>
                        <m:r>
                          <a:rPr lang="en-US" altLang="zh-CN">
                            <a:solidFill>
                              <a:srgbClr val="FF0000"/>
                            </a:solidFill>
                            <a:latin typeface="Cambria Math" panose="02040503050406030204" pitchFamily="18" charset="0"/>
                          </a:rPr>
                          <m:t>𝒊</m:t>
                        </m:r>
                        <m:r>
                          <a:rPr lang="en-US" altLang="zh-CN" smtClean="0">
                            <a:solidFill>
                              <a:srgbClr val="FF0000"/>
                            </a:solidFill>
                            <a:latin typeface="Cambria Math" panose="02040503050406030204" pitchFamily="18" charset="0"/>
                          </a:rPr>
                          <m:t>𝒊</m:t>
                        </m:r>
                      </m:sub>
                      <m:sup>
                        <m:r>
                          <a:rPr lang="en-US" altLang="zh-CN">
                            <a:solidFill>
                              <a:srgbClr val="FF0000"/>
                            </a:solidFill>
                            <a:latin typeface="Cambria Math" panose="02040503050406030204" pitchFamily="18" charset="0"/>
                          </a:rPr>
                          <m:t>(</m:t>
                        </m:r>
                        <m:r>
                          <a:rPr lang="en-US" altLang="zh-CN">
                            <a:solidFill>
                              <a:srgbClr val="FF0000"/>
                            </a:solidFill>
                            <a:latin typeface="Cambria Math" panose="02040503050406030204" pitchFamily="18" charset="0"/>
                          </a:rPr>
                          <m:t>𝒍</m:t>
                        </m:r>
                        <m:r>
                          <a:rPr lang="en-US" altLang="zh-CN">
                            <a:solidFill>
                              <a:srgbClr val="FF0000"/>
                            </a:solidFill>
                            <a:latin typeface="Cambria Math" panose="02040503050406030204" pitchFamily="18" charset="0"/>
                          </a:rPr>
                          <m:t>)</m:t>
                        </m:r>
                      </m:sup>
                    </m:sSubSup>
                  </m:oMath>
                </a14:m>
                <a:r>
                  <a:rPr lang="zh-CN" altLang="en-US" dirty="0"/>
                  <a:t>为</a:t>
                </a:r>
                <a14:m>
                  <m:oMath xmlns:m="http://schemas.openxmlformats.org/officeDocument/2006/math">
                    <m:sSub>
                      <m:sSubPr>
                        <m:ctrlPr>
                          <a:rPr lang="en-US" altLang="zh-CN" i="1">
                            <a:latin typeface="Cambria Math" panose="02040503050406030204" pitchFamily="18" charset="0"/>
                          </a:rPr>
                        </m:ctrlPr>
                      </m:sSubPr>
                      <m:e>
                        <m:r>
                          <a:rPr lang="en-US" altLang="zh-CN">
                            <a:latin typeface="Cambria Math" panose="02040503050406030204" pitchFamily="18" charset="0"/>
                          </a:rPr>
                          <m:t>𝑣</m:t>
                        </m:r>
                      </m:e>
                      <m:sub>
                        <m:r>
                          <a:rPr lang="en-US" altLang="zh-CN">
                            <a:latin typeface="Cambria Math" panose="02040503050406030204" pitchFamily="18" charset="0"/>
                          </a:rPr>
                          <m:t>𝒊</m:t>
                        </m:r>
                      </m:sub>
                    </m:sSub>
                  </m:oMath>
                </a14:m>
                <a:r>
                  <a:rPr lang="zh-CN" altLang="en-US" dirty="0"/>
                  <a:t>到自身长为</a:t>
                </a:r>
                <a:r>
                  <a:rPr lang="en-US" altLang="zh-CN" dirty="0"/>
                  <a:t> </a:t>
                </a:r>
                <a14:m>
                  <m:oMath xmlns:m="http://schemas.openxmlformats.org/officeDocument/2006/math">
                    <m:r>
                      <a:rPr lang="en-US" altLang="zh-CN">
                        <a:latin typeface="Cambria Math" panose="02040503050406030204" pitchFamily="18" charset="0"/>
                      </a:rPr>
                      <m:t>𝒍</m:t>
                    </m:r>
                  </m:oMath>
                </a14:m>
                <a:r>
                  <a:rPr lang="zh-CN" altLang="en-US" dirty="0"/>
                  <a:t> 的回路数；</a:t>
                </a:r>
              </a:p>
              <a:p>
                <a:pPr lvl="1"/>
                <a14:m>
                  <m:oMath xmlns:m="http://schemas.openxmlformats.org/officeDocument/2006/math">
                    <m:nary>
                      <m:naryPr>
                        <m:chr m:val="∑"/>
                        <m:ctrlPr>
                          <a:rPr lang="en-US" altLang="zh-CN" i="1" smtClean="0">
                            <a:latin typeface="Cambria Math" panose="02040503050406030204" pitchFamily="18" charset="0"/>
                          </a:rPr>
                        </m:ctrlPr>
                      </m:naryPr>
                      <m:sub>
                        <m:r>
                          <m:rPr>
                            <m:brk m:alnAt="23"/>
                          </m:rPr>
                          <a:rPr lang="en-US" altLang="zh-CN" smtClean="0">
                            <a:latin typeface="Cambria Math" panose="02040503050406030204" pitchFamily="18" charset="0"/>
                          </a:rPr>
                          <m:t>𝒊</m:t>
                        </m:r>
                        <m:r>
                          <a:rPr lang="en-US" altLang="zh-CN" smtClean="0">
                            <a:latin typeface="Cambria Math" panose="02040503050406030204" pitchFamily="18" charset="0"/>
                          </a:rPr>
                          <m:t>=</m:t>
                        </m:r>
                        <m:r>
                          <a:rPr lang="en-US" altLang="zh-CN" smtClean="0">
                            <a:latin typeface="Cambria Math" panose="02040503050406030204" pitchFamily="18" charset="0"/>
                          </a:rPr>
                          <m:t>𝟏</m:t>
                        </m:r>
                      </m:sub>
                      <m:sup>
                        <m:r>
                          <a:rPr lang="en-US" altLang="zh-CN" smtClean="0">
                            <a:latin typeface="Cambria Math" panose="02040503050406030204" pitchFamily="18" charset="0"/>
                          </a:rPr>
                          <m:t>𝒏</m:t>
                        </m:r>
                      </m:sup>
                      <m:e>
                        <m:nary>
                          <m:naryPr>
                            <m:chr m:val="∑"/>
                            <m:ctrlPr>
                              <a:rPr lang="en-US" altLang="zh-CN" i="1" smtClean="0">
                                <a:latin typeface="Cambria Math" panose="02040503050406030204" pitchFamily="18" charset="0"/>
                              </a:rPr>
                            </m:ctrlPr>
                          </m:naryPr>
                          <m:sub>
                            <m:r>
                              <m:rPr>
                                <m:brk m:alnAt="23"/>
                              </m:rPr>
                              <a:rPr lang="en-US" altLang="zh-CN" smtClean="0">
                                <a:latin typeface="Cambria Math" panose="02040503050406030204" pitchFamily="18" charset="0"/>
                              </a:rPr>
                              <m:t>𝒋</m:t>
                            </m:r>
                            <m:r>
                              <a:rPr lang="en-US" altLang="zh-CN" smtClean="0">
                                <a:latin typeface="Cambria Math" panose="02040503050406030204" pitchFamily="18" charset="0"/>
                              </a:rPr>
                              <m:t>=</m:t>
                            </m:r>
                            <m:r>
                              <a:rPr lang="en-US" altLang="zh-CN" smtClean="0">
                                <a:latin typeface="Cambria Math" panose="02040503050406030204" pitchFamily="18" charset="0"/>
                              </a:rPr>
                              <m:t>𝟏</m:t>
                            </m:r>
                          </m:sub>
                          <m:sup>
                            <m:r>
                              <a:rPr lang="en-US" altLang="zh-CN" smtClean="0">
                                <a:latin typeface="Cambria Math" panose="02040503050406030204" pitchFamily="18" charset="0"/>
                              </a:rPr>
                              <m:t>𝒏</m:t>
                            </m:r>
                          </m:sup>
                          <m:e>
                            <m:sSubSup>
                              <m:sSubSupPr>
                                <m:ctrlPr>
                                  <a:rPr lang="en-US" altLang="zh-CN" i="1">
                                    <a:latin typeface="Cambria Math" panose="02040503050406030204" pitchFamily="18" charset="0"/>
                                  </a:rPr>
                                </m:ctrlPr>
                              </m:sSubSupPr>
                              <m:e>
                                <m:r>
                                  <a:rPr lang="en-US" altLang="zh-CN">
                                    <a:latin typeface="Cambria Math" panose="02040503050406030204" pitchFamily="18" charset="0"/>
                                  </a:rPr>
                                  <m:t>𝒂</m:t>
                                </m:r>
                              </m:e>
                              <m:sub>
                                <m:r>
                                  <a:rPr lang="en-US" altLang="zh-CN">
                                    <a:latin typeface="Cambria Math" panose="02040503050406030204" pitchFamily="18" charset="0"/>
                                  </a:rPr>
                                  <m:t>𝒊𝒋</m:t>
                                </m:r>
                              </m:sub>
                              <m:sup>
                                <m:r>
                                  <a:rPr lang="en-US" altLang="zh-CN">
                                    <a:latin typeface="Cambria Math" panose="02040503050406030204" pitchFamily="18" charset="0"/>
                                  </a:rPr>
                                  <m:t>(</m:t>
                                </m:r>
                                <m:r>
                                  <a:rPr lang="en-US" altLang="zh-CN" smtClean="0">
                                    <a:latin typeface="Cambria Math" panose="02040503050406030204" pitchFamily="18" charset="0"/>
                                  </a:rPr>
                                  <m:t>𝒍</m:t>
                                </m:r>
                                <m:r>
                                  <a:rPr lang="en-US" altLang="zh-CN">
                                    <a:latin typeface="Cambria Math" panose="02040503050406030204" pitchFamily="18" charset="0"/>
                                  </a:rPr>
                                  <m:t>)</m:t>
                                </m:r>
                              </m:sup>
                            </m:sSubSup>
                          </m:e>
                        </m:nary>
                      </m:e>
                    </m:nary>
                  </m:oMath>
                </a14:m>
                <a:r>
                  <a:rPr lang="zh-CN" altLang="en-US" dirty="0"/>
                  <a:t>为</a:t>
                </a:r>
                <a:r>
                  <a:rPr lang="en-US" altLang="zh-CN" dirty="0"/>
                  <a:t>D</a:t>
                </a:r>
                <a:r>
                  <a:rPr lang="zh-CN" altLang="en-US" dirty="0"/>
                  <a:t>中长度为 </a:t>
                </a:r>
                <a14:m>
                  <m:oMath xmlns:m="http://schemas.openxmlformats.org/officeDocument/2006/math">
                    <m:r>
                      <a:rPr lang="en-US" altLang="zh-CN">
                        <a:latin typeface="Cambria Math" panose="02040503050406030204" pitchFamily="18" charset="0"/>
                      </a:rPr>
                      <m:t>𝒍</m:t>
                    </m:r>
                  </m:oMath>
                </a14:m>
                <a:r>
                  <a:rPr lang="zh-CN" altLang="en-US" dirty="0"/>
                  <a:t> 的通路</a:t>
                </a:r>
                <a:r>
                  <a:rPr lang="en-US" altLang="zh-CN" dirty="0"/>
                  <a:t>(</a:t>
                </a:r>
                <a:r>
                  <a:rPr lang="zh-CN" altLang="en-US" dirty="0"/>
                  <a:t>含回路</a:t>
                </a:r>
                <a:r>
                  <a:rPr lang="en-US" altLang="zh-CN" dirty="0"/>
                  <a:t>)</a:t>
                </a:r>
                <a:r>
                  <a:rPr lang="zh-CN" altLang="en-US" dirty="0"/>
                  <a:t>总数</a:t>
                </a:r>
                <a:r>
                  <a:rPr lang="en-US" altLang="zh-CN" dirty="0"/>
                  <a:t>, </a:t>
                </a:r>
                <a14:m>
                  <m:oMath xmlns:m="http://schemas.openxmlformats.org/officeDocument/2006/math">
                    <m:nary>
                      <m:naryPr>
                        <m:chr m:val="∑"/>
                        <m:ctrlPr>
                          <a:rPr lang="en-US" altLang="zh-CN" i="1">
                            <a:latin typeface="Cambria Math" panose="02040503050406030204" pitchFamily="18" charset="0"/>
                          </a:rPr>
                        </m:ctrlPr>
                      </m:naryPr>
                      <m:sub>
                        <m:r>
                          <a:rPr lang="en-US" altLang="zh-CN">
                            <a:latin typeface="Cambria Math" panose="02040503050406030204" pitchFamily="18" charset="0"/>
                          </a:rPr>
                          <m:t>𝐢</m:t>
                        </m:r>
                        <m:r>
                          <a:rPr lang="en-US" altLang="zh-CN">
                            <a:latin typeface="Cambria Math" panose="02040503050406030204" pitchFamily="18" charset="0"/>
                          </a:rPr>
                          <m:t>=</m:t>
                        </m:r>
                        <m:r>
                          <a:rPr lang="en-US" altLang="zh-CN">
                            <a:latin typeface="Cambria Math" panose="02040503050406030204" pitchFamily="18" charset="0"/>
                          </a:rPr>
                          <m:t>𝟏</m:t>
                        </m:r>
                      </m:sub>
                      <m:sup>
                        <m:r>
                          <a:rPr lang="en-US" altLang="zh-CN">
                            <a:latin typeface="Cambria Math" panose="02040503050406030204" pitchFamily="18" charset="0"/>
                          </a:rPr>
                          <m:t>𝒏</m:t>
                        </m:r>
                      </m:sup>
                      <m:e>
                        <m:sSubSup>
                          <m:sSubSupPr>
                            <m:ctrlPr>
                              <a:rPr lang="en-US" altLang="zh-CN" i="1">
                                <a:latin typeface="Cambria Math" panose="02040503050406030204" pitchFamily="18" charset="0"/>
                              </a:rPr>
                            </m:ctrlPr>
                          </m:sSubSupPr>
                          <m:e>
                            <m:r>
                              <a:rPr lang="en-US" altLang="zh-CN">
                                <a:latin typeface="Cambria Math" panose="02040503050406030204" pitchFamily="18" charset="0"/>
                              </a:rPr>
                              <m:t>𝒂</m:t>
                            </m:r>
                          </m:e>
                          <m:sub>
                            <m:r>
                              <a:rPr lang="en-US" altLang="zh-CN">
                                <a:latin typeface="Cambria Math" panose="02040503050406030204" pitchFamily="18" charset="0"/>
                              </a:rPr>
                              <m:t>𝒊</m:t>
                            </m:r>
                            <m:r>
                              <a:rPr lang="en-US" altLang="zh-CN" smtClean="0">
                                <a:latin typeface="Cambria Math" panose="02040503050406030204" pitchFamily="18" charset="0"/>
                              </a:rPr>
                              <m:t>𝒊</m:t>
                            </m:r>
                          </m:sub>
                          <m:sup>
                            <m:r>
                              <a:rPr lang="en-US" altLang="zh-CN">
                                <a:latin typeface="Cambria Math" panose="02040503050406030204" pitchFamily="18" charset="0"/>
                              </a:rPr>
                              <m:t>(</m:t>
                            </m:r>
                            <m:r>
                              <a:rPr lang="en-US" altLang="zh-CN" smtClean="0">
                                <a:latin typeface="Cambria Math" panose="02040503050406030204" pitchFamily="18" charset="0"/>
                              </a:rPr>
                              <m:t>𝒍</m:t>
                            </m:r>
                            <m:r>
                              <a:rPr lang="en-US" altLang="zh-CN">
                                <a:latin typeface="Cambria Math" panose="02040503050406030204" pitchFamily="18" charset="0"/>
                              </a:rPr>
                              <m:t>)</m:t>
                            </m:r>
                          </m:sup>
                        </m:sSubSup>
                      </m:e>
                    </m:nary>
                  </m:oMath>
                </a14:m>
                <a:r>
                  <a:rPr lang="zh-CN" altLang="en-US" dirty="0"/>
                  <a:t>为</a:t>
                </a:r>
                <a:r>
                  <a:rPr lang="en-US" altLang="zh-CN" dirty="0"/>
                  <a:t>D</a:t>
                </a:r>
                <a:r>
                  <a:rPr lang="zh-CN" altLang="en-US" dirty="0"/>
                  <a:t>中长度为 </a:t>
                </a:r>
                <a14:m>
                  <m:oMath xmlns:m="http://schemas.openxmlformats.org/officeDocument/2006/math">
                    <m:r>
                      <a:rPr lang="en-US" altLang="zh-CN">
                        <a:latin typeface="Cambria Math" panose="02040503050406030204" pitchFamily="18" charset="0"/>
                      </a:rPr>
                      <m:t>𝒍</m:t>
                    </m:r>
                  </m:oMath>
                </a14:m>
                <a:r>
                  <a:rPr lang="zh-CN" altLang="en-US" dirty="0"/>
                  <a:t> 的回路总数</a:t>
                </a:r>
                <a:r>
                  <a:rPr lang="en-US" altLang="zh-CN" dirty="0"/>
                  <a:t>.</a:t>
                </a:r>
              </a:p>
              <a:p>
                <a:r>
                  <a:rPr lang="zh-CN" altLang="en-US" dirty="0"/>
                  <a:t>推论</a:t>
                </a:r>
                <a:endParaRPr lang="en-US" altLang="zh-CN" dirty="0"/>
              </a:p>
              <a:p>
                <a:pPr lvl="1"/>
                <a:r>
                  <a:rPr lang="zh-CN" altLang="en-US" dirty="0"/>
                  <a:t>设</a:t>
                </a:r>
                <a14:m>
                  <m:oMath xmlns:m="http://schemas.openxmlformats.org/officeDocument/2006/math">
                    <m:sSub>
                      <m:sSubPr>
                        <m:ctrlPr>
                          <a:rPr lang="en-US" altLang="zh-CN" i="1" smtClean="0">
                            <a:latin typeface="Cambria Math" panose="02040503050406030204" pitchFamily="18" charset="0"/>
                          </a:rPr>
                        </m:ctrlPr>
                      </m:sSubPr>
                      <m:e>
                        <m:r>
                          <a:rPr lang="en-US" altLang="zh-CN" smtClean="0">
                            <a:latin typeface="Cambria Math" panose="02040503050406030204" pitchFamily="18" charset="0"/>
                          </a:rPr>
                          <m:t>𝐵</m:t>
                        </m:r>
                      </m:e>
                      <m:sub>
                        <m:r>
                          <a:rPr lang="en-US" altLang="zh-CN" smtClean="0">
                            <a:latin typeface="Cambria Math" panose="02040503050406030204" pitchFamily="18" charset="0"/>
                          </a:rPr>
                          <m:t>𝑙</m:t>
                        </m:r>
                      </m:sub>
                    </m:sSub>
                  </m:oMath>
                </a14:m>
                <a:r>
                  <a:rPr lang="en-US" altLang="zh-CN" dirty="0"/>
                  <a:t>= </a:t>
                </a:r>
                <a14:m>
                  <m:oMath xmlns:m="http://schemas.openxmlformats.org/officeDocument/2006/math">
                    <m:r>
                      <a:rPr lang="en-US" altLang="zh-CN" smtClean="0">
                        <a:latin typeface="Cambria Math" panose="02040503050406030204" pitchFamily="18" charset="0"/>
                      </a:rPr>
                      <m:t>𝐴</m:t>
                    </m:r>
                  </m:oMath>
                </a14:m>
                <a:r>
                  <a:rPr lang="en-US" altLang="zh-CN" dirty="0"/>
                  <a:t>+</a:t>
                </a:r>
                <a14:m>
                  <m:oMath xmlns:m="http://schemas.openxmlformats.org/officeDocument/2006/math">
                    <m:sSup>
                      <m:sSupPr>
                        <m:ctrlPr>
                          <a:rPr lang="en-US" altLang="zh-CN" i="1" smtClean="0">
                            <a:latin typeface="Cambria Math" panose="02040503050406030204" pitchFamily="18" charset="0"/>
                          </a:rPr>
                        </m:ctrlPr>
                      </m:sSupPr>
                      <m:e>
                        <m:r>
                          <a:rPr lang="en-US" altLang="zh-CN" smtClean="0">
                            <a:latin typeface="Cambria Math" panose="02040503050406030204" pitchFamily="18" charset="0"/>
                          </a:rPr>
                          <m:t>𝐴</m:t>
                        </m:r>
                      </m:e>
                      <m:sup>
                        <m:r>
                          <a:rPr lang="en-US" altLang="zh-CN" smtClean="0">
                            <a:latin typeface="Cambria Math" panose="02040503050406030204" pitchFamily="18" charset="0"/>
                          </a:rPr>
                          <m:t>2</m:t>
                        </m:r>
                      </m:sup>
                    </m:sSup>
                  </m:oMath>
                </a14:m>
                <a:r>
                  <a:rPr lang="en-US" altLang="zh-CN" dirty="0"/>
                  <a:t>+…+ </a:t>
                </a:r>
                <a14:m>
                  <m:oMath xmlns:m="http://schemas.openxmlformats.org/officeDocument/2006/math">
                    <m:sSup>
                      <m:sSupPr>
                        <m:ctrlPr>
                          <a:rPr lang="en-US" altLang="zh-CN" i="1">
                            <a:latin typeface="Cambria Math" panose="02040503050406030204" pitchFamily="18" charset="0"/>
                          </a:rPr>
                        </m:ctrlPr>
                      </m:sSupPr>
                      <m:e>
                        <m:r>
                          <a:rPr lang="en-US" altLang="zh-CN">
                            <a:latin typeface="Cambria Math" panose="02040503050406030204" pitchFamily="18" charset="0"/>
                          </a:rPr>
                          <m:t>𝐴</m:t>
                        </m:r>
                      </m:e>
                      <m:sup>
                        <m:r>
                          <a:rPr lang="en-US" altLang="zh-CN" smtClean="0">
                            <a:latin typeface="Cambria Math" panose="02040503050406030204" pitchFamily="18" charset="0"/>
                          </a:rPr>
                          <m:t>𝑙</m:t>
                        </m:r>
                      </m:sup>
                    </m:sSup>
                  </m:oMath>
                </a14:m>
                <a:r>
                  <a:rPr lang="en-US" altLang="zh-CN" dirty="0"/>
                  <a:t> </a:t>
                </a:r>
                <a14:m>
                  <m:oMath xmlns:m="http://schemas.openxmlformats.org/officeDocument/2006/math">
                    <m:r>
                      <a:rPr lang="en-US" altLang="zh-CN">
                        <a:latin typeface="Cambria Math" panose="02040503050406030204" pitchFamily="18" charset="0"/>
                      </a:rPr>
                      <m:t>(</m:t>
                    </m:r>
                    <m:r>
                      <a:rPr lang="en-US" altLang="zh-CN">
                        <a:latin typeface="Cambria Math" panose="02040503050406030204" pitchFamily="18" charset="0"/>
                      </a:rPr>
                      <m:t>𝑙</m:t>
                    </m:r>
                    <m:r>
                      <a:rPr lang="en-US" altLang="zh-CN">
                        <a:latin typeface="Cambria Math" panose="02040503050406030204" pitchFamily="18" charset="0"/>
                      </a:rPr>
                      <m:t>≥1)</m:t>
                    </m:r>
                  </m:oMath>
                </a14:m>
                <a:r>
                  <a:rPr lang="en-US" altLang="zh-CN" dirty="0"/>
                  <a:t>, </a:t>
                </a:r>
                <a:r>
                  <a:rPr lang="zh-CN" altLang="en-US" dirty="0"/>
                  <a:t>则</a:t>
                </a:r>
                <a14:m>
                  <m:oMath xmlns:m="http://schemas.openxmlformats.org/officeDocument/2006/math">
                    <m:sSub>
                      <m:sSubPr>
                        <m:ctrlPr>
                          <a:rPr lang="en-US" altLang="zh-CN" i="1">
                            <a:latin typeface="Cambria Math" panose="02040503050406030204" pitchFamily="18" charset="0"/>
                          </a:rPr>
                        </m:ctrlPr>
                      </m:sSubPr>
                      <m:e>
                        <m:r>
                          <a:rPr lang="en-US" altLang="zh-CN">
                            <a:latin typeface="Cambria Math" panose="02040503050406030204" pitchFamily="18" charset="0"/>
                          </a:rPr>
                          <m:t>𝐵</m:t>
                        </m:r>
                      </m:e>
                      <m:sub>
                        <m:r>
                          <a:rPr lang="en-US" altLang="zh-CN">
                            <a:latin typeface="Cambria Math" panose="02040503050406030204" pitchFamily="18" charset="0"/>
                          </a:rPr>
                          <m:t>𝑙</m:t>
                        </m:r>
                      </m:sub>
                    </m:sSub>
                  </m:oMath>
                </a14:m>
                <a:r>
                  <a:rPr lang="zh-CN" altLang="en-US" dirty="0"/>
                  <a:t>中元素之和</a:t>
                </a:r>
                <a14:m>
                  <m:oMath xmlns:m="http://schemas.openxmlformats.org/officeDocument/2006/math">
                    <m:nary>
                      <m:naryPr>
                        <m:chr m:val="∑"/>
                        <m:ctrlPr>
                          <a:rPr lang="en-US" altLang="zh-CN" i="1">
                            <a:latin typeface="Cambria Math" panose="02040503050406030204" pitchFamily="18" charset="0"/>
                          </a:rPr>
                        </m:ctrlPr>
                      </m:naryPr>
                      <m:sub>
                        <m:r>
                          <m:rPr>
                            <m:brk m:alnAt="23"/>
                          </m:rPr>
                          <a:rPr lang="en-US" altLang="zh-CN">
                            <a:latin typeface="Cambria Math" panose="02040503050406030204" pitchFamily="18" charset="0"/>
                          </a:rPr>
                          <m:t>𝒊</m:t>
                        </m:r>
                        <m:r>
                          <a:rPr lang="en-US" altLang="zh-CN">
                            <a:latin typeface="Cambria Math" panose="02040503050406030204" pitchFamily="18" charset="0"/>
                          </a:rPr>
                          <m:t>=</m:t>
                        </m:r>
                        <m:r>
                          <a:rPr lang="en-US" altLang="zh-CN">
                            <a:latin typeface="Cambria Math" panose="02040503050406030204" pitchFamily="18" charset="0"/>
                          </a:rPr>
                          <m:t>𝟏</m:t>
                        </m:r>
                      </m:sub>
                      <m:sup>
                        <m:r>
                          <a:rPr lang="en-US" altLang="zh-CN">
                            <a:latin typeface="Cambria Math" panose="02040503050406030204" pitchFamily="18" charset="0"/>
                          </a:rPr>
                          <m:t>𝒏</m:t>
                        </m:r>
                      </m:sup>
                      <m:e>
                        <m:nary>
                          <m:naryPr>
                            <m:chr m:val="∑"/>
                            <m:ctrlPr>
                              <a:rPr lang="en-US" altLang="zh-CN" i="1">
                                <a:latin typeface="Cambria Math" panose="02040503050406030204" pitchFamily="18" charset="0"/>
                              </a:rPr>
                            </m:ctrlPr>
                          </m:naryPr>
                          <m:sub>
                            <m:r>
                              <m:rPr>
                                <m:brk m:alnAt="23"/>
                              </m:rPr>
                              <a:rPr lang="en-US" altLang="zh-CN">
                                <a:latin typeface="Cambria Math" panose="02040503050406030204" pitchFamily="18" charset="0"/>
                              </a:rPr>
                              <m:t>𝒋</m:t>
                            </m:r>
                            <m:r>
                              <a:rPr lang="en-US" altLang="zh-CN">
                                <a:latin typeface="Cambria Math" panose="02040503050406030204" pitchFamily="18" charset="0"/>
                              </a:rPr>
                              <m:t>=</m:t>
                            </m:r>
                            <m:r>
                              <a:rPr lang="en-US" altLang="zh-CN">
                                <a:latin typeface="Cambria Math" panose="02040503050406030204" pitchFamily="18" charset="0"/>
                              </a:rPr>
                              <m:t>𝟏</m:t>
                            </m:r>
                          </m:sub>
                          <m:sup>
                            <m:r>
                              <a:rPr lang="en-US" altLang="zh-CN">
                                <a:latin typeface="Cambria Math" panose="02040503050406030204" pitchFamily="18" charset="0"/>
                              </a:rPr>
                              <m:t>𝒏</m:t>
                            </m:r>
                          </m:sup>
                          <m:e>
                            <m:sSubSup>
                              <m:sSubSupPr>
                                <m:ctrlPr>
                                  <a:rPr lang="en-US" altLang="zh-CN" i="1">
                                    <a:latin typeface="Cambria Math" panose="02040503050406030204" pitchFamily="18" charset="0"/>
                                  </a:rPr>
                                </m:ctrlPr>
                              </m:sSubSupPr>
                              <m:e>
                                <m:r>
                                  <a:rPr lang="en-US" altLang="zh-CN" smtClean="0">
                                    <a:latin typeface="Cambria Math" panose="02040503050406030204" pitchFamily="18" charset="0"/>
                                  </a:rPr>
                                  <m:t>𝒃</m:t>
                                </m:r>
                              </m:e>
                              <m:sub>
                                <m:r>
                                  <a:rPr lang="en-US" altLang="zh-CN">
                                    <a:latin typeface="Cambria Math" panose="02040503050406030204" pitchFamily="18" charset="0"/>
                                  </a:rPr>
                                  <m:t>𝒊𝒋</m:t>
                                </m:r>
                              </m:sub>
                              <m:sup>
                                <m:r>
                                  <a:rPr lang="en-US" altLang="zh-CN">
                                    <a:latin typeface="Cambria Math" panose="02040503050406030204" pitchFamily="18" charset="0"/>
                                  </a:rPr>
                                  <m:t>(</m:t>
                                </m:r>
                                <m:r>
                                  <a:rPr lang="en-US" altLang="zh-CN">
                                    <a:latin typeface="Cambria Math" panose="02040503050406030204" pitchFamily="18" charset="0"/>
                                  </a:rPr>
                                  <m:t>𝒍</m:t>
                                </m:r>
                                <m:r>
                                  <a:rPr lang="en-US" altLang="zh-CN">
                                    <a:latin typeface="Cambria Math" panose="02040503050406030204" pitchFamily="18" charset="0"/>
                                  </a:rPr>
                                  <m:t>)</m:t>
                                </m:r>
                              </m:sup>
                            </m:sSubSup>
                          </m:e>
                        </m:nary>
                      </m:e>
                    </m:nary>
                  </m:oMath>
                </a14:m>
                <a:r>
                  <a:rPr lang="zh-CN" altLang="en-US" dirty="0"/>
                  <a:t>为</a:t>
                </a:r>
                <a:r>
                  <a:rPr lang="en-US" altLang="zh-CN" dirty="0"/>
                  <a:t>D</a:t>
                </a:r>
                <a:r>
                  <a:rPr lang="zh-CN" altLang="en-US" dirty="0"/>
                  <a:t>中长度小于或等于 </a:t>
                </a:r>
                <a14:m>
                  <m:oMath xmlns:m="http://schemas.openxmlformats.org/officeDocument/2006/math">
                    <m:r>
                      <a:rPr lang="en-US" altLang="zh-CN">
                        <a:latin typeface="Cambria Math" panose="02040503050406030204" pitchFamily="18" charset="0"/>
                      </a:rPr>
                      <m:t>𝒍</m:t>
                    </m:r>
                  </m:oMath>
                </a14:m>
                <a:r>
                  <a:rPr lang="en-US" altLang="zh-CN" dirty="0"/>
                  <a:t> </a:t>
                </a:r>
                <a:r>
                  <a:rPr lang="zh-CN" altLang="en-US" dirty="0"/>
                  <a:t>的通路总数</a:t>
                </a:r>
                <a:r>
                  <a:rPr lang="en-US" altLang="zh-CN" dirty="0"/>
                  <a:t>, </a:t>
                </a:r>
                <a14:m>
                  <m:oMath xmlns:m="http://schemas.openxmlformats.org/officeDocument/2006/math">
                    <m:nary>
                      <m:naryPr>
                        <m:chr m:val="∑"/>
                        <m:ctrlPr>
                          <a:rPr lang="en-US" altLang="zh-CN" i="1">
                            <a:latin typeface="Cambria Math" panose="02040503050406030204" pitchFamily="18" charset="0"/>
                          </a:rPr>
                        </m:ctrlPr>
                      </m:naryPr>
                      <m:sub>
                        <m:r>
                          <a:rPr lang="en-US" altLang="zh-CN">
                            <a:latin typeface="Cambria Math" panose="02040503050406030204" pitchFamily="18" charset="0"/>
                          </a:rPr>
                          <m:t>𝐢</m:t>
                        </m:r>
                        <m:r>
                          <a:rPr lang="en-US" altLang="zh-CN">
                            <a:latin typeface="Cambria Math" panose="02040503050406030204" pitchFamily="18" charset="0"/>
                          </a:rPr>
                          <m:t>=</m:t>
                        </m:r>
                        <m:r>
                          <a:rPr lang="en-US" altLang="zh-CN">
                            <a:latin typeface="Cambria Math" panose="02040503050406030204" pitchFamily="18" charset="0"/>
                          </a:rPr>
                          <m:t>𝟏</m:t>
                        </m:r>
                      </m:sub>
                      <m:sup>
                        <m:r>
                          <a:rPr lang="en-US" altLang="zh-CN">
                            <a:latin typeface="Cambria Math" panose="02040503050406030204" pitchFamily="18" charset="0"/>
                          </a:rPr>
                          <m:t>𝒏</m:t>
                        </m:r>
                      </m:sup>
                      <m:e>
                        <m:sSubSup>
                          <m:sSubSupPr>
                            <m:ctrlPr>
                              <a:rPr lang="en-US" altLang="zh-CN" i="1">
                                <a:latin typeface="Cambria Math" panose="02040503050406030204" pitchFamily="18" charset="0"/>
                              </a:rPr>
                            </m:ctrlPr>
                          </m:sSubSupPr>
                          <m:e>
                            <m:r>
                              <a:rPr lang="en-US" altLang="zh-CN" smtClean="0">
                                <a:latin typeface="Cambria Math" panose="02040503050406030204" pitchFamily="18" charset="0"/>
                              </a:rPr>
                              <m:t>𝒃</m:t>
                            </m:r>
                          </m:e>
                          <m:sub>
                            <m:r>
                              <a:rPr lang="en-US" altLang="zh-CN">
                                <a:latin typeface="Cambria Math" panose="02040503050406030204" pitchFamily="18" charset="0"/>
                              </a:rPr>
                              <m:t>𝒊𝒊</m:t>
                            </m:r>
                          </m:sub>
                          <m:sup>
                            <m:r>
                              <a:rPr lang="en-US" altLang="zh-CN">
                                <a:latin typeface="Cambria Math" panose="02040503050406030204" pitchFamily="18" charset="0"/>
                              </a:rPr>
                              <m:t>(</m:t>
                            </m:r>
                            <m:r>
                              <a:rPr lang="en-US" altLang="zh-CN">
                                <a:latin typeface="Cambria Math" panose="02040503050406030204" pitchFamily="18" charset="0"/>
                              </a:rPr>
                              <m:t>𝒍</m:t>
                            </m:r>
                            <m:r>
                              <a:rPr lang="en-US" altLang="zh-CN">
                                <a:latin typeface="Cambria Math" panose="02040503050406030204" pitchFamily="18" charset="0"/>
                              </a:rPr>
                              <m:t>)</m:t>
                            </m:r>
                          </m:sup>
                        </m:sSubSup>
                      </m:e>
                    </m:nary>
                  </m:oMath>
                </a14:m>
                <a:r>
                  <a:rPr lang="zh-CN" altLang="en-US" dirty="0"/>
                  <a:t>为</a:t>
                </a:r>
                <a:r>
                  <a:rPr lang="en-US" altLang="zh-CN" dirty="0"/>
                  <a:t>D</a:t>
                </a:r>
                <a:r>
                  <a:rPr lang="zh-CN" altLang="en-US" dirty="0"/>
                  <a:t>中长度为 </a:t>
                </a:r>
                <a14:m>
                  <m:oMath xmlns:m="http://schemas.openxmlformats.org/officeDocument/2006/math">
                    <m:r>
                      <a:rPr lang="en-US" altLang="zh-CN">
                        <a:latin typeface="Cambria Math" panose="02040503050406030204" pitchFamily="18" charset="0"/>
                      </a:rPr>
                      <m:t>𝒍</m:t>
                    </m:r>
                  </m:oMath>
                </a14:m>
                <a:r>
                  <a:rPr lang="zh-CN" altLang="en-US" dirty="0"/>
                  <a:t> 的回路总数</a:t>
                </a:r>
                <a:r>
                  <a:rPr lang="en-US" altLang="zh-CN" dirty="0"/>
                  <a:t>. </a:t>
                </a:r>
                <a:endParaRPr lang="zh-CN" altLang="en-US" dirty="0"/>
              </a:p>
            </p:txBody>
          </p:sp>
        </mc:Choice>
        <mc:Fallback xmlns="">
          <p:sp>
            <p:nvSpPr>
              <p:cNvPr id="2" name="文本占位符 1"/>
              <p:cNvSpPr>
                <a:spLocks noGrp="1" noRot="1" noChangeAspect="1" noMove="1" noResize="1" noEditPoints="1" noAdjustHandles="1" noChangeArrowheads="1" noChangeShapeType="1" noTextEdit="1"/>
              </p:cNvSpPr>
              <p:nvPr>
                <p:ph type="body" sz="quarter" idx="1"/>
              </p:nvPr>
            </p:nvSpPr>
            <p:spPr>
              <a:xfrm>
                <a:off x="516000" y="1008000"/>
                <a:ext cx="11160000" cy="4585551"/>
              </a:xfrm>
              <a:blipFill>
                <a:blip r:embed="rId2"/>
                <a:stretch>
                  <a:fillRect l="-1148" t="-1992" r="-4317" b="-1461"/>
                </a:stretch>
              </a:blipFill>
            </p:spPr>
            <p:txBody>
              <a:bodyPr/>
              <a:lstStyle/>
              <a:p>
                <a:r>
                  <a:rPr lang="zh-CN" altLang="en-US">
                    <a:noFill/>
                  </a:rPr>
                  <a:t> </a:t>
                </a:r>
              </a:p>
            </p:txBody>
          </p:sp>
        </mc:Fallback>
      </mc:AlternateContent>
      <p:sp>
        <p:nvSpPr>
          <p:cNvPr id="6146" name="Rectangle 2"/>
          <p:cNvSpPr>
            <a:spLocks noGrp="1" noChangeArrowheads="1"/>
          </p:cNvSpPr>
          <p:nvPr>
            <p:ph type="title"/>
          </p:nvPr>
        </p:nvSpPr>
        <p:spPr/>
        <p:txBody>
          <a:bodyPr/>
          <a:lstStyle/>
          <a:p>
            <a:r>
              <a:rPr lang="zh-CN" altLang="en-US" dirty="0"/>
              <a:t>三、有向图的邻接矩阵</a:t>
            </a:r>
            <a:endParaRPr lang="en-US" altLang="zh-CN" dirty="0"/>
          </a:p>
        </p:txBody>
      </p:sp>
      <p:sp>
        <p:nvSpPr>
          <p:cNvPr id="9" name="文本占位符 8"/>
          <p:cNvSpPr>
            <a:spLocks noGrp="1"/>
          </p:cNvSpPr>
          <p:nvPr>
            <p:ph type="body" sz="quarter" idx="11"/>
          </p:nvPr>
        </p:nvSpPr>
        <p:spPr/>
        <p:txBody>
          <a:bodyPr/>
          <a:lstStyle/>
          <a:p>
            <a:r>
              <a:rPr lang="en-US" altLang="zh-CN"/>
              <a:t>8.4 </a:t>
            </a:r>
            <a:r>
              <a:rPr lang="zh-CN" altLang="en-US"/>
              <a:t>图的矩阵表示</a:t>
            </a:r>
            <a:endParaRPr lang="zh-CN" altLang="en-US" dirty="0"/>
          </a:p>
        </p:txBody>
      </p:sp>
      <p:sp>
        <p:nvSpPr>
          <p:cNvPr id="3" name="灯片编号占位符 2">
            <a:extLst>
              <a:ext uri="{FF2B5EF4-FFF2-40B4-BE49-F238E27FC236}">
                <a16:creationId xmlns:a16="http://schemas.microsoft.com/office/drawing/2014/main" id="{C0A7CC45-8847-4FFB-BCD0-ED9CC5EA3303}"/>
              </a:ext>
            </a:extLst>
          </p:cNvPr>
          <p:cNvSpPr>
            <a:spLocks noGrp="1"/>
          </p:cNvSpPr>
          <p:nvPr>
            <p:ph type="sldNum" sz="quarter" idx="10"/>
          </p:nvPr>
        </p:nvSpPr>
        <p:spPr/>
        <p:txBody>
          <a:bodyPr/>
          <a:lstStyle/>
          <a:p>
            <a:fld id="{ADDBA8A9-FE90-4847-B2BB-91D9864F4629}" type="slidenum">
              <a:rPr lang="zh-CN" altLang="en-US" smtClean="0"/>
              <a:pPr/>
              <a:t>58</a:t>
            </a:fld>
            <a:r>
              <a:rPr lang="en-US" altLang="zh-CN"/>
              <a:t>|73</a:t>
            </a:r>
            <a:endParaRPr lang="zh-CN" altLang="en-US" dirty="0"/>
          </a:p>
        </p:txBody>
      </p:sp>
    </p:spTree>
    <p:extLst>
      <p:ext uri="{BB962C8B-B14F-4D97-AF65-F5344CB8AC3E}">
        <p14:creationId xmlns:p14="http://schemas.microsoft.com/office/powerpoint/2010/main" val="2548776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500"/>
                                        <p:tgtEl>
                                          <p:spTgt spid="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Effect transition="in" filter="fade">
                                      <p:cBhvr>
                                        <p:cTn id="27" dur="500"/>
                                        <p:tgtEl>
                                          <p:spTgt spid="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文本占位符 1"/>
              <p:cNvSpPr>
                <a:spLocks noGrp="1"/>
              </p:cNvSpPr>
              <p:nvPr>
                <p:ph type="body" sz="quarter" idx="1"/>
              </p:nvPr>
            </p:nvSpPr>
            <p:spPr>
              <a:xfrm>
                <a:off x="516000" y="1008000"/>
                <a:ext cx="11160000" cy="5165710"/>
              </a:xfrm>
            </p:spPr>
            <p:txBody>
              <a:bodyPr>
                <a:spAutoFit/>
              </a:bodyPr>
              <a:lstStyle/>
              <a:p>
                <a:r>
                  <a:rPr lang="zh-CN" altLang="en-US" dirty="0"/>
                  <a:t>例</a:t>
                </a:r>
                <a:r>
                  <a:rPr lang="en-US" altLang="zh-CN" dirty="0"/>
                  <a:t>5  </a:t>
                </a:r>
                <a:r>
                  <a:rPr lang="zh-CN" altLang="en-US" dirty="0"/>
                  <a:t>有向图</a:t>
                </a:r>
                <a:r>
                  <a:rPr lang="en-US" altLang="zh-CN" dirty="0"/>
                  <a:t>D</a:t>
                </a:r>
                <a:r>
                  <a:rPr lang="zh-CN" altLang="en-US" dirty="0"/>
                  <a:t>如图所示</a:t>
                </a:r>
                <a:r>
                  <a:rPr lang="en-US" altLang="zh-CN" dirty="0"/>
                  <a:t>, </a:t>
                </a:r>
                <a:r>
                  <a:rPr lang="zh-CN" altLang="en-US" dirty="0"/>
                  <a:t>求 </a:t>
                </a:r>
                <a14:m>
                  <m:oMath xmlns:m="http://schemas.openxmlformats.org/officeDocument/2006/math">
                    <m:r>
                      <a:rPr lang="en-US" altLang="zh-CN" smtClean="0">
                        <a:latin typeface="Cambria Math" panose="02040503050406030204" pitchFamily="18" charset="0"/>
                      </a:rPr>
                      <m:t>𝐴</m:t>
                    </m:r>
                  </m:oMath>
                </a14:m>
                <a:r>
                  <a:rPr lang="en-US" altLang="zh-CN" dirty="0"/>
                  <a:t>, </a:t>
                </a:r>
                <a14:m>
                  <m:oMath xmlns:m="http://schemas.openxmlformats.org/officeDocument/2006/math">
                    <m:sSup>
                      <m:sSupPr>
                        <m:ctrlPr>
                          <a:rPr lang="en-US" altLang="zh-CN" i="1" smtClean="0">
                            <a:latin typeface="Cambria Math" panose="02040503050406030204" pitchFamily="18" charset="0"/>
                          </a:rPr>
                        </m:ctrlPr>
                      </m:sSupPr>
                      <m:e>
                        <m:r>
                          <a:rPr lang="en-US" altLang="zh-CN" smtClean="0">
                            <a:latin typeface="Cambria Math" panose="02040503050406030204" pitchFamily="18" charset="0"/>
                          </a:rPr>
                          <m:t>𝐴</m:t>
                        </m:r>
                      </m:e>
                      <m:sup>
                        <m:r>
                          <a:rPr lang="en-US" altLang="zh-CN" smtClean="0">
                            <a:latin typeface="Cambria Math" panose="02040503050406030204" pitchFamily="18" charset="0"/>
                          </a:rPr>
                          <m:t>2</m:t>
                        </m:r>
                      </m:sup>
                    </m:sSup>
                  </m:oMath>
                </a14:m>
                <a:r>
                  <a:rPr lang="en-US" altLang="zh-CN" dirty="0"/>
                  <a:t>, </a:t>
                </a:r>
                <a14:m>
                  <m:oMath xmlns:m="http://schemas.openxmlformats.org/officeDocument/2006/math">
                    <m:sSup>
                      <m:sSupPr>
                        <m:ctrlPr>
                          <a:rPr lang="en-US" altLang="zh-CN" i="1">
                            <a:latin typeface="Cambria Math" panose="02040503050406030204" pitchFamily="18" charset="0"/>
                          </a:rPr>
                        </m:ctrlPr>
                      </m:sSupPr>
                      <m:e>
                        <m:r>
                          <a:rPr lang="en-US" altLang="zh-CN">
                            <a:latin typeface="Cambria Math" panose="02040503050406030204" pitchFamily="18" charset="0"/>
                          </a:rPr>
                          <m:t>𝐴</m:t>
                        </m:r>
                      </m:e>
                      <m:sup>
                        <m:r>
                          <a:rPr lang="en-US" altLang="zh-CN" smtClean="0">
                            <a:latin typeface="Cambria Math" panose="02040503050406030204" pitchFamily="18" charset="0"/>
                          </a:rPr>
                          <m:t>3</m:t>
                        </m:r>
                      </m:sup>
                    </m:sSup>
                  </m:oMath>
                </a14:m>
                <a:r>
                  <a:rPr lang="en-US" altLang="zh-CN" dirty="0"/>
                  <a:t>, </a:t>
                </a:r>
                <a14:m>
                  <m:oMath xmlns:m="http://schemas.openxmlformats.org/officeDocument/2006/math">
                    <m:sSup>
                      <m:sSupPr>
                        <m:ctrlPr>
                          <a:rPr lang="en-US" altLang="zh-CN" i="1">
                            <a:latin typeface="Cambria Math" panose="02040503050406030204" pitchFamily="18" charset="0"/>
                          </a:rPr>
                        </m:ctrlPr>
                      </m:sSupPr>
                      <m:e>
                        <m:r>
                          <a:rPr lang="en-US" altLang="zh-CN">
                            <a:latin typeface="Cambria Math" panose="02040503050406030204" pitchFamily="18" charset="0"/>
                          </a:rPr>
                          <m:t>𝐴</m:t>
                        </m:r>
                      </m:e>
                      <m:sup>
                        <m:r>
                          <a:rPr lang="en-US" altLang="zh-CN" smtClean="0">
                            <a:latin typeface="Cambria Math" panose="02040503050406030204" pitchFamily="18" charset="0"/>
                          </a:rPr>
                          <m:t>4</m:t>
                        </m:r>
                      </m:sup>
                    </m:sSup>
                  </m:oMath>
                </a14:m>
                <a:r>
                  <a:rPr lang="en-US" altLang="zh-CN" dirty="0"/>
                  <a:t>, </a:t>
                </a:r>
                <a:r>
                  <a:rPr lang="zh-CN" altLang="en-US" dirty="0"/>
                  <a:t>并回答问题</a:t>
                </a:r>
              </a:p>
              <a:p>
                <a:pPr lvl="1"/>
                <a:r>
                  <a:rPr lang="en-US" altLang="zh-CN" dirty="0"/>
                  <a:t>(1)D</a:t>
                </a:r>
                <a:r>
                  <a:rPr lang="zh-CN" altLang="en-US" dirty="0"/>
                  <a:t>中长度为</a:t>
                </a:r>
                <a:r>
                  <a:rPr lang="en-US" altLang="zh-CN" dirty="0"/>
                  <a:t>1, 2, 3, 4</a:t>
                </a:r>
                <a:r>
                  <a:rPr lang="zh-CN" altLang="en-US" dirty="0"/>
                  <a:t>的通路各有多少条？其中回路分别为多少条？</a:t>
                </a:r>
              </a:p>
              <a:p>
                <a:pPr lvl="1"/>
                <a:r>
                  <a:rPr lang="en-US" altLang="zh-CN" dirty="0"/>
                  <a:t>(2)D</a:t>
                </a:r>
                <a:r>
                  <a:rPr lang="zh-CN" altLang="en-US" dirty="0"/>
                  <a:t>中长度小于或等于</a:t>
                </a:r>
                <a:r>
                  <a:rPr lang="en-US" altLang="zh-CN" dirty="0"/>
                  <a:t>4</a:t>
                </a:r>
                <a:r>
                  <a:rPr lang="zh-CN" altLang="en-US" dirty="0"/>
                  <a:t>的通路为多少条？其中有多少条回路？</a:t>
                </a:r>
                <a:endParaRPr lang="en-US" altLang="zh-CN" dirty="0"/>
              </a:p>
              <a:p>
                <a:r>
                  <a:rPr lang="zh-CN" altLang="en-US" dirty="0"/>
                  <a:t>解</a:t>
                </a:r>
                <a:r>
                  <a:rPr lang="en-US" altLang="zh-CN" dirty="0"/>
                  <a:t>: </a:t>
                </a:r>
              </a:p>
              <a:p>
                <a:pPr lvl="1"/>
                <a:endParaRPr lang="en-US" altLang="zh-CN" dirty="0"/>
              </a:p>
              <a:p>
                <a:pPr lvl="1"/>
                <a:endParaRPr lang="en-US" altLang="zh-CN" dirty="0"/>
              </a:p>
              <a:p>
                <a:pPr marL="216000" lvl="1" indent="0">
                  <a:buNone/>
                </a:pPr>
                <a:r>
                  <a:rPr lang="en-US" altLang="zh-CN" dirty="0"/>
                  <a:t>(1) D</a:t>
                </a:r>
                <a:r>
                  <a:rPr lang="zh-CN" altLang="en-US" dirty="0"/>
                  <a:t>中长度为</a:t>
                </a:r>
                <a:r>
                  <a:rPr lang="en-US" altLang="zh-CN" dirty="0"/>
                  <a:t>1</a:t>
                </a:r>
                <a:r>
                  <a:rPr lang="zh-CN" altLang="en-US" dirty="0"/>
                  <a:t>的通路为</a:t>
                </a:r>
                <a:r>
                  <a:rPr lang="en-US" altLang="zh-CN" dirty="0"/>
                  <a:t>8</a:t>
                </a:r>
                <a:r>
                  <a:rPr lang="zh-CN" altLang="en-US" dirty="0"/>
                  <a:t>条</a:t>
                </a:r>
                <a:r>
                  <a:rPr lang="en-US" altLang="zh-CN" dirty="0"/>
                  <a:t>, </a:t>
                </a:r>
                <a:r>
                  <a:rPr lang="zh-CN" altLang="en-US" dirty="0"/>
                  <a:t>其中有</a:t>
                </a:r>
                <a:r>
                  <a:rPr lang="en-US" altLang="zh-CN" dirty="0"/>
                  <a:t>1</a:t>
                </a:r>
                <a:r>
                  <a:rPr lang="zh-CN" altLang="en-US" dirty="0"/>
                  <a:t>条是回路</a:t>
                </a:r>
                <a:r>
                  <a:rPr lang="en-US" altLang="zh-CN" dirty="0"/>
                  <a:t>;</a:t>
                </a:r>
              </a:p>
              <a:p>
                <a:pPr marL="216000" lvl="1" indent="0">
                  <a:buNone/>
                </a:pPr>
                <a:r>
                  <a:rPr lang="en-US" altLang="zh-CN" dirty="0"/>
                  <a:t>      D</a:t>
                </a:r>
                <a:r>
                  <a:rPr lang="zh-CN" altLang="en-US" dirty="0"/>
                  <a:t>中长度为</a:t>
                </a:r>
                <a:r>
                  <a:rPr lang="en-US" altLang="zh-CN" dirty="0"/>
                  <a:t>2</a:t>
                </a:r>
                <a:r>
                  <a:rPr lang="zh-CN" altLang="en-US" dirty="0"/>
                  <a:t>的通路为</a:t>
                </a:r>
                <a:r>
                  <a:rPr lang="en-US" altLang="zh-CN" dirty="0"/>
                  <a:t>11</a:t>
                </a:r>
                <a:r>
                  <a:rPr lang="zh-CN" altLang="en-US" dirty="0"/>
                  <a:t>条</a:t>
                </a:r>
                <a:r>
                  <a:rPr lang="en-US" altLang="zh-CN" dirty="0"/>
                  <a:t>, </a:t>
                </a:r>
                <a:r>
                  <a:rPr lang="zh-CN" altLang="en-US" dirty="0"/>
                  <a:t>其中有</a:t>
                </a:r>
                <a:r>
                  <a:rPr lang="en-US" altLang="zh-CN" dirty="0"/>
                  <a:t>3</a:t>
                </a:r>
                <a:r>
                  <a:rPr lang="zh-CN" altLang="en-US" dirty="0"/>
                  <a:t>条是回路</a:t>
                </a:r>
                <a:r>
                  <a:rPr lang="en-US" altLang="zh-CN" dirty="0"/>
                  <a:t>;</a:t>
                </a:r>
              </a:p>
              <a:p>
                <a:pPr marL="216000" lvl="1" indent="0">
                  <a:buNone/>
                </a:pPr>
                <a:r>
                  <a:rPr lang="en-US" altLang="zh-CN" dirty="0"/>
                  <a:t>      D</a:t>
                </a:r>
                <a:r>
                  <a:rPr lang="zh-CN" altLang="en-US" dirty="0"/>
                  <a:t>中长度为</a:t>
                </a:r>
                <a:r>
                  <a:rPr lang="en-US" altLang="zh-CN" dirty="0"/>
                  <a:t>3</a:t>
                </a:r>
                <a:r>
                  <a:rPr lang="zh-CN" altLang="en-US" dirty="0"/>
                  <a:t>和</a:t>
                </a:r>
                <a:r>
                  <a:rPr lang="en-US" altLang="zh-CN" dirty="0"/>
                  <a:t>4</a:t>
                </a:r>
                <a:r>
                  <a:rPr lang="zh-CN" altLang="en-US" dirty="0"/>
                  <a:t>的通路分别为</a:t>
                </a:r>
                <a:r>
                  <a:rPr lang="en-US" altLang="zh-CN" dirty="0"/>
                  <a:t>14</a:t>
                </a:r>
                <a:r>
                  <a:rPr lang="zh-CN" altLang="en-US" dirty="0"/>
                  <a:t>和</a:t>
                </a:r>
                <a:r>
                  <a:rPr lang="en-US" altLang="zh-CN" dirty="0"/>
                  <a:t>17</a:t>
                </a:r>
                <a:r>
                  <a:rPr lang="zh-CN" altLang="en-US" dirty="0"/>
                  <a:t>条</a:t>
                </a:r>
                <a:r>
                  <a:rPr lang="en-US" altLang="zh-CN" dirty="0"/>
                  <a:t>, </a:t>
                </a:r>
                <a:r>
                  <a:rPr lang="zh-CN" altLang="en-US" dirty="0"/>
                  <a:t>回路分别为</a:t>
                </a:r>
                <a:r>
                  <a:rPr lang="en-US" altLang="zh-CN" dirty="0"/>
                  <a:t>1</a:t>
                </a:r>
                <a:r>
                  <a:rPr lang="zh-CN" altLang="en-US" dirty="0"/>
                  <a:t>与</a:t>
                </a:r>
                <a:r>
                  <a:rPr lang="en-US" altLang="zh-CN" dirty="0"/>
                  <a:t>3</a:t>
                </a:r>
                <a:r>
                  <a:rPr lang="zh-CN" altLang="en-US" dirty="0"/>
                  <a:t>条</a:t>
                </a:r>
                <a:r>
                  <a:rPr lang="en-US" altLang="zh-CN" dirty="0"/>
                  <a:t>.</a:t>
                </a:r>
              </a:p>
              <a:p>
                <a:pPr marL="216000" lvl="1" indent="0">
                  <a:buNone/>
                </a:pPr>
                <a:r>
                  <a:rPr lang="en-US" altLang="zh-CN" dirty="0"/>
                  <a:t>(2) D</a:t>
                </a:r>
                <a:r>
                  <a:rPr lang="zh-CN" altLang="en-US" dirty="0"/>
                  <a:t>中长度小于等于</a:t>
                </a:r>
                <a:r>
                  <a:rPr lang="en-US" altLang="zh-CN" dirty="0"/>
                  <a:t>4</a:t>
                </a:r>
                <a:r>
                  <a:rPr lang="zh-CN" altLang="en-US" dirty="0"/>
                  <a:t>的通路为</a:t>
                </a:r>
                <a:r>
                  <a:rPr lang="en-US" altLang="zh-CN" dirty="0"/>
                  <a:t>50</a:t>
                </a:r>
                <a:r>
                  <a:rPr lang="zh-CN" altLang="en-US" dirty="0"/>
                  <a:t>条，其中有</a:t>
                </a:r>
                <a:r>
                  <a:rPr lang="en-US" altLang="zh-CN" dirty="0"/>
                  <a:t>8</a:t>
                </a:r>
                <a:r>
                  <a:rPr lang="zh-CN" altLang="en-US" dirty="0"/>
                  <a:t>条是回路</a:t>
                </a:r>
                <a:r>
                  <a:rPr lang="en-US" altLang="zh-CN" dirty="0"/>
                  <a:t>.</a:t>
                </a:r>
              </a:p>
            </p:txBody>
          </p:sp>
        </mc:Choice>
        <mc:Fallback xmlns="">
          <p:sp>
            <p:nvSpPr>
              <p:cNvPr id="2" name="文本占位符 1"/>
              <p:cNvSpPr>
                <a:spLocks noGrp="1" noRot="1" noChangeAspect="1" noMove="1" noResize="1" noEditPoints="1" noAdjustHandles="1" noChangeArrowheads="1" noChangeShapeType="1" noTextEdit="1"/>
              </p:cNvSpPr>
              <p:nvPr>
                <p:ph type="body" sz="quarter" idx="1"/>
              </p:nvPr>
            </p:nvSpPr>
            <p:spPr>
              <a:xfrm>
                <a:off x="516000" y="1008000"/>
                <a:ext cx="11160000" cy="5165710"/>
              </a:xfrm>
              <a:blipFill>
                <a:blip r:embed="rId2"/>
                <a:stretch>
                  <a:fillRect l="-1148" t="-1651" r="-4317" b="-2241"/>
                </a:stretch>
              </a:blipFill>
            </p:spPr>
            <p:txBody>
              <a:bodyPr/>
              <a:lstStyle/>
              <a:p>
                <a:r>
                  <a:rPr lang="zh-CN" altLang="en-US">
                    <a:noFill/>
                  </a:rPr>
                  <a:t> </a:t>
                </a:r>
              </a:p>
            </p:txBody>
          </p:sp>
        </mc:Fallback>
      </mc:AlternateContent>
      <p:sp>
        <p:nvSpPr>
          <p:cNvPr id="6146" name="Rectangle 2"/>
          <p:cNvSpPr>
            <a:spLocks noGrp="1" noChangeArrowheads="1"/>
          </p:cNvSpPr>
          <p:nvPr>
            <p:ph type="title"/>
          </p:nvPr>
        </p:nvSpPr>
        <p:spPr/>
        <p:txBody>
          <a:bodyPr/>
          <a:lstStyle/>
          <a:p>
            <a:r>
              <a:rPr lang="zh-CN" altLang="en-US" dirty="0"/>
              <a:t>四、有向图的邻接矩阵</a:t>
            </a:r>
            <a:endParaRPr lang="en-US" altLang="zh-CN" dirty="0"/>
          </a:p>
        </p:txBody>
      </p:sp>
      <p:sp>
        <p:nvSpPr>
          <p:cNvPr id="9" name="文本占位符 8"/>
          <p:cNvSpPr>
            <a:spLocks noGrp="1"/>
          </p:cNvSpPr>
          <p:nvPr>
            <p:ph type="body" sz="quarter" idx="11"/>
          </p:nvPr>
        </p:nvSpPr>
        <p:spPr/>
        <p:txBody>
          <a:bodyPr/>
          <a:lstStyle/>
          <a:p>
            <a:r>
              <a:rPr lang="en-US" altLang="zh-CN"/>
              <a:t>8.4 </a:t>
            </a:r>
            <a:r>
              <a:rPr lang="zh-CN" altLang="en-US"/>
              <a:t>图的矩阵表示</a:t>
            </a:r>
            <a:endParaRPr lang="zh-CN" altLang="en-US" dirty="0"/>
          </a:p>
        </p:txBody>
      </p:sp>
      <p:pic>
        <p:nvPicPr>
          <p:cNvPr id="14" name="Picture 9" descr="14-10">
            <a:extLst>
              <a:ext uri="{FF2B5EF4-FFF2-40B4-BE49-F238E27FC236}">
                <a16:creationId xmlns:a16="http://schemas.microsoft.com/office/drawing/2014/main" id="{B952FD7F-B9EE-4277-968B-CCA93BE68B5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354" t="9077"/>
          <a:stretch/>
        </p:blipFill>
        <p:spPr bwMode="auto">
          <a:xfrm>
            <a:off x="9243897" y="2549471"/>
            <a:ext cx="2046404" cy="18330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图片 17">
            <a:extLst>
              <a:ext uri="{FF2B5EF4-FFF2-40B4-BE49-F238E27FC236}">
                <a16:creationId xmlns:a16="http://schemas.microsoft.com/office/drawing/2014/main" id="{FFB1EE77-67BF-47B9-8CAD-C5558DC97B4A}"/>
              </a:ext>
            </a:extLst>
          </p:cNvPr>
          <p:cNvPicPr>
            <a:picLocks noChangeAspect="1"/>
          </p:cNvPicPr>
          <p:nvPr/>
        </p:nvPicPr>
        <p:blipFill rotWithShape="1">
          <a:blip r:embed="rId4"/>
          <a:srcRect r="53538" b="49620"/>
          <a:stretch/>
        </p:blipFill>
        <p:spPr>
          <a:xfrm>
            <a:off x="1440000" y="2865655"/>
            <a:ext cx="1620700" cy="1188000"/>
          </a:xfrm>
          <a:prstGeom prst="rect">
            <a:avLst/>
          </a:prstGeom>
        </p:spPr>
      </p:pic>
      <p:pic>
        <p:nvPicPr>
          <p:cNvPr id="21" name="图片 20">
            <a:extLst>
              <a:ext uri="{FF2B5EF4-FFF2-40B4-BE49-F238E27FC236}">
                <a16:creationId xmlns:a16="http://schemas.microsoft.com/office/drawing/2014/main" id="{C2C8EFF0-DD6A-40CC-A4CA-5DCAD979CDFD}"/>
              </a:ext>
            </a:extLst>
          </p:cNvPr>
          <p:cNvPicPr>
            <a:picLocks noChangeAspect="1"/>
          </p:cNvPicPr>
          <p:nvPr/>
        </p:nvPicPr>
        <p:blipFill rotWithShape="1">
          <a:blip r:embed="rId4"/>
          <a:srcRect t="49620" r="53538"/>
          <a:stretch/>
        </p:blipFill>
        <p:spPr>
          <a:xfrm>
            <a:off x="5156110" y="2865655"/>
            <a:ext cx="1620701" cy="1188000"/>
          </a:xfrm>
          <a:prstGeom prst="rect">
            <a:avLst/>
          </a:prstGeom>
        </p:spPr>
      </p:pic>
      <p:pic>
        <p:nvPicPr>
          <p:cNvPr id="23" name="图片 22">
            <a:extLst>
              <a:ext uri="{FF2B5EF4-FFF2-40B4-BE49-F238E27FC236}">
                <a16:creationId xmlns:a16="http://schemas.microsoft.com/office/drawing/2014/main" id="{433C44F8-3936-4FD8-BFFC-52D43A23BD15}"/>
              </a:ext>
            </a:extLst>
          </p:cNvPr>
          <p:cNvPicPr>
            <a:picLocks noChangeAspect="1"/>
          </p:cNvPicPr>
          <p:nvPr/>
        </p:nvPicPr>
        <p:blipFill rotWithShape="1">
          <a:blip r:embed="rId4"/>
          <a:srcRect l="53538" b="49620"/>
          <a:stretch/>
        </p:blipFill>
        <p:spPr>
          <a:xfrm>
            <a:off x="3259247" y="2865655"/>
            <a:ext cx="1620701" cy="1188000"/>
          </a:xfrm>
          <a:prstGeom prst="rect">
            <a:avLst/>
          </a:prstGeom>
        </p:spPr>
      </p:pic>
      <p:pic>
        <p:nvPicPr>
          <p:cNvPr id="24" name="图片 23">
            <a:extLst>
              <a:ext uri="{FF2B5EF4-FFF2-40B4-BE49-F238E27FC236}">
                <a16:creationId xmlns:a16="http://schemas.microsoft.com/office/drawing/2014/main" id="{E9C65BFC-3645-4F05-BC05-C59298BE21C5}"/>
              </a:ext>
            </a:extLst>
          </p:cNvPr>
          <p:cNvPicPr>
            <a:picLocks noChangeAspect="1"/>
          </p:cNvPicPr>
          <p:nvPr/>
        </p:nvPicPr>
        <p:blipFill rotWithShape="1">
          <a:blip r:embed="rId4"/>
          <a:srcRect l="53538" t="49620"/>
          <a:stretch/>
        </p:blipFill>
        <p:spPr>
          <a:xfrm>
            <a:off x="6975358" y="2865655"/>
            <a:ext cx="1620701" cy="1188000"/>
          </a:xfrm>
          <a:prstGeom prst="rect">
            <a:avLst/>
          </a:prstGeom>
        </p:spPr>
      </p:pic>
      <p:sp>
        <p:nvSpPr>
          <p:cNvPr id="3" name="灯片编号占位符 2">
            <a:extLst>
              <a:ext uri="{FF2B5EF4-FFF2-40B4-BE49-F238E27FC236}">
                <a16:creationId xmlns:a16="http://schemas.microsoft.com/office/drawing/2014/main" id="{66B07DD0-3521-4D31-A889-B9FE8DA41488}"/>
              </a:ext>
            </a:extLst>
          </p:cNvPr>
          <p:cNvSpPr>
            <a:spLocks noGrp="1"/>
          </p:cNvSpPr>
          <p:nvPr>
            <p:ph type="sldNum" sz="quarter" idx="10"/>
          </p:nvPr>
        </p:nvSpPr>
        <p:spPr/>
        <p:txBody>
          <a:bodyPr/>
          <a:lstStyle/>
          <a:p>
            <a:fld id="{ADDBA8A9-FE90-4847-B2BB-91D9864F4629}" type="slidenum">
              <a:rPr lang="zh-CN" altLang="en-US" smtClean="0"/>
              <a:pPr/>
              <a:t>59</a:t>
            </a:fld>
            <a:r>
              <a:rPr lang="en-US" altLang="zh-CN"/>
              <a:t>|73</a:t>
            </a:r>
            <a:endParaRPr lang="zh-CN" altLang="en-US" dirty="0"/>
          </a:p>
        </p:txBody>
      </p:sp>
    </p:spTree>
    <p:extLst>
      <p:ext uri="{BB962C8B-B14F-4D97-AF65-F5344CB8AC3E}">
        <p14:creationId xmlns:p14="http://schemas.microsoft.com/office/powerpoint/2010/main" val="3051227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p:cTn id="11" dur="500" fill="hold"/>
                                        <p:tgtEl>
                                          <p:spTgt spid="14"/>
                                        </p:tgtEl>
                                        <p:attrNameLst>
                                          <p:attrName>ppt_w</p:attrName>
                                        </p:attrNameLst>
                                      </p:cBhvr>
                                      <p:tavLst>
                                        <p:tav tm="0">
                                          <p:val>
                                            <p:fltVal val="0"/>
                                          </p:val>
                                        </p:tav>
                                        <p:tav tm="100000">
                                          <p:val>
                                            <p:strVal val="#ppt_w"/>
                                          </p:val>
                                        </p:tav>
                                      </p:tavLst>
                                    </p:anim>
                                    <p:anim calcmode="lin" valueType="num">
                                      <p:cBhvr>
                                        <p:cTn id="12" dur="500" fill="hold"/>
                                        <p:tgtEl>
                                          <p:spTgt spid="14"/>
                                        </p:tgtEl>
                                        <p:attrNameLst>
                                          <p:attrName>ppt_h</p:attrName>
                                        </p:attrNameLst>
                                      </p:cBhvr>
                                      <p:tavLst>
                                        <p:tav tm="0">
                                          <p:val>
                                            <p:fltVal val="0"/>
                                          </p:val>
                                        </p:tav>
                                        <p:tav tm="100000">
                                          <p:val>
                                            <p:strVal val="#ppt_h"/>
                                          </p:val>
                                        </p:tav>
                                      </p:tavLst>
                                    </p:anim>
                                    <p:animEffect transition="in" filter="fade">
                                      <p:cBhvr>
                                        <p:cTn id="13" dur="500"/>
                                        <p:tgtEl>
                                          <p:spTgt spid="1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
                                            <p:txEl>
                                              <p:pRg st="1" end="1"/>
                                            </p:txEl>
                                          </p:spTgt>
                                        </p:tgtEl>
                                        <p:attrNameLst>
                                          <p:attrName>style.visibility</p:attrName>
                                        </p:attrNameLst>
                                      </p:cBhvr>
                                      <p:to>
                                        <p:strVal val="visible"/>
                                      </p:to>
                                    </p:set>
                                    <p:animEffect transition="in" filter="fade">
                                      <p:cBhvr>
                                        <p:cTn id="18" dur="500"/>
                                        <p:tgtEl>
                                          <p:spTgt spid="2">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
                                            <p:txEl>
                                              <p:pRg st="2" end="2"/>
                                            </p:txEl>
                                          </p:spTgt>
                                        </p:tgtEl>
                                        <p:attrNameLst>
                                          <p:attrName>style.visibility</p:attrName>
                                        </p:attrNameLst>
                                      </p:cBhvr>
                                      <p:to>
                                        <p:strVal val="visible"/>
                                      </p:to>
                                    </p:set>
                                    <p:animEffect transition="in" filter="fade">
                                      <p:cBhvr>
                                        <p:cTn id="23" dur="500"/>
                                        <p:tgtEl>
                                          <p:spTgt spid="2">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
                                            <p:txEl>
                                              <p:pRg st="3" end="3"/>
                                            </p:txEl>
                                          </p:spTgt>
                                        </p:tgtEl>
                                        <p:attrNameLst>
                                          <p:attrName>style.visibility</p:attrName>
                                        </p:attrNameLst>
                                      </p:cBhvr>
                                      <p:to>
                                        <p:strVal val="visible"/>
                                      </p:to>
                                    </p:set>
                                    <p:animEffect transition="in" filter="fade">
                                      <p:cBhvr>
                                        <p:cTn id="28" dur="500"/>
                                        <p:tgtEl>
                                          <p:spTgt spid="2">
                                            <p:txEl>
                                              <p:pRg st="3" end="3"/>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18"/>
                                        </p:tgtEl>
                                        <p:attrNameLst>
                                          <p:attrName>style.visibility</p:attrName>
                                        </p:attrNameLst>
                                      </p:cBhvr>
                                      <p:to>
                                        <p:strVal val="visible"/>
                                      </p:to>
                                    </p:set>
                                    <p:animEffect transition="in" filter="wipe(left)">
                                      <p:cBhvr>
                                        <p:cTn id="33" dur="500"/>
                                        <p:tgtEl>
                                          <p:spTgt spid="18"/>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nodeType="clickEffect">
                                  <p:stCondLst>
                                    <p:cond delay="0"/>
                                  </p:stCondLst>
                                  <p:childTnLst>
                                    <p:set>
                                      <p:cBhvr>
                                        <p:cTn id="37" dur="1" fill="hold">
                                          <p:stCondLst>
                                            <p:cond delay="0"/>
                                          </p:stCondLst>
                                        </p:cTn>
                                        <p:tgtEl>
                                          <p:spTgt spid="23"/>
                                        </p:tgtEl>
                                        <p:attrNameLst>
                                          <p:attrName>style.visibility</p:attrName>
                                        </p:attrNameLst>
                                      </p:cBhvr>
                                      <p:to>
                                        <p:strVal val="visible"/>
                                      </p:to>
                                    </p:set>
                                    <p:animEffect transition="in" filter="wipe(left)">
                                      <p:cBhvr>
                                        <p:cTn id="38" dur="500"/>
                                        <p:tgtEl>
                                          <p:spTgt spid="23"/>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nodeType="clickEffect">
                                  <p:stCondLst>
                                    <p:cond delay="0"/>
                                  </p:stCondLst>
                                  <p:childTnLst>
                                    <p:set>
                                      <p:cBhvr>
                                        <p:cTn id="42" dur="1" fill="hold">
                                          <p:stCondLst>
                                            <p:cond delay="0"/>
                                          </p:stCondLst>
                                        </p:cTn>
                                        <p:tgtEl>
                                          <p:spTgt spid="21"/>
                                        </p:tgtEl>
                                        <p:attrNameLst>
                                          <p:attrName>style.visibility</p:attrName>
                                        </p:attrNameLst>
                                      </p:cBhvr>
                                      <p:to>
                                        <p:strVal val="visible"/>
                                      </p:to>
                                    </p:set>
                                    <p:animEffect transition="in" filter="wipe(left)">
                                      <p:cBhvr>
                                        <p:cTn id="43" dur="500"/>
                                        <p:tgtEl>
                                          <p:spTgt spid="21"/>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nodeType="clickEffect">
                                  <p:stCondLst>
                                    <p:cond delay="0"/>
                                  </p:stCondLst>
                                  <p:childTnLst>
                                    <p:set>
                                      <p:cBhvr>
                                        <p:cTn id="47" dur="1" fill="hold">
                                          <p:stCondLst>
                                            <p:cond delay="0"/>
                                          </p:stCondLst>
                                        </p:cTn>
                                        <p:tgtEl>
                                          <p:spTgt spid="24"/>
                                        </p:tgtEl>
                                        <p:attrNameLst>
                                          <p:attrName>style.visibility</p:attrName>
                                        </p:attrNameLst>
                                      </p:cBhvr>
                                      <p:to>
                                        <p:strVal val="visible"/>
                                      </p:to>
                                    </p:set>
                                    <p:animEffect transition="in" filter="wipe(left)">
                                      <p:cBhvr>
                                        <p:cTn id="48" dur="500"/>
                                        <p:tgtEl>
                                          <p:spTgt spid="24"/>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2">
                                            <p:txEl>
                                              <p:pRg st="6" end="6"/>
                                            </p:txEl>
                                          </p:spTgt>
                                        </p:tgtEl>
                                        <p:attrNameLst>
                                          <p:attrName>style.visibility</p:attrName>
                                        </p:attrNameLst>
                                      </p:cBhvr>
                                      <p:to>
                                        <p:strVal val="visible"/>
                                      </p:to>
                                    </p:set>
                                    <p:animEffect transition="in" filter="fade">
                                      <p:cBhvr>
                                        <p:cTn id="53" dur="500"/>
                                        <p:tgtEl>
                                          <p:spTgt spid="2">
                                            <p:txEl>
                                              <p:pRg st="6" end="6"/>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2">
                                            <p:txEl>
                                              <p:pRg st="7" end="7"/>
                                            </p:txEl>
                                          </p:spTgt>
                                        </p:tgtEl>
                                        <p:attrNameLst>
                                          <p:attrName>style.visibility</p:attrName>
                                        </p:attrNameLst>
                                      </p:cBhvr>
                                      <p:to>
                                        <p:strVal val="visible"/>
                                      </p:to>
                                    </p:set>
                                    <p:animEffect transition="in" filter="fade">
                                      <p:cBhvr>
                                        <p:cTn id="58" dur="500"/>
                                        <p:tgtEl>
                                          <p:spTgt spid="2">
                                            <p:txEl>
                                              <p:pRg st="7" end="7"/>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2">
                                            <p:txEl>
                                              <p:pRg st="8" end="8"/>
                                            </p:txEl>
                                          </p:spTgt>
                                        </p:tgtEl>
                                        <p:attrNameLst>
                                          <p:attrName>style.visibility</p:attrName>
                                        </p:attrNameLst>
                                      </p:cBhvr>
                                      <p:to>
                                        <p:strVal val="visible"/>
                                      </p:to>
                                    </p:set>
                                    <p:animEffect transition="in" filter="fade">
                                      <p:cBhvr>
                                        <p:cTn id="63" dur="500"/>
                                        <p:tgtEl>
                                          <p:spTgt spid="2">
                                            <p:txEl>
                                              <p:pRg st="8" end="8"/>
                                            </p:txEl>
                                          </p:spTgt>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2">
                                            <p:txEl>
                                              <p:pRg st="9" end="9"/>
                                            </p:txEl>
                                          </p:spTgt>
                                        </p:tgtEl>
                                        <p:attrNameLst>
                                          <p:attrName>style.visibility</p:attrName>
                                        </p:attrNameLst>
                                      </p:cBhvr>
                                      <p:to>
                                        <p:strVal val="visible"/>
                                      </p:to>
                                    </p:set>
                                    <p:animEffect transition="in" filter="fade">
                                      <p:cBhvr>
                                        <p:cTn id="68" dur="500"/>
                                        <p:tgtEl>
                                          <p:spTgt spid="2">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
          </p:nvPr>
        </p:nvSpPr>
        <p:spPr>
          <a:xfrm>
            <a:off x="516000" y="1008000"/>
            <a:ext cx="11160000" cy="5139869"/>
          </a:xfrm>
        </p:spPr>
        <p:txBody>
          <a:bodyPr/>
          <a:lstStyle/>
          <a:p>
            <a:r>
              <a:rPr lang="zh-CN" altLang="en-US" dirty="0"/>
              <a:t>定义</a:t>
            </a:r>
            <a:r>
              <a:rPr lang="en-US" altLang="zh-CN" dirty="0"/>
              <a:t>14.0 </a:t>
            </a:r>
            <a:r>
              <a:rPr lang="zh-CN" altLang="en-US" dirty="0">
                <a:solidFill>
                  <a:srgbClr val="FF0000"/>
                </a:solidFill>
              </a:rPr>
              <a:t>无序积</a:t>
            </a:r>
            <a:r>
              <a:rPr lang="en-US" altLang="zh-CN" dirty="0"/>
              <a:t>: </a:t>
            </a:r>
            <a:r>
              <a:rPr lang="zh-CN" altLang="en-US" dirty="0"/>
              <a:t>设</a:t>
            </a:r>
            <a:r>
              <a:rPr lang="en-US" altLang="zh-CN" dirty="0"/>
              <a:t>A,B</a:t>
            </a:r>
            <a:r>
              <a:rPr lang="zh-CN" altLang="en-US" dirty="0"/>
              <a:t>是任意集合，称</a:t>
            </a:r>
            <a:r>
              <a:rPr lang="en-US" altLang="zh-CN" b="1" dirty="0"/>
              <a:t>{(</a:t>
            </a:r>
            <a:r>
              <a:rPr lang="en-US" altLang="zh-CN" b="1" dirty="0" err="1"/>
              <a:t>a,b</a:t>
            </a:r>
            <a:r>
              <a:rPr lang="en-US" altLang="zh-CN" b="1" dirty="0"/>
              <a:t>)|</a:t>
            </a:r>
            <a:r>
              <a:rPr lang="en-US" altLang="zh-CN" b="1" dirty="0" err="1"/>
              <a:t>a</a:t>
            </a:r>
            <a:r>
              <a:rPr lang="en-US" altLang="zh-CN" b="1" dirty="0" err="1">
                <a:latin typeface="Times New Roman" panose="02020603050405020304" pitchFamily="18" charset="0"/>
                <a:sym typeface="Symbol" panose="05050102010706020507" pitchFamily="18" charset="2"/>
              </a:rPr>
              <a:t>A</a:t>
            </a:r>
            <a:r>
              <a:rPr lang="en-US" altLang="zh-CN" b="1" dirty="0" err="1">
                <a:latin typeface="Times New Roman" panose="02020603050405020304" pitchFamily="18" charset="0"/>
                <a:cs typeface="Times New Roman" panose="02020603050405020304" pitchFamily="18" charset="0"/>
              </a:rPr>
              <a:t>˄b</a:t>
            </a:r>
            <a:r>
              <a:rPr lang="en-US" altLang="zh-CN" b="1" dirty="0" err="1">
                <a:latin typeface="Times New Roman" panose="02020603050405020304" pitchFamily="18" charset="0"/>
                <a:sym typeface="Symbol" panose="05050102010706020507" pitchFamily="18" charset="2"/>
              </a:rPr>
              <a:t>B</a:t>
            </a:r>
            <a:r>
              <a:rPr lang="en-US" altLang="zh-CN" b="1" dirty="0"/>
              <a:t>}</a:t>
            </a:r>
            <a:r>
              <a:rPr lang="zh-CN" altLang="en-US" dirty="0"/>
              <a:t>为</a:t>
            </a:r>
            <a:r>
              <a:rPr lang="en-US" altLang="zh-CN" b="1" dirty="0"/>
              <a:t>A</a:t>
            </a:r>
            <a:r>
              <a:rPr lang="zh-CN" altLang="en-US" dirty="0"/>
              <a:t>与</a:t>
            </a:r>
            <a:r>
              <a:rPr lang="en-US" altLang="zh-CN" b="1" dirty="0"/>
              <a:t>B</a:t>
            </a:r>
            <a:r>
              <a:rPr lang="zh-CN" altLang="en-US" dirty="0"/>
              <a:t>无序积</a:t>
            </a:r>
            <a:r>
              <a:rPr lang="en-US" altLang="zh-CN" dirty="0"/>
              <a:t>, </a:t>
            </a:r>
            <a:r>
              <a:rPr lang="zh-CN" altLang="en-US" dirty="0"/>
              <a:t>记作</a:t>
            </a:r>
            <a:r>
              <a:rPr lang="en-US" altLang="zh-CN" b="1" dirty="0"/>
              <a:t>A&amp;B</a:t>
            </a:r>
            <a:r>
              <a:rPr lang="en-US" altLang="zh-CN" dirty="0"/>
              <a:t>, </a:t>
            </a:r>
            <a:r>
              <a:rPr lang="zh-CN" altLang="en-US" dirty="0"/>
              <a:t>且有</a:t>
            </a:r>
            <a:r>
              <a:rPr lang="en-US" altLang="zh-CN" b="1" dirty="0"/>
              <a:t>A&amp;B = B&amp;A</a:t>
            </a:r>
            <a:r>
              <a:rPr lang="en-US" altLang="zh-CN" dirty="0"/>
              <a:t>.</a:t>
            </a:r>
            <a:endParaRPr lang="zh-CN" altLang="en-US" dirty="0"/>
          </a:p>
          <a:p>
            <a:r>
              <a:rPr lang="zh-CN" altLang="en-US" dirty="0"/>
              <a:t>定义</a:t>
            </a:r>
            <a:r>
              <a:rPr lang="en-US" altLang="zh-CN" dirty="0"/>
              <a:t>14.1  </a:t>
            </a:r>
            <a:r>
              <a:rPr lang="zh-CN" altLang="en-US" dirty="0">
                <a:solidFill>
                  <a:srgbClr val="FF0000"/>
                </a:solidFill>
              </a:rPr>
              <a:t>无向图</a:t>
            </a:r>
            <a:r>
              <a:rPr lang="en-US" altLang="zh-CN" dirty="0"/>
              <a:t>G</a:t>
            </a:r>
            <a:r>
              <a:rPr lang="zh-CN" altLang="en-US" dirty="0"/>
              <a:t>是一有序二元组</a:t>
            </a:r>
            <a:r>
              <a:rPr lang="en-US" altLang="zh-CN" b="1" dirty="0"/>
              <a:t>&lt;V,E&gt;</a:t>
            </a:r>
            <a:r>
              <a:rPr lang="en-US" altLang="zh-CN" dirty="0"/>
              <a:t>, </a:t>
            </a:r>
            <a:r>
              <a:rPr lang="zh-CN" altLang="en-US" dirty="0"/>
              <a:t>其中</a:t>
            </a:r>
          </a:p>
          <a:p>
            <a:pPr marL="720000" lvl="1" indent="0">
              <a:buNone/>
            </a:pPr>
            <a:r>
              <a:rPr lang="en-US" altLang="zh-CN" dirty="0"/>
              <a:t>(1) V</a:t>
            </a:r>
            <a:r>
              <a:rPr lang="zh-CN" altLang="en-US" dirty="0">
                <a:sym typeface="Symbol" panose="05050102010706020507" pitchFamily="18" charset="2"/>
              </a:rPr>
              <a:t>是非空有限集</a:t>
            </a:r>
            <a:r>
              <a:rPr lang="en-US" altLang="zh-CN" dirty="0">
                <a:sym typeface="Symbol" panose="05050102010706020507" pitchFamily="18" charset="2"/>
              </a:rPr>
              <a:t>, </a:t>
            </a:r>
            <a:r>
              <a:rPr lang="zh-CN" altLang="en-US" dirty="0">
                <a:sym typeface="Symbol" panose="05050102010706020507" pitchFamily="18" charset="2"/>
              </a:rPr>
              <a:t>称</a:t>
            </a:r>
            <a:r>
              <a:rPr lang="zh-CN" altLang="en-US" dirty="0"/>
              <a:t>为</a:t>
            </a:r>
            <a:r>
              <a:rPr lang="zh-CN" altLang="en-US" dirty="0">
                <a:solidFill>
                  <a:srgbClr val="FF0000"/>
                </a:solidFill>
              </a:rPr>
              <a:t>顶点集</a:t>
            </a:r>
            <a:r>
              <a:rPr lang="en-US" altLang="zh-CN" dirty="0"/>
              <a:t>, </a:t>
            </a:r>
            <a:r>
              <a:rPr lang="zh-CN" altLang="en-US" dirty="0"/>
              <a:t>其元素称作顶点或结点</a:t>
            </a:r>
            <a:r>
              <a:rPr lang="en-US" altLang="zh-CN" dirty="0"/>
              <a:t>;</a:t>
            </a:r>
            <a:endParaRPr lang="zh-CN" altLang="en-US" dirty="0"/>
          </a:p>
          <a:p>
            <a:pPr marL="720000" lvl="1" indent="0">
              <a:buNone/>
            </a:pPr>
            <a:r>
              <a:rPr lang="en-US" altLang="zh-CN" dirty="0"/>
              <a:t>(2) E</a:t>
            </a:r>
            <a:r>
              <a:rPr lang="zh-CN" altLang="en-US" dirty="0"/>
              <a:t>是</a:t>
            </a:r>
            <a:r>
              <a:rPr lang="en-US" altLang="zh-CN" dirty="0"/>
              <a:t>V</a:t>
            </a:r>
            <a:r>
              <a:rPr lang="en-US" altLang="zh-CN" dirty="0">
                <a:sym typeface="Symbol" panose="05050102010706020507" pitchFamily="18" charset="2"/>
              </a:rPr>
              <a:t></a:t>
            </a:r>
            <a:r>
              <a:rPr lang="en-US" altLang="zh-CN" dirty="0"/>
              <a:t>V</a:t>
            </a:r>
            <a:r>
              <a:rPr lang="zh-CN" altLang="en-US" dirty="0"/>
              <a:t>的多重子集</a:t>
            </a:r>
            <a:r>
              <a:rPr lang="en-US" altLang="zh-CN" dirty="0"/>
              <a:t>, </a:t>
            </a:r>
            <a:r>
              <a:rPr lang="zh-CN" altLang="en-US" dirty="0"/>
              <a:t>称为边集</a:t>
            </a:r>
            <a:r>
              <a:rPr lang="en-US" altLang="zh-CN" dirty="0"/>
              <a:t>, </a:t>
            </a:r>
            <a:r>
              <a:rPr lang="zh-CN" altLang="en-US" dirty="0"/>
              <a:t>其元素称作</a:t>
            </a:r>
            <a:r>
              <a:rPr lang="zh-CN" altLang="en-US" dirty="0">
                <a:solidFill>
                  <a:srgbClr val="FF0000"/>
                </a:solidFill>
              </a:rPr>
              <a:t>无向边</a:t>
            </a:r>
            <a:r>
              <a:rPr lang="en-US" altLang="zh-CN" dirty="0"/>
              <a:t>, </a:t>
            </a:r>
            <a:r>
              <a:rPr lang="zh-CN" altLang="en-US" dirty="0"/>
              <a:t>简称边</a:t>
            </a:r>
            <a:r>
              <a:rPr lang="en-US" altLang="zh-CN" dirty="0"/>
              <a:t>.</a:t>
            </a:r>
            <a:endParaRPr lang="zh-CN" altLang="en-US" dirty="0"/>
          </a:p>
          <a:p>
            <a:r>
              <a:rPr lang="zh-CN" altLang="en-US" dirty="0"/>
              <a:t>例如</a:t>
            </a:r>
            <a:r>
              <a:rPr lang="en-US" altLang="zh-CN" dirty="0"/>
              <a:t>, </a:t>
            </a:r>
            <a:r>
              <a:rPr lang="zh-CN" altLang="en-US" dirty="0"/>
              <a:t>右图表示一个无向图  </a:t>
            </a:r>
          </a:p>
          <a:p>
            <a:pPr lvl="1"/>
            <a:r>
              <a:rPr lang="zh-CN" altLang="en-US" dirty="0"/>
              <a:t>设</a:t>
            </a:r>
            <a:r>
              <a:rPr lang="en-US" altLang="zh-CN" dirty="0"/>
              <a:t>V={v1, v2, v3, v4, v5}, </a:t>
            </a:r>
          </a:p>
          <a:p>
            <a:pPr lvl="1" algn="l"/>
            <a:r>
              <a:rPr lang="en-US" altLang="zh-CN" dirty="0"/>
              <a:t>E={(v1,v1),(v1,v2),(v2,v3),</a:t>
            </a:r>
          </a:p>
          <a:p>
            <a:pPr marL="1165225" lvl="1" indent="0" algn="l">
              <a:buNone/>
            </a:pPr>
            <a:r>
              <a:rPr lang="en-US" altLang="zh-CN" dirty="0"/>
              <a:t>(v2,v3),(v2,v5),(v1,v5),(v4,v5)}, </a:t>
            </a:r>
          </a:p>
          <a:p>
            <a:pPr lvl="1"/>
            <a:r>
              <a:rPr lang="zh-CN" altLang="en-US" dirty="0"/>
              <a:t>则 </a:t>
            </a:r>
            <a:r>
              <a:rPr lang="en-US" altLang="zh-CN" dirty="0"/>
              <a:t>G = &lt;V, E&gt;</a:t>
            </a:r>
            <a:r>
              <a:rPr lang="zh-CN" altLang="en-US" dirty="0"/>
              <a:t>为一无向图</a:t>
            </a:r>
            <a:r>
              <a:rPr lang="en-US" altLang="zh-CN" dirty="0"/>
              <a:t>.</a:t>
            </a:r>
          </a:p>
        </p:txBody>
      </p:sp>
      <p:sp>
        <p:nvSpPr>
          <p:cNvPr id="6146" name="Rectangle 2"/>
          <p:cNvSpPr>
            <a:spLocks noGrp="1" noChangeArrowheads="1"/>
          </p:cNvSpPr>
          <p:nvPr>
            <p:ph type="title"/>
          </p:nvPr>
        </p:nvSpPr>
        <p:spPr/>
        <p:txBody>
          <a:bodyPr/>
          <a:lstStyle/>
          <a:p>
            <a:r>
              <a:rPr lang="zh-CN" altLang="en-US" dirty="0"/>
              <a:t>一、无向图</a:t>
            </a:r>
            <a:endParaRPr lang="en-US" altLang="zh-CN" dirty="0"/>
          </a:p>
        </p:txBody>
      </p:sp>
      <p:sp>
        <p:nvSpPr>
          <p:cNvPr id="9" name="文本占位符 8"/>
          <p:cNvSpPr>
            <a:spLocks noGrp="1"/>
          </p:cNvSpPr>
          <p:nvPr>
            <p:ph type="body" sz="quarter" idx="11"/>
          </p:nvPr>
        </p:nvSpPr>
        <p:spPr/>
        <p:txBody>
          <a:bodyPr/>
          <a:lstStyle/>
          <a:p>
            <a:r>
              <a:rPr lang="en-US" altLang="zh-CN" dirty="0"/>
              <a:t>8.1 </a:t>
            </a:r>
            <a:r>
              <a:rPr lang="zh-CN" altLang="en-US" dirty="0"/>
              <a:t>图</a:t>
            </a:r>
          </a:p>
        </p:txBody>
      </p:sp>
      <p:pic>
        <p:nvPicPr>
          <p:cNvPr id="10" name="Picture 9" descr="14-1">
            <a:extLst>
              <a:ext uri="{FF2B5EF4-FFF2-40B4-BE49-F238E27FC236}">
                <a16:creationId xmlns:a16="http://schemas.microsoft.com/office/drawing/2014/main" id="{541D6B0F-DC0D-46B8-89EB-7055741954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21907" y="3577934"/>
            <a:ext cx="2668591" cy="26145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灯片编号占位符 3">
            <a:extLst>
              <a:ext uri="{FF2B5EF4-FFF2-40B4-BE49-F238E27FC236}">
                <a16:creationId xmlns:a16="http://schemas.microsoft.com/office/drawing/2014/main" id="{84805F24-4DF0-42E9-9EE4-1123ED22AEF8}"/>
              </a:ext>
            </a:extLst>
          </p:cNvPr>
          <p:cNvSpPr>
            <a:spLocks noGrp="1"/>
          </p:cNvSpPr>
          <p:nvPr>
            <p:ph type="sldNum" sz="quarter" idx="10"/>
          </p:nvPr>
        </p:nvSpPr>
        <p:spPr/>
        <p:txBody>
          <a:bodyPr/>
          <a:lstStyle/>
          <a:p>
            <a:fld id="{ADDBA8A9-FE90-4847-B2BB-91D9864F4629}" type="slidenum">
              <a:rPr lang="zh-CN" altLang="en-US" smtClean="0"/>
              <a:pPr/>
              <a:t>6</a:t>
            </a:fld>
            <a:r>
              <a:rPr lang="en-US" altLang="zh-CN"/>
              <a:t>|73</a:t>
            </a:r>
            <a:endParaRPr lang="zh-CN" altLang="en-US" dirty="0"/>
          </a:p>
        </p:txBody>
      </p:sp>
    </p:spTree>
    <p:extLst>
      <p:ext uri="{BB962C8B-B14F-4D97-AF65-F5344CB8AC3E}">
        <p14:creationId xmlns:p14="http://schemas.microsoft.com/office/powerpoint/2010/main" val="153256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500"/>
                                        <p:tgtEl>
                                          <p:spTgt spid="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Effect transition="in" filter="fade">
                                      <p:cBhvr>
                                        <p:cTn id="27" dur="500"/>
                                        <p:tgtEl>
                                          <p:spTgt spid="2">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53" presetClass="entr" presetSubtype="16" fill="hold" nodeType="clickEffect">
                                  <p:stCondLst>
                                    <p:cond delay="0"/>
                                  </p:stCondLst>
                                  <p:childTnLst>
                                    <p:set>
                                      <p:cBhvr>
                                        <p:cTn id="31" dur="1" fill="hold">
                                          <p:stCondLst>
                                            <p:cond delay="0"/>
                                          </p:stCondLst>
                                        </p:cTn>
                                        <p:tgtEl>
                                          <p:spTgt spid="10"/>
                                        </p:tgtEl>
                                        <p:attrNameLst>
                                          <p:attrName>style.visibility</p:attrName>
                                        </p:attrNameLst>
                                      </p:cBhvr>
                                      <p:to>
                                        <p:strVal val="visible"/>
                                      </p:to>
                                    </p:set>
                                    <p:anim calcmode="lin" valueType="num">
                                      <p:cBhvr>
                                        <p:cTn id="32" dur="500" fill="hold"/>
                                        <p:tgtEl>
                                          <p:spTgt spid="10"/>
                                        </p:tgtEl>
                                        <p:attrNameLst>
                                          <p:attrName>ppt_w</p:attrName>
                                        </p:attrNameLst>
                                      </p:cBhvr>
                                      <p:tavLst>
                                        <p:tav tm="0">
                                          <p:val>
                                            <p:fltVal val="0"/>
                                          </p:val>
                                        </p:tav>
                                        <p:tav tm="100000">
                                          <p:val>
                                            <p:strVal val="#ppt_w"/>
                                          </p:val>
                                        </p:tav>
                                      </p:tavLst>
                                    </p:anim>
                                    <p:anim calcmode="lin" valueType="num">
                                      <p:cBhvr>
                                        <p:cTn id="33" dur="500" fill="hold"/>
                                        <p:tgtEl>
                                          <p:spTgt spid="10"/>
                                        </p:tgtEl>
                                        <p:attrNameLst>
                                          <p:attrName>ppt_h</p:attrName>
                                        </p:attrNameLst>
                                      </p:cBhvr>
                                      <p:tavLst>
                                        <p:tav tm="0">
                                          <p:val>
                                            <p:fltVal val="0"/>
                                          </p:val>
                                        </p:tav>
                                        <p:tav tm="100000">
                                          <p:val>
                                            <p:strVal val="#ppt_h"/>
                                          </p:val>
                                        </p:tav>
                                      </p:tavLst>
                                    </p:anim>
                                    <p:animEffect transition="in" filter="fade">
                                      <p:cBhvr>
                                        <p:cTn id="34" dur="500"/>
                                        <p:tgtEl>
                                          <p:spTgt spid="10"/>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2">
                                            <p:txEl>
                                              <p:pRg st="5" end="5"/>
                                            </p:txEl>
                                          </p:spTgt>
                                        </p:tgtEl>
                                        <p:attrNameLst>
                                          <p:attrName>style.visibility</p:attrName>
                                        </p:attrNameLst>
                                      </p:cBhvr>
                                      <p:to>
                                        <p:strVal val="visible"/>
                                      </p:to>
                                    </p:set>
                                    <p:animEffect transition="in" filter="fade">
                                      <p:cBhvr>
                                        <p:cTn id="39" dur="500"/>
                                        <p:tgtEl>
                                          <p:spTgt spid="2">
                                            <p:txEl>
                                              <p:pRg st="5" end="5"/>
                                            </p:txEl>
                                          </p:spTgt>
                                        </p:tgtEl>
                                      </p:cBhvr>
                                    </p:animEffect>
                                  </p:childTnLst>
                                </p:cTn>
                              </p:par>
                            </p:childTnLst>
                          </p:cTn>
                        </p:par>
                        <p:par>
                          <p:cTn id="40" fill="hold">
                            <p:stCondLst>
                              <p:cond delay="500"/>
                            </p:stCondLst>
                            <p:childTnLst>
                              <p:par>
                                <p:cTn id="41" presetID="10" presetClass="entr" presetSubtype="0" fill="hold" nodeType="afterEffect">
                                  <p:stCondLst>
                                    <p:cond delay="0"/>
                                  </p:stCondLst>
                                  <p:childTnLst>
                                    <p:set>
                                      <p:cBhvr>
                                        <p:cTn id="42" dur="1" fill="hold">
                                          <p:stCondLst>
                                            <p:cond delay="0"/>
                                          </p:stCondLst>
                                        </p:cTn>
                                        <p:tgtEl>
                                          <p:spTgt spid="2">
                                            <p:txEl>
                                              <p:pRg st="6" end="6"/>
                                            </p:txEl>
                                          </p:spTgt>
                                        </p:tgtEl>
                                        <p:attrNameLst>
                                          <p:attrName>style.visibility</p:attrName>
                                        </p:attrNameLst>
                                      </p:cBhvr>
                                      <p:to>
                                        <p:strVal val="visible"/>
                                      </p:to>
                                    </p:set>
                                    <p:animEffect transition="in" filter="fade">
                                      <p:cBhvr>
                                        <p:cTn id="43" dur="500"/>
                                        <p:tgtEl>
                                          <p:spTgt spid="2">
                                            <p:txEl>
                                              <p:pRg st="6" end="6"/>
                                            </p:txEl>
                                          </p:spTgt>
                                        </p:tgtEl>
                                      </p:cBhvr>
                                    </p:animEffect>
                                  </p:childTnLst>
                                </p:cTn>
                              </p:par>
                            </p:childTnLst>
                          </p:cTn>
                        </p:par>
                        <p:par>
                          <p:cTn id="44" fill="hold">
                            <p:stCondLst>
                              <p:cond delay="1000"/>
                            </p:stCondLst>
                            <p:childTnLst>
                              <p:par>
                                <p:cTn id="45" presetID="10" presetClass="entr" presetSubtype="0" fill="hold" nodeType="afterEffect">
                                  <p:stCondLst>
                                    <p:cond delay="0"/>
                                  </p:stCondLst>
                                  <p:childTnLst>
                                    <p:set>
                                      <p:cBhvr>
                                        <p:cTn id="46" dur="1" fill="hold">
                                          <p:stCondLst>
                                            <p:cond delay="0"/>
                                          </p:stCondLst>
                                        </p:cTn>
                                        <p:tgtEl>
                                          <p:spTgt spid="2">
                                            <p:txEl>
                                              <p:pRg st="7" end="7"/>
                                            </p:txEl>
                                          </p:spTgt>
                                        </p:tgtEl>
                                        <p:attrNameLst>
                                          <p:attrName>style.visibility</p:attrName>
                                        </p:attrNameLst>
                                      </p:cBhvr>
                                      <p:to>
                                        <p:strVal val="visible"/>
                                      </p:to>
                                    </p:set>
                                    <p:animEffect transition="in" filter="fade">
                                      <p:cBhvr>
                                        <p:cTn id="47" dur="500"/>
                                        <p:tgtEl>
                                          <p:spTgt spid="2">
                                            <p:txEl>
                                              <p:pRg st="7" end="7"/>
                                            </p:txEl>
                                          </p:spTgt>
                                        </p:tgtEl>
                                      </p:cBhvr>
                                    </p:animEffect>
                                  </p:childTnLst>
                                </p:cTn>
                              </p:par>
                            </p:childTnLst>
                          </p:cTn>
                        </p:par>
                        <p:par>
                          <p:cTn id="48" fill="hold">
                            <p:stCondLst>
                              <p:cond delay="1500"/>
                            </p:stCondLst>
                            <p:childTnLst>
                              <p:par>
                                <p:cTn id="49" presetID="10" presetClass="entr" presetSubtype="0" fill="hold" nodeType="afterEffect">
                                  <p:stCondLst>
                                    <p:cond delay="0"/>
                                  </p:stCondLst>
                                  <p:childTnLst>
                                    <p:set>
                                      <p:cBhvr>
                                        <p:cTn id="50" dur="1" fill="hold">
                                          <p:stCondLst>
                                            <p:cond delay="0"/>
                                          </p:stCondLst>
                                        </p:cTn>
                                        <p:tgtEl>
                                          <p:spTgt spid="2">
                                            <p:txEl>
                                              <p:pRg st="8" end="8"/>
                                            </p:txEl>
                                          </p:spTgt>
                                        </p:tgtEl>
                                        <p:attrNameLst>
                                          <p:attrName>style.visibility</p:attrName>
                                        </p:attrNameLst>
                                      </p:cBhvr>
                                      <p:to>
                                        <p:strVal val="visible"/>
                                      </p:to>
                                    </p:set>
                                    <p:animEffect transition="in" filter="fade">
                                      <p:cBhvr>
                                        <p:cTn id="51" dur="500"/>
                                        <p:tgtEl>
                                          <p:spTgt spid="2">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文本占位符 1"/>
              <p:cNvSpPr>
                <a:spLocks noGrp="1"/>
              </p:cNvSpPr>
              <p:nvPr>
                <p:ph type="body" sz="quarter" idx="1"/>
              </p:nvPr>
            </p:nvSpPr>
            <p:spPr>
              <a:xfrm>
                <a:off x="516000" y="1008000"/>
                <a:ext cx="11160000" cy="3880037"/>
              </a:xfrm>
            </p:spPr>
            <p:txBody>
              <a:bodyPr/>
              <a:lstStyle/>
              <a:p>
                <a:r>
                  <a:rPr lang="zh-CN" altLang="en-US" dirty="0"/>
                  <a:t>定义</a:t>
                </a:r>
                <a:r>
                  <a:rPr lang="en-US" altLang="zh-CN" dirty="0"/>
                  <a:t>14.26  </a:t>
                </a:r>
                <a:r>
                  <a:rPr lang="zh-CN" altLang="en-US" dirty="0"/>
                  <a:t>设</a:t>
                </a:r>
                <a:r>
                  <a:rPr lang="en-US" altLang="zh-CN" dirty="0"/>
                  <a:t>D=&lt;V,E&gt;</a:t>
                </a:r>
                <a:r>
                  <a:rPr lang="zh-CN" altLang="en-US" dirty="0"/>
                  <a:t>为有向图</a:t>
                </a:r>
                <a:r>
                  <a:rPr lang="en-US" altLang="zh-CN" dirty="0"/>
                  <a:t>. V={</a:t>
                </a:r>
                <a14:m>
                  <m:oMath xmlns:m="http://schemas.openxmlformats.org/officeDocument/2006/math">
                    <m:sSub>
                      <m:sSubPr>
                        <m:ctrlPr>
                          <a:rPr lang="en-US" altLang="zh-CN" i="1" smtClean="0">
                            <a:latin typeface="Cambria Math" panose="02040503050406030204" pitchFamily="18" charset="0"/>
                          </a:rPr>
                        </m:ctrlPr>
                      </m:sSubPr>
                      <m:e>
                        <m:r>
                          <a:rPr lang="en-US" altLang="zh-CN" smtClean="0">
                            <a:latin typeface="Cambria Math" panose="02040503050406030204" pitchFamily="18" charset="0"/>
                          </a:rPr>
                          <m:t>𝒗</m:t>
                        </m:r>
                      </m:e>
                      <m:sub>
                        <m:r>
                          <a:rPr lang="en-US" altLang="zh-CN" smtClean="0">
                            <a:latin typeface="Cambria Math" panose="02040503050406030204" pitchFamily="18" charset="0"/>
                          </a:rPr>
                          <m:t>𝟏</m:t>
                        </m:r>
                      </m:sub>
                    </m:sSub>
                  </m:oMath>
                </a14:m>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a:latin typeface="Cambria Math" panose="02040503050406030204" pitchFamily="18" charset="0"/>
                          </a:rPr>
                          <m:t>𝒗</m:t>
                        </m:r>
                      </m:e>
                      <m:sub>
                        <m:r>
                          <a:rPr lang="en-US" altLang="zh-CN" smtClean="0">
                            <a:latin typeface="Cambria Math" panose="02040503050406030204" pitchFamily="18" charset="0"/>
                          </a:rPr>
                          <m:t>𝟐</m:t>
                        </m:r>
                      </m:sub>
                    </m:sSub>
                  </m:oMath>
                </a14:m>
                <a:r>
                  <a:rPr lang="en-US" altLang="zh-CN" dirty="0"/>
                  <a:t>, …, </a:t>
                </a:r>
                <a14:m>
                  <m:oMath xmlns:m="http://schemas.openxmlformats.org/officeDocument/2006/math">
                    <m:sSub>
                      <m:sSubPr>
                        <m:ctrlPr>
                          <a:rPr lang="en-US" altLang="zh-CN" i="1">
                            <a:latin typeface="Cambria Math" panose="02040503050406030204" pitchFamily="18" charset="0"/>
                          </a:rPr>
                        </m:ctrlPr>
                      </m:sSubPr>
                      <m:e>
                        <m:r>
                          <a:rPr lang="en-US" altLang="zh-CN">
                            <a:latin typeface="Cambria Math" panose="02040503050406030204" pitchFamily="18" charset="0"/>
                          </a:rPr>
                          <m:t>𝒗</m:t>
                        </m:r>
                      </m:e>
                      <m:sub>
                        <m:r>
                          <a:rPr lang="en-US" altLang="zh-CN" smtClean="0">
                            <a:latin typeface="Cambria Math" panose="02040503050406030204" pitchFamily="18" charset="0"/>
                          </a:rPr>
                          <m:t>𝒏</m:t>
                        </m:r>
                      </m:sub>
                    </m:sSub>
                  </m:oMath>
                </a14:m>
                <a:r>
                  <a:rPr lang="en-US" altLang="zh-CN" dirty="0"/>
                  <a:t>}, </a:t>
                </a:r>
                <a:r>
                  <a:rPr lang="zh-CN" altLang="en-US" dirty="0"/>
                  <a:t>令     </a:t>
                </a:r>
              </a:p>
              <a:p>
                <a:pPr marL="216000" lvl="1" indent="0" algn="ctr">
                  <a:buNone/>
                </a:pPr>
                <a14:m>
                  <m:oMath xmlns:m="http://schemas.openxmlformats.org/officeDocument/2006/math">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𝒑</m:t>
                        </m:r>
                      </m:e>
                      <m:sub>
                        <m:r>
                          <a:rPr lang="en-US" altLang="zh-CN" b="1" i="1" smtClean="0">
                            <a:latin typeface="Cambria Math" panose="02040503050406030204" pitchFamily="18" charset="0"/>
                          </a:rPr>
                          <m:t>𝒊𝒋</m:t>
                        </m:r>
                      </m:sub>
                    </m:sSub>
                  </m:oMath>
                </a14:m>
                <a:r>
                  <a:rPr lang="en-US" altLang="zh-CN" dirty="0"/>
                  <a:t>=</a:t>
                </a:r>
                <a14:m>
                  <m:oMath xmlns:m="http://schemas.openxmlformats.org/officeDocument/2006/math">
                    <m:d>
                      <m:dPr>
                        <m:begChr m:val="{"/>
                        <m:endChr m:val=""/>
                        <m:ctrlPr>
                          <a:rPr lang="en-US" altLang="zh-CN" i="1" dirty="0" smtClean="0">
                            <a:latin typeface="Cambria Math" panose="02040503050406030204" pitchFamily="18" charset="0"/>
                          </a:rPr>
                        </m:ctrlPr>
                      </m:dPr>
                      <m:e>
                        <m:eqArr>
                          <m:eqArrPr>
                            <m:ctrlPr>
                              <a:rPr lang="en-US" altLang="zh-CN" i="1" dirty="0" smtClean="0">
                                <a:latin typeface="Cambria Math" panose="02040503050406030204" pitchFamily="18" charset="0"/>
                              </a:rPr>
                            </m:ctrlPr>
                          </m:eqArrPr>
                          <m:e>
                            <m:r>
                              <a:rPr lang="en-US" altLang="zh-CN" b="1" i="1" dirty="0" smtClean="0">
                                <a:latin typeface="Cambria Math" panose="02040503050406030204" pitchFamily="18" charset="0"/>
                              </a:rPr>
                              <m:t>𝟏</m:t>
                            </m:r>
                            <m:r>
                              <a:rPr lang="en-US" altLang="zh-CN" b="1" i="1" dirty="0" smtClean="0">
                                <a:latin typeface="Cambria Math" panose="02040503050406030204" pitchFamily="18" charset="0"/>
                              </a:rPr>
                              <m:t>,  </m:t>
                            </m:r>
                            <m:sSub>
                              <m:sSubPr>
                                <m:ctrlPr>
                                  <a:rPr lang="en-US" altLang="zh-CN" i="1" dirty="0" smtClean="0">
                                    <a:latin typeface="Cambria Math" panose="02040503050406030204" pitchFamily="18" charset="0"/>
                                  </a:rPr>
                                </m:ctrlPr>
                              </m:sSubPr>
                              <m:e>
                                <m:r>
                                  <a:rPr lang="en-US" altLang="zh-CN" b="1" i="1" dirty="0" smtClean="0">
                                    <a:latin typeface="Cambria Math" panose="02040503050406030204" pitchFamily="18" charset="0"/>
                                  </a:rPr>
                                  <m:t>𝒗</m:t>
                                </m:r>
                              </m:e>
                              <m:sub>
                                <m:r>
                                  <a:rPr lang="en-US" altLang="zh-CN" b="1" i="1" dirty="0" smtClean="0">
                                    <a:latin typeface="Cambria Math" panose="02040503050406030204" pitchFamily="18" charset="0"/>
                                  </a:rPr>
                                  <m:t>𝒊</m:t>
                                </m:r>
                              </m:sub>
                            </m:sSub>
                            <m:r>
                              <a:rPr lang="zh-CN" altLang="en-US" b="1" i="1" dirty="0">
                                <a:latin typeface="Cambria Math" panose="02040503050406030204" pitchFamily="18" charset="0"/>
                              </a:rPr>
                              <m:t>可</m:t>
                            </m:r>
                            <m:r>
                              <a:rPr lang="zh-CN" altLang="en-US" b="1" i="1" dirty="0" smtClean="0">
                                <a:latin typeface="Cambria Math" panose="02040503050406030204" pitchFamily="18" charset="0"/>
                              </a:rPr>
                              <m:t>达</m:t>
                            </m:r>
                            <m:sSub>
                              <m:sSubPr>
                                <m:ctrlPr>
                                  <a:rPr lang="en-US" altLang="zh-CN" i="1" dirty="0" smtClean="0">
                                    <a:latin typeface="Cambria Math" panose="02040503050406030204" pitchFamily="18" charset="0"/>
                                  </a:rPr>
                                </m:ctrlPr>
                              </m:sSubPr>
                              <m:e>
                                <m:r>
                                  <a:rPr lang="en-US" altLang="zh-CN" b="1" i="1" dirty="0" smtClean="0">
                                    <a:latin typeface="Cambria Math" panose="02040503050406030204" pitchFamily="18" charset="0"/>
                                  </a:rPr>
                                  <m:t>𝒗</m:t>
                                </m:r>
                              </m:e>
                              <m:sub>
                                <m:r>
                                  <a:rPr lang="en-US" altLang="zh-CN" b="1" i="1" dirty="0" smtClean="0">
                                    <a:latin typeface="Cambria Math" panose="02040503050406030204" pitchFamily="18" charset="0"/>
                                  </a:rPr>
                                  <m:t>𝒋</m:t>
                                </m:r>
                              </m:sub>
                            </m:sSub>
                          </m:e>
                          <m:e>
                            <m:r>
                              <a:rPr lang="en-US" altLang="zh-CN" b="1" i="1" dirty="0" smtClean="0">
                                <a:latin typeface="Cambria Math" panose="02040503050406030204" pitchFamily="18" charset="0"/>
                              </a:rPr>
                              <m:t>𝟎</m:t>
                            </m:r>
                            <m:r>
                              <a:rPr lang="en-US" altLang="zh-CN" b="1" i="1" dirty="0" smtClean="0">
                                <a:latin typeface="Cambria Math" panose="02040503050406030204" pitchFamily="18" charset="0"/>
                              </a:rPr>
                              <m:t>,  </m:t>
                            </m:r>
                            <m:r>
                              <a:rPr lang="zh-CN" altLang="en-US" b="1" i="1" dirty="0">
                                <a:latin typeface="Cambria Math" panose="02040503050406030204" pitchFamily="18" charset="0"/>
                              </a:rPr>
                              <m:t>否</m:t>
                            </m:r>
                            <m:r>
                              <a:rPr lang="zh-CN" altLang="en-US" b="1" i="1" dirty="0" smtClean="0">
                                <a:latin typeface="Cambria Math" panose="02040503050406030204" pitchFamily="18" charset="0"/>
                              </a:rPr>
                              <m:t>则</m:t>
                            </m:r>
                            <m:r>
                              <a:rPr lang="en-US" altLang="zh-CN" b="1" i="1" dirty="0" smtClean="0">
                                <a:latin typeface="Cambria Math" panose="02040503050406030204" pitchFamily="18" charset="0"/>
                              </a:rPr>
                              <m:t>       </m:t>
                            </m:r>
                          </m:e>
                        </m:eqArr>
                      </m:e>
                    </m:d>
                  </m:oMath>
                </a14:m>
                <a:endParaRPr lang="en-US" altLang="zh-CN" dirty="0"/>
              </a:p>
              <a:p>
                <a:pPr marL="360000" indent="0">
                  <a:buNone/>
                </a:pPr>
                <a:r>
                  <a:rPr lang="zh-CN" altLang="en-US" dirty="0"/>
                  <a:t>称矩阵</a:t>
                </a:r>
                <a14:m>
                  <m:oMath xmlns:m="http://schemas.openxmlformats.org/officeDocument/2006/math">
                    <m:sSub>
                      <m:sSubPr>
                        <m:ctrlPr>
                          <a:rPr lang="en-US" altLang="zh-CN" b="0" i="1" smtClean="0">
                            <a:latin typeface="Cambria Math" panose="02040503050406030204" pitchFamily="18" charset="0"/>
                          </a:rPr>
                        </m:ctrlPr>
                      </m:sSubPr>
                      <m:e>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𝑖𝑗</m:t>
                            </m:r>
                          </m:sub>
                        </m:sSub>
                        <m:r>
                          <a:rPr lang="en-US" altLang="zh-CN" i="1">
                            <a:latin typeface="Cambria Math" panose="02040503050406030204" pitchFamily="18" charset="0"/>
                          </a:rPr>
                          <m:t>)</m:t>
                        </m:r>
                      </m:e>
                      <m:sub>
                        <m:r>
                          <a:rPr lang="en-US" altLang="zh-CN" b="0" i="1" smtClean="0">
                            <a:latin typeface="Cambria Math" panose="02040503050406030204" pitchFamily="18" charset="0"/>
                          </a:rPr>
                          <m:t>𝑛</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𝑛</m:t>
                        </m:r>
                      </m:sub>
                    </m:sSub>
                  </m:oMath>
                </a14:m>
                <a:r>
                  <a:rPr lang="zh-CN" altLang="en-US" dirty="0"/>
                  <a:t>为</a:t>
                </a:r>
                <a:r>
                  <a:rPr lang="en-US" altLang="zh-CN" dirty="0"/>
                  <a:t>D</a:t>
                </a:r>
                <a:r>
                  <a:rPr lang="zh-CN" altLang="en-US" dirty="0"/>
                  <a:t>的可达矩阵</a:t>
                </a:r>
                <a:r>
                  <a:rPr lang="en-US" altLang="zh-CN" dirty="0"/>
                  <a:t>, </a:t>
                </a:r>
                <a:r>
                  <a:rPr lang="zh-CN" altLang="en-US" dirty="0"/>
                  <a:t>记作</a:t>
                </a:r>
                <a:r>
                  <a:rPr lang="en-US" altLang="zh-CN" dirty="0"/>
                  <a:t>P(D), </a:t>
                </a:r>
                <a:r>
                  <a:rPr lang="zh-CN" altLang="en-US" dirty="0"/>
                  <a:t>简记为</a:t>
                </a:r>
                <a:r>
                  <a:rPr lang="en-US" altLang="zh-CN" dirty="0"/>
                  <a:t>P.</a:t>
                </a:r>
              </a:p>
              <a:p>
                <a:pPr lvl="1"/>
                <a:r>
                  <a:rPr lang="zh-CN" altLang="en-US" dirty="0"/>
                  <a:t>由于</a:t>
                </a:r>
                <a14:m>
                  <m:oMath xmlns:m="http://schemas.openxmlformats.org/officeDocument/2006/math">
                    <m:r>
                      <a:rPr lang="zh-CN" altLang="en-US" i="1" smtClean="0">
                        <a:latin typeface="Cambria Math" panose="02040503050406030204" pitchFamily="18" charset="0"/>
                      </a:rPr>
                      <m:t>∀</m:t>
                    </m:r>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𝑣</m:t>
                        </m:r>
                      </m:e>
                      <m:sub>
                        <m:r>
                          <a:rPr lang="en-US" altLang="zh-CN" b="0" i="1" smtClean="0">
                            <a:latin typeface="Cambria Math" panose="02040503050406030204" pitchFamily="18" charset="0"/>
                          </a:rPr>
                          <m:t>𝑖</m:t>
                        </m:r>
                      </m:sub>
                    </m:sSub>
                    <m:r>
                      <a:rPr lang="en-US" altLang="zh-CN"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𝑉</m:t>
                    </m:r>
                  </m:oMath>
                </a14:m>
                <a:r>
                  <a:rPr lang="en-US" altLang="zh-CN" dirty="0"/>
                  <a:t>,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𝑣</m:t>
                        </m:r>
                      </m:e>
                      <m:sub>
                        <m:r>
                          <a:rPr lang="en-US" altLang="zh-CN" b="0" i="1" smtClean="0">
                            <a:latin typeface="Cambria Math" panose="02040503050406030204" pitchFamily="18" charset="0"/>
                          </a:rPr>
                          <m:t>𝑖</m:t>
                        </m:r>
                      </m:sub>
                    </m:sSub>
                    <m:r>
                      <a:rPr lang="en-US" altLang="zh-CN" i="1" smtClean="0">
                        <a:latin typeface="Cambria Math" panose="02040503050406030204" pitchFamily="18" charset="0"/>
                        <a:ea typeface="Cambria Math" panose="02040503050406030204" pitchFamily="18" charset="0"/>
                      </a:rPr>
                      <m:t>↔</m:t>
                    </m:r>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𝑣</m:t>
                        </m:r>
                      </m:e>
                      <m:sub>
                        <m:r>
                          <a:rPr lang="en-US" altLang="zh-CN" b="0" i="1" smtClean="0">
                            <a:latin typeface="Cambria Math" panose="02040503050406030204" pitchFamily="18" charset="0"/>
                          </a:rPr>
                          <m:t>𝑖</m:t>
                        </m:r>
                      </m:sub>
                    </m:sSub>
                  </m:oMath>
                </a14:m>
                <a:r>
                  <a:rPr lang="en-US" altLang="zh-CN" dirty="0"/>
                  <a:t>, </a:t>
                </a:r>
                <a:r>
                  <a:rPr lang="zh-CN" altLang="en-US" dirty="0"/>
                  <a:t>所以</a:t>
                </a:r>
                <a:r>
                  <a:rPr lang="en-US" altLang="zh-CN" dirty="0"/>
                  <a:t>P(D)</a:t>
                </a:r>
                <a:r>
                  <a:rPr lang="zh-CN" altLang="en-US" dirty="0"/>
                  <a:t>主对角线上的元素全为</a:t>
                </a:r>
                <a:r>
                  <a:rPr lang="en-US" altLang="zh-CN" dirty="0"/>
                  <a:t>1. </a:t>
                </a:r>
              </a:p>
              <a:p>
                <a:pPr lvl="1"/>
                <a:r>
                  <a:rPr lang="zh-CN" altLang="en-US" dirty="0"/>
                  <a:t>由定义不难看出</a:t>
                </a:r>
                <a:r>
                  <a:rPr lang="en-US" altLang="zh-CN" dirty="0"/>
                  <a:t>,  D </a:t>
                </a:r>
                <a:r>
                  <a:rPr lang="zh-CN" altLang="en-US" dirty="0"/>
                  <a:t>强连通当且仅当 </a:t>
                </a:r>
                <a:r>
                  <a:rPr lang="en-US" altLang="zh-CN" dirty="0"/>
                  <a:t>P(D)</a:t>
                </a:r>
                <a:r>
                  <a:rPr lang="zh-CN" altLang="en-US" dirty="0"/>
                  <a:t>为全</a:t>
                </a:r>
                <a:r>
                  <a:rPr lang="en-US" altLang="zh-CN" dirty="0"/>
                  <a:t>1</a:t>
                </a:r>
                <a:r>
                  <a:rPr lang="zh-CN" altLang="en-US" dirty="0"/>
                  <a:t>矩阵</a:t>
                </a:r>
                <a:r>
                  <a:rPr lang="en-US" altLang="zh-CN" dirty="0"/>
                  <a:t>. </a:t>
                </a:r>
              </a:p>
              <a:p>
                <a:r>
                  <a:rPr lang="zh-CN" altLang="en-US" dirty="0"/>
                  <a:t>例如</a:t>
                </a:r>
                <a:r>
                  <a:rPr lang="en-US" altLang="zh-CN" dirty="0"/>
                  <a:t>,</a:t>
                </a:r>
                <a:r>
                  <a:rPr lang="zh-CN" altLang="en-US" dirty="0"/>
                  <a:t>下图</a:t>
                </a:r>
                <a:r>
                  <a:rPr lang="en-US" altLang="zh-CN" dirty="0"/>
                  <a:t>D</a:t>
                </a:r>
                <a:r>
                  <a:rPr lang="zh-CN" altLang="en-US" dirty="0"/>
                  <a:t>的可达矩阵为</a:t>
                </a:r>
              </a:p>
            </p:txBody>
          </p:sp>
        </mc:Choice>
        <mc:Fallback xmlns="">
          <p:sp>
            <p:nvSpPr>
              <p:cNvPr id="2" name="文本占位符 1"/>
              <p:cNvSpPr>
                <a:spLocks noGrp="1" noRot="1" noChangeAspect="1" noMove="1" noResize="1" noEditPoints="1" noAdjustHandles="1" noChangeArrowheads="1" noChangeShapeType="1" noTextEdit="1"/>
              </p:cNvSpPr>
              <p:nvPr>
                <p:ph type="body" sz="quarter" idx="1"/>
              </p:nvPr>
            </p:nvSpPr>
            <p:spPr>
              <a:xfrm>
                <a:off x="516000" y="1008000"/>
                <a:ext cx="11160000" cy="3880037"/>
              </a:xfrm>
              <a:blipFill>
                <a:blip r:embed="rId3"/>
                <a:stretch>
                  <a:fillRect l="-1148" t="-2355" b="-3925"/>
                </a:stretch>
              </a:blipFill>
            </p:spPr>
            <p:txBody>
              <a:bodyPr/>
              <a:lstStyle/>
              <a:p>
                <a:r>
                  <a:rPr lang="zh-CN" altLang="en-US">
                    <a:noFill/>
                  </a:rPr>
                  <a:t> </a:t>
                </a:r>
              </a:p>
            </p:txBody>
          </p:sp>
        </mc:Fallback>
      </mc:AlternateContent>
      <p:sp>
        <p:nvSpPr>
          <p:cNvPr id="6146" name="Rectangle 2"/>
          <p:cNvSpPr>
            <a:spLocks noGrp="1" noChangeArrowheads="1"/>
          </p:cNvSpPr>
          <p:nvPr>
            <p:ph type="title"/>
          </p:nvPr>
        </p:nvSpPr>
        <p:spPr/>
        <p:txBody>
          <a:bodyPr/>
          <a:lstStyle/>
          <a:p>
            <a:r>
              <a:rPr lang="zh-CN" altLang="en-US" dirty="0"/>
              <a:t>五、有向图的可达矩阵</a:t>
            </a:r>
            <a:endParaRPr lang="en-US" altLang="zh-CN" dirty="0"/>
          </a:p>
        </p:txBody>
      </p:sp>
      <p:sp>
        <p:nvSpPr>
          <p:cNvPr id="9" name="文本占位符 8"/>
          <p:cNvSpPr>
            <a:spLocks noGrp="1"/>
          </p:cNvSpPr>
          <p:nvPr>
            <p:ph type="body" sz="quarter" idx="11"/>
          </p:nvPr>
        </p:nvSpPr>
        <p:spPr/>
        <p:txBody>
          <a:bodyPr/>
          <a:lstStyle/>
          <a:p>
            <a:r>
              <a:rPr lang="en-US" altLang="zh-CN"/>
              <a:t>8.4 </a:t>
            </a:r>
            <a:r>
              <a:rPr lang="zh-CN" altLang="en-US"/>
              <a:t>图的矩阵表示</a:t>
            </a:r>
            <a:endParaRPr lang="zh-CN" altLang="en-US" dirty="0"/>
          </a:p>
        </p:txBody>
      </p:sp>
      <p:pic>
        <p:nvPicPr>
          <p:cNvPr id="29" name="Picture 13" descr="14-10">
            <a:extLst>
              <a:ext uri="{FF2B5EF4-FFF2-40B4-BE49-F238E27FC236}">
                <a16:creationId xmlns:a16="http://schemas.microsoft.com/office/drawing/2014/main" id="{1B9E7E15-6F9B-43A2-AC17-0EB5C111CC9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7185" t="7929"/>
          <a:stretch/>
        </p:blipFill>
        <p:spPr bwMode="auto">
          <a:xfrm>
            <a:off x="5657056" y="4304107"/>
            <a:ext cx="2046288" cy="18518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30" name="Object 7">
            <a:extLst>
              <a:ext uri="{FF2B5EF4-FFF2-40B4-BE49-F238E27FC236}">
                <a16:creationId xmlns:a16="http://schemas.microsoft.com/office/drawing/2014/main" id="{F3A195C8-6D08-42D3-86AE-28568FF8098B}"/>
              </a:ext>
            </a:extLst>
          </p:cNvPr>
          <p:cNvGraphicFramePr>
            <a:graphicFrameLocks noChangeAspect="1"/>
          </p:cNvGraphicFramePr>
          <p:nvPr>
            <p:extLst>
              <p:ext uri="{D42A27DB-BD31-4B8C-83A1-F6EECF244321}">
                <p14:modId xmlns:p14="http://schemas.microsoft.com/office/powerpoint/2010/main" val="4061333633"/>
              </p:ext>
            </p:extLst>
          </p:nvPr>
        </p:nvGraphicFramePr>
        <p:xfrm>
          <a:off x="8473964" y="4316312"/>
          <a:ext cx="2361565" cy="1839688"/>
        </p:xfrm>
        <a:graphic>
          <a:graphicData uri="http://schemas.openxmlformats.org/presentationml/2006/ole">
            <mc:AlternateContent xmlns:mc="http://schemas.openxmlformats.org/markup-compatibility/2006">
              <mc:Choice xmlns:v="urn:schemas-microsoft-com:vml" Requires="v">
                <p:oleObj spid="_x0000_s1029" name="公式" r:id="rId5" imgW="1168200" imgH="914400" progId="Equation.3">
                  <p:embed/>
                </p:oleObj>
              </mc:Choice>
              <mc:Fallback>
                <p:oleObj name="公式" r:id="rId5" imgW="1168200" imgH="914400" progId="Equation.3">
                  <p:embed/>
                  <p:pic>
                    <p:nvPicPr>
                      <p:cNvPr id="30" name="Object 7">
                        <a:extLst>
                          <a:ext uri="{FF2B5EF4-FFF2-40B4-BE49-F238E27FC236}">
                            <a16:creationId xmlns:a16="http://schemas.microsoft.com/office/drawing/2014/main" id="{F3A195C8-6D08-42D3-86AE-28568FF8098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73964" y="4316312"/>
                        <a:ext cx="2361565" cy="1839688"/>
                      </a:xfrm>
                      <a:prstGeom prst="rect">
                        <a:avLst/>
                      </a:prstGeom>
                      <a:noFill/>
                      <a:extLst/>
                    </p:spPr>
                  </p:pic>
                </p:oleObj>
              </mc:Fallback>
            </mc:AlternateContent>
          </a:graphicData>
        </a:graphic>
      </p:graphicFrame>
      <p:sp>
        <p:nvSpPr>
          <p:cNvPr id="28" name="灯片编号占位符 27">
            <a:extLst>
              <a:ext uri="{FF2B5EF4-FFF2-40B4-BE49-F238E27FC236}">
                <a16:creationId xmlns:a16="http://schemas.microsoft.com/office/drawing/2014/main" id="{BBD78681-CAAC-40E3-9453-473289FD131D}"/>
              </a:ext>
            </a:extLst>
          </p:cNvPr>
          <p:cNvSpPr>
            <a:spLocks noGrp="1"/>
          </p:cNvSpPr>
          <p:nvPr>
            <p:ph type="sldNum" sz="quarter" idx="10"/>
          </p:nvPr>
        </p:nvSpPr>
        <p:spPr/>
        <p:txBody>
          <a:bodyPr/>
          <a:lstStyle/>
          <a:p>
            <a:fld id="{ADDBA8A9-FE90-4847-B2BB-91D9864F4629}" type="slidenum">
              <a:rPr lang="zh-CN" altLang="en-US" smtClean="0"/>
              <a:pPr/>
              <a:t>60</a:t>
            </a:fld>
            <a:r>
              <a:rPr lang="en-US" altLang="zh-CN"/>
              <a:t>|73</a:t>
            </a:r>
            <a:endParaRPr lang="zh-CN" altLang="en-US" dirty="0"/>
          </a:p>
        </p:txBody>
      </p:sp>
    </p:spTree>
    <p:extLst>
      <p:ext uri="{BB962C8B-B14F-4D97-AF65-F5344CB8AC3E}">
        <p14:creationId xmlns:p14="http://schemas.microsoft.com/office/powerpoint/2010/main" val="1972435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500"/>
                                        <p:tgtEl>
                                          <p:spTgt spid="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Effect transition="in" filter="fade">
                                      <p:cBhvr>
                                        <p:cTn id="27" dur="500"/>
                                        <p:tgtEl>
                                          <p:spTgt spid="2">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
                                            <p:txEl>
                                              <p:pRg st="5" end="5"/>
                                            </p:txEl>
                                          </p:spTgt>
                                        </p:tgtEl>
                                        <p:attrNameLst>
                                          <p:attrName>style.visibility</p:attrName>
                                        </p:attrNameLst>
                                      </p:cBhvr>
                                      <p:to>
                                        <p:strVal val="visible"/>
                                      </p:to>
                                    </p:set>
                                    <p:animEffect transition="in" filter="fade">
                                      <p:cBhvr>
                                        <p:cTn id="32" dur="500"/>
                                        <p:tgtEl>
                                          <p:spTgt spid="2">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53" presetClass="entr" presetSubtype="16" fill="hold" nodeType="clickEffect">
                                  <p:stCondLst>
                                    <p:cond delay="0"/>
                                  </p:stCondLst>
                                  <p:childTnLst>
                                    <p:set>
                                      <p:cBhvr>
                                        <p:cTn id="36" dur="1" fill="hold">
                                          <p:stCondLst>
                                            <p:cond delay="0"/>
                                          </p:stCondLst>
                                        </p:cTn>
                                        <p:tgtEl>
                                          <p:spTgt spid="29"/>
                                        </p:tgtEl>
                                        <p:attrNameLst>
                                          <p:attrName>style.visibility</p:attrName>
                                        </p:attrNameLst>
                                      </p:cBhvr>
                                      <p:to>
                                        <p:strVal val="visible"/>
                                      </p:to>
                                    </p:set>
                                    <p:anim calcmode="lin" valueType="num">
                                      <p:cBhvr>
                                        <p:cTn id="37" dur="500" fill="hold"/>
                                        <p:tgtEl>
                                          <p:spTgt spid="29"/>
                                        </p:tgtEl>
                                        <p:attrNameLst>
                                          <p:attrName>ppt_w</p:attrName>
                                        </p:attrNameLst>
                                      </p:cBhvr>
                                      <p:tavLst>
                                        <p:tav tm="0">
                                          <p:val>
                                            <p:fltVal val="0"/>
                                          </p:val>
                                        </p:tav>
                                        <p:tav tm="100000">
                                          <p:val>
                                            <p:strVal val="#ppt_w"/>
                                          </p:val>
                                        </p:tav>
                                      </p:tavLst>
                                    </p:anim>
                                    <p:anim calcmode="lin" valueType="num">
                                      <p:cBhvr>
                                        <p:cTn id="38" dur="500" fill="hold"/>
                                        <p:tgtEl>
                                          <p:spTgt spid="29"/>
                                        </p:tgtEl>
                                        <p:attrNameLst>
                                          <p:attrName>ppt_h</p:attrName>
                                        </p:attrNameLst>
                                      </p:cBhvr>
                                      <p:tavLst>
                                        <p:tav tm="0">
                                          <p:val>
                                            <p:fltVal val="0"/>
                                          </p:val>
                                        </p:tav>
                                        <p:tav tm="100000">
                                          <p:val>
                                            <p:strVal val="#ppt_h"/>
                                          </p:val>
                                        </p:tav>
                                      </p:tavLst>
                                    </p:anim>
                                    <p:animEffect transition="in" filter="fade">
                                      <p:cBhvr>
                                        <p:cTn id="39" dur="500"/>
                                        <p:tgtEl>
                                          <p:spTgt spid="29"/>
                                        </p:tgtEl>
                                      </p:cBhvr>
                                    </p:animEffect>
                                  </p:childTnLst>
                                </p:cTn>
                              </p:par>
                            </p:childTnLst>
                          </p:cTn>
                        </p:par>
                      </p:childTnLst>
                    </p:cTn>
                  </p:par>
                  <p:par>
                    <p:cTn id="40" fill="hold">
                      <p:stCondLst>
                        <p:cond delay="indefinite"/>
                      </p:stCondLst>
                      <p:childTnLst>
                        <p:par>
                          <p:cTn id="41" fill="hold">
                            <p:stCondLst>
                              <p:cond delay="0"/>
                            </p:stCondLst>
                            <p:childTnLst>
                              <p:par>
                                <p:cTn id="42" presetID="53" presetClass="entr" presetSubtype="16" fill="hold" nodeType="clickEffect">
                                  <p:stCondLst>
                                    <p:cond delay="0"/>
                                  </p:stCondLst>
                                  <p:childTnLst>
                                    <p:set>
                                      <p:cBhvr>
                                        <p:cTn id="43" dur="1" fill="hold">
                                          <p:stCondLst>
                                            <p:cond delay="0"/>
                                          </p:stCondLst>
                                        </p:cTn>
                                        <p:tgtEl>
                                          <p:spTgt spid="30"/>
                                        </p:tgtEl>
                                        <p:attrNameLst>
                                          <p:attrName>style.visibility</p:attrName>
                                        </p:attrNameLst>
                                      </p:cBhvr>
                                      <p:to>
                                        <p:strVal val="visible"/>
                                      </p:to>
                                    </p:set>
                                    <p:anim calcmode="lin" valueType="num">
                                      <p:cBhvr>
                                        <p:cTn id="44" dur="500" fill="hold"/>
                                        <p:tgtEl>
                                          <p:spTgt spid="30"/>
                                        </p:tgtEl>
                                        <p:attrNameLst>
                                          <p:attrName>ppt_w</p:attrName>
                                        </p:attrNameLst>
                                      </p:cBhvr>
                                      <p:tavLst>
                                        <p:tav tm="0">
                                          <p:val>
                                            <p:fltVal val="0"/>
                                          </p:val>
                                        </p:tav>
                                        <p:tav tm="100000">
                                          <p:val>
                                            <p:strVal val="#ppt_w"/>
                                          </p:val>
                                        </p:tav>
                                      </p:tavLst>
                                    </p:anim>
                                    <p:anim calcmode="lin" valueType="num">
                                      <p:cBhvr>
                                        <p:cTn id="45" dur="500" fill="hold"/>
                                        <p:tgtEl>
                                          <p:spTgt spid="30"/>
                                        </p:tgtEl>
                                        <p:attrNameLst>
                                          <p:attrName>ppt_h</p:attrName>
                                        </p:attrNameLst>
                                      </p:cBhvr>
                                      <p:tavLst>
                                        <p:tav tm="0">
                                          <p:val>
                                            <p:fltVal val="0"/>
                                          </p:val>
                                        </p:tav>
                                        <p:tav tm="100000">
                                          <p:val>
                                            <p:strVal val="#ppt_h"/>
                                          </p:val>
                                        </p:tav>
                                      </p:tavLst>
                                    </p:anim>
                                    <p:animEffect transition="in" filter="fade">
                                      <p:cBhvr>
                                        <p:cTn id="46"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a:grpSpLocks noChangeAspect="1"/>
          </p:cNvGrpSpPr>
          <p:nvPr/>
        </p:nvGrpSpPr>
        <p:grpSpPr>
          <a:xfrm>
            <a:off x="9856600" y="1233488"/>
            <a:ext cx="618455" cy="1800000"/>
            <a:chOff x="597712" y="2415605"/>
            <a:chExt cx="1076110" cy="3131998"/>
          </a:xfrm>
        </p:grpSpPr>
        <p:sp>
          <p:nvSpPr>
            <p:cNvPr id="10" name="等腰三角形 9"/>
            <p:cNvSpPr/>
            <p:nvPr/>
          </p:nvSpPr>
          <p:spPr>
            <a:xfrm rot="10800000">
              <a:off x="597712" y="2908359"/>
              <a:ext cx="1076110" cy="2639244"/>
            </a:xfrm>
            <a:prstGeom prst="cube">
              <a:avLst/>
            </a:prstGeom>
            <a:gradFill>
              <a:gsLst>
                <a:gs pos="70000">
                  <a:srgbClr val="000000">
                    <a:alpha val="8000"/>
                  </a:srgbClr>
                </a:gs>
                <a:gs pos="50000">
                  <a:srgbClr val="000000">
                    <a:alpha val="4000"/>
                  </a:srgbClr>
                </a:gs>
                <a:gs pos="30000">
                  <a:schemeClr val="tx1">
                    <a:alpha val="0"/>
                  </a:schemeClr>
                </a:gs>
                <a:gs pos="100000">
                  <a:schemeClr val="tx1">
                    <a:lumMod val="85000"/>
                    <a:lumOff val="15000"/>
                    <a:alpha val="30000"/>
                  </a:schemeClr>
                </a:gs>
              </a:gsLst>
              <a:lin ang="5400000" scaled="1"/>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11" name="椭圆 10"/>
            <p:cNvSpPr>
              <a:spLocks noChangeAspect="1"/>
            </p:cNvSpPr>
            <p:nvPr/>
          </p:nvSpPr>
          <p:spPr>
            <a:xfrm>
              <a:off x="648010" y="2415605"/>
              <a:ext cx="971992" cy="972000"/>
            </a:xfrm>
            <a:prstGeom prst="cube">
              <a:avLst/>
            </a:prstGeom>
            <a:gradFill>
              <a:gsLst>
                <a:gs pos="1000">
                  <a:schemeClr val="accent1">
                    <a:lumMod val="20000"/>
                    <a:lumOff val="80000"/>
                  </a:schemeClr>
                </a:gs>
                <a:gs pos="60000">
                  <a:schemeClr val="accent1">
                    <a:lumMod val="75000"/>
                  </a:schemeClr>
                </a:gs>
                <a:gs pos="100000">
                  <a:schemeClr val="accent1">
                    <a:lumMod val="50000"/>
                  </a:schemeClr>
                </a:gs>
              </a:gsLst>
              <a:lin ang="5400000" scaled="1"/>
            </a:gradFill>
            <a:ln w="25400">
              <a:noFill/>
            </a:ln>
            <a:effectLst>
              <a:outerShdw blurRad="254000" dist="635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grpSp>
      <p:grpSp>
        <p:nvGrpSpPr>
          <p:cNvPr id="3" name="组合 2"/>
          <p:cNvGrpSpPr>
            <a:grpSpLocks noChangeAspect="1"/>
          </p:cNvGrpSpPr>
          <p:nvPr/>
        </p:nvGrpSpPr>
        <p:grpSpPr>
          <a:xfrm>
            <a:off x="8511339" y="2023201"/>
            <a:ext cx="2027688" cy="6443998"/>
            <a:chOff x="935919" y="107043"/>
            <a:chExt cx="1818452" cy="5779044"/>
          </a:xfrm>
        </p:grpSpPr>
        <p:sp>
          <p:nvSpPr>
            <p:cNvPr id="4" name="等腰三角形 9"/>
            <p:cNvSpPr/>
            <p:nvPr/>
          </p:nvSpPr>
          <p:spPr>
            <a:xfrm rot="10800000">
              <a:off x="935919" y="1016252"/>
              <a:ext cx="1818452" cy="4869835"/>
            </a:xfrm>
            <a:prstGeom prst="cube">
              <a:avLst/>
            </a:prstGeom>
            <a:gradFill>
              <a:gsLst>
                <a:gs pos="70000">
                  <a:srgbClr val="000000">
                    <a:alpha val="8000"/>
                  </a:srgbClr>
                </a:gs>
                <a:gs pos="50000">
                  <a:srgbClr val="000000">
                    <a:alpha val="4000"/>
                  </a:srgbClr>
                </a:gs>
                <a:gs pos="30000">
                  <a:schemeClr val="tx1">
                    <a:alpha val="0"/>
                  </a:schemeClr>
                </a:gs>
                <a:gs pos="100000">
                  <a:schemeClr val="tx1">
                    <a:lumMod val="85000"/>
                    <a:lumOff val="15000"/>
                    <a:alpha val="30000"/>
                  </a:schemeClr>
                </a:gs>
              </a:gsLst>
              <a:lin ang="5400000" scaled="1"/>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5" name="椭圆 4"/>
            <p:cNvSpPr>
              <a:spLocks noChangeAspect="1"/>
            </p:cNvSpPr>
            <p:nvPr/>
          </p:nvSpPr>
          <p:spPr>
            <a:xfrm>
              <a:off x="942885" y="107043"/>
              <a:ext cx="1799994" cy="1800000"/>
            </a:xfrm>
            <a:prstGeom prst="cube">
              <a:avLst/>
            </a:prstGeom>
            <a:gradFill flip="none" rotWithShape="1">
              <a:gsLst>
                <a:gs pos="0">
                  <a:schemeClr val="bg1"/>
                </a:gs>
                <a:gs pos="60000">
                  <a:schemeClr val="bg2"/>
                </a:gs>
                <a:gs pos="100000">
                  <a:schemeClr val="bg1">
                    <a:lumMod val="85000"/>
                  </a:schemeClr>
                </a:gs>
              </a:gsLst>
              <a:lin ang="5400000" scaled="1"/>
              <a:tileRect/>
            </a:gradFill>
            <a:ln w="25400">
              <a:noFill/>
            </a:ln>
            <a:effectLst>
              <a:outerShdw blurRad="254000" dist="635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lnSpc>
                  <a:spcPct val="130000"/>
                </a:lnSpc>
                <a:defRPr/>
              </a:pPr>
              <a:r>
                <a:rPr lang="en-US" altLang="zh-CN" sz="7200" kern="0" dirty="0">
                  <a:solidFill>
                    <a:schemeClr val="tx1">
                      <a:lumMod val="65000"/>
                      <a:lumOff val="35000"/>
                    </a:schemeClr>
                  </a:solidFill>
                  <a:latin typeface="Century Gothic" panose="020B0502020202020204" pitchFamily="34" charset="0"/>
                  <a:cs typeface="+mn-ea"/>
                  <a:sym typeface="+mn-lt"/>
                </a:rPr>
                <a:t>03</a:t>
              </a:r>
              <a:endParaRPr lang="zh-CN" altLang="en-US" sz="4000" kern="0" dirty="0">
                <a:solidFill>
                  <a:schemeClr val="tx1">
                    <a:lumMod val="65000"/>
                    <a:lumOff val="35000"/>
                  </a:schemeClr>
                </a:solidFill>
                <a:latin typeface="Century Gothic" panose="020B0502020202020204" pitchFamily="34" charset="0"/>
                <a:cs typeface="+mn-ea"/>
                <a:sym typeface="+mn-lt"/>
              </a:endParaRPr>
            </a:p>
          </p:txBody>
        </p:sp>
      </p:grpSp>
      <p:grpSp>
        <p:nvGrpSpPr>
          <p:cNvPr id="6" name="组合 5"/>
          <p:cNvGrpSpPr>
            <a:grpSpLocks noChangeAspect="1"/>
          </p:cNvGrpSpPr>
          <p:nvPr/>
        </p:nvGrpSpPr>
        <p:grpSpPr>
          <a:xfrm>
            <a:off x="7732763" y="4924887"/>
            <a:ext cx="1194018" cy="3475167"/>
            <a:chOff x="597712" y="2415605"/>
            <a:chExt cx="1076110" cy="3131998"/>
          </a:xfrm>
        </p:grpSpPr>
        <p:sp>
          <p:nvSpPr>
            <p:cNvPr id="7" name="等腰三角形 9"/>
            <p:cNvSpPr/>
            <p:nvPr/>
          </p:nvSpPr>
          <p:spPr>
            <a:xfrm rot="10800000">
              <a:off x="597712" y="2908359"/>
              <a:ext cx="1076110" cy="2639244"/>
            </a:xfrm>
            <a:prstGeom prst="cube">
              <a:avLst/>
            </a:prstGeom>
            <a:gradFill>
              <a:gsLst>
                <a:gs pos="70000">
                  <a:srgbClr val="000000">
                    <a:alpha val="8000"/>
                  </a:srgbClr>
                </a:gs>
                <a:gs pos="50000">
                  <a:srgbClr val="000000">
                    <a:alpha val="4000"/>
                  </a:srgbClr>
                </a:gs>
                <a:gs pos="30000">
                  <a:schemeClr val="tx1">
                    <a:alpha val="0"/>
                  </a:schemeClr>
                </a:gs>
                <a:gs pos="100000">
                  <a:schemeClr val="tx1">
                    <a:lumMod val="85000"/>
                    <a:lumOff val="15000"/>
                    <a:alpha val="30000"/>
                  </a:schemeClr>
                </a:gs>
              </a:gsLst>
              <a:lin ang="5400000" scaled="1"/>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8" name="椭圆 7"/>
            <p:cNvSpPr>
              <a:spLocks noChangeAspect="1"/>
            </p:cNvSpPr>
            <p:nvPr/>
          </p:nvSpPr>
          <p:spPr>
            <a:xfrm>
              <a:off x="648010" y="2415605"/>
              <a:ext cx="971992" cy="972000"/>
            </a:xfrm>
            <a:prstGeom prst="cube">
              <a:avLst/>
            </a:prstGeom>
            <a:gradFill>
              <a:gsLst>
                <a:gs pos="1000">
                  <a:schemeClr val="accent1">
                    <a:lumMod val="20000"/>
                    <a:lumOff val="80000"/>
                  </a:schemeClr>
                </a:gs>
                <a:gs pos="60000">
                  <a:schemeClr val="accent1">
                    <a:lumMod val="75000"/>
                  </a:schemeClr>
                </a:gs>
                <a:gs pos="100000">
                  <a:schemeClr val="accent1">
                    <a:lumMod val="50000"/>
                  </a:schemeClr>
                </a:gs>
              </a:gsLst>
              <a:lin ang="5400000" scaled="1"/>
            </a:gradFill>
            <a:ln w="25400">
              <a:noFill/>
            </a:ln>
            <a:effectLst>
              <a:outerShdw blurRad="254000" dist="635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grpSp>
      <p:grpSp>
        <p:nvGrpSpPr>
          <p:cNvPr id="12" name="组合 11"/>
          <p:cNvGrpSpPr>
            <a:grpSpLocks noChangeAspect="1"/>
          </p:cNvGrpSpPr>
          <p:nvPr/>
        </p:nvGrpSpPr>
        <p:grpSpPr>
          <a:xfrm>
            <a:off x="10232349" y="4431190"/>
            <a:ext cx="618455" cy="1800000"/>
            <a:chOff x="597712" y="2415605"/>
            <a:chExt cx="1076110" cy="3131998"/>
          </a:xfrm>
        </p:grpSpPr>
        <p:sp>
          <p:nvSpPr>
            <p:cNvPr id="13" name="等腰三角形 9"/>
            <p:cNvSpPr/>
            <p:nvPr/>
          </p:nvSpPr>
          <p:spPr>
            <a:xfrm rot="10800000">
              <a:off x="597712" y="2908359"/>
              <a:ext cx="1076110" cy="2639244"/>
            </a:xfrm>
            <a:prstGeom prst="cube">
              <a:avLst/>
            </a:prstGeom>
            <a:gradFill>
              <a:gsLst>
                <a:gs pos="70000">
                  <a:srgbClr val="000000">
                    <a:alpha val="8000"/>
                  </a:srgbClr>
                </a:gs>
                <a:gs pos="50000">
                  <a:srgbClr val="000000">
                    <a:alpha val="4000"/>
                  </a:srgbClr>
                </a:gs>
                <a:gs pos="30000">
                  <a:schemeClr val="tx1">
                    <a:alpha val="0"/>
                  </a:schemeClr>
                </a:gs>
                <a:gs pos="100000">
                  <a:schemeClr val="tx1">
                    <a:lumMod val="85000"/>
                    <a:lumOff val="15000"/>
                    <a:alpha val="30000"/>
                  </a:schemeClr>
                </a:gs>
              </a:gsLst>
              <a:lin ang="5400000" scaled="1"/>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14" name="椭圆 13"/>
            <p:cNvSpPr>
              <a:spLocks noChangeAspect="1"/>
            </p:cNvSpPr>
            <p:nvPr/>
          </p:nvSpPr>
          <p:spPr>
            <a:xfrm>
              <a:off x="648010" y="2415605"/>
              <a:ext cx="971992" cy="972000"/>
            </a:xfrm>
            <a:prstGeom prst="cube">
              <a:avLst/>
            </a:prstGeom>
            <a:gradFill>
              <a:gsLst>
                <a:gs pos="1000">
                  <a:schemeClr val="accent4">
                    <a:lumMod val="20000"/>
                    <a:lumOff val="80000"/>
                  </a:schemeClr>
                </a:gs>
                <a:gs pos="60000">
                  <a:schemeClr val="accent3"/>
                </a:gs>
                <a:gs pos="100000">
                  <a:schemeClr val="accent5">
                    <a:lumMod val="60000"/>
                    <a:lumOff val="40000"/>
                  </a:schemeClr>
                </a:gs>
              </a:gsLst>
              <a:lin ang="5400000" scaled="1"/>
            </a:gradFill>
            <a:ln w="25400">
              <a:noFill/>
            </a:ln>
            <a:effectLst>
              <a:outerShdw blurRad="254000" dist="635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grpSp>
      <p:grpSp>
        <p:nvGrpSpPr>
          <p:cNvPr id="15" name="组合 14"/>
          <p:cNvGrpSpPr>
            <a:grpSpLocks noChangeAspect="1"/>
          </p:cNvGrpSpPr>
          <p:nvPr/>
        </p:nvGrpSpPr>
        <p:grpSpPr>
          <a:xfrm>
            <a:off x="6785058" y="2075338"/>
            <a:ext cx="1150325" cy="3348000"/>
            <a:chOff x="597712" y="2415605"/>
            <a:chExt cx="1076110" cy="3131998"/>
          </a:xfrm>
        </p:grpSpPr>
        <p:sp>
          <p:nvSpPr>
            <p:cNvPr id="16" name="等腰三角形 9"/>
            <p:cNvSpPr/>
            <p:nvPr/>
          </p:nvSpPr>
          <p:spPr>
            <a:xfrm rot="10800000">
              <a:off x="597712" y="2908359"/>
              <a:ext cx="1076110" cy="2639244"/>
            </a:xfrm>
            <a:prstGeom prst="cube">
              <a:avLst/>
            </a:prstGeom>
            <a:gradFill>
              <a:gsLst>
                <a:gs pos="70000">
                  <a:srgbClr val="000000">
                    <a:alpha val="8000"/>
                  </a:srgbClr>
                </a:gs>
                <a:gs pos="50000">
                  <a:srgbClr val="000000">
                    <a:alpha val="4000"/>
                  </a:srgbClr>
                </a:gs>
                <a:gs pos="30000">
                  <a:schemeClr val="tx1">
                    <a:alpha val="0"/>
                  </a:schemeClr>
                </a:gs>
                <a:gs pos="100000">
                  <a:schemeClr val="tx1">
                    <a:lumMod val="85000"/>
                    <a:lumOff val="15000"/>
                    <a:alpha val="30000"/>
                  </a:schemeClr>
                </a:gs>
              </a:gsLst>
              <a:lin ang="5400000" scaled="1"/>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17" name="椭圆 16"/>
            <p:cNvSpPr>
              <a:spLocks noChangeAspect="1"/>
            </p:cNvSpPr>
            <p:nvPr/>
          </p:nvSpPr>
          <p:spPr>
            <a:xfrm>
              <a:off x="648010" y="2415605"/>
              <a:ext cx="971992" cy="972000"/>
            </a:xfrm>
            <a:prstGeom prst="cube">
              <a:avLst/>
            </a:prstGeom>
            <a:gradFill>
              <a:gsLst>
                <a:gs pos="1000">
                  <a:schemeClr val="accent4">
                    <a:lumMod val="20000"/>
                    <a:lumOff val="80000"/>
                  </a:schemeClr>
                </a:gs>
                <a:gs pos="60000">
                  <a:schemeClr val="accent3"/>
                </a:gs>
                <a:gs pos="100000">
                  <a:schemeClr val="accent5">
                    <a:lumMod val="60000"/>
                    <a:lumOff val="40000"/>
                  </a:schemeClr>
                </a:gs>
              </a:gsLst>
              <a:lin ang="5400000" scaled="1"/>
            </a:gradFill>
            <a:ln w="25400">
              <a:noFill/>
            </a:ln>
            <a:effectLst>
              <a:outerShdw blurRad="254000" dist="635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grpSp>
      <p:sp>
        <p:nvSpPr>
          <p:cNvPr id="24" name="文本框 23"/>
          <p:cNvSpPr txBox="1"/>
          <p:nvPr/>
        </p:nvSpPr>
        <p:spPr>
          <a:xfrm>
            <a:off x="1134673" y="2340000"/>
            <a:ext cx="2571538" cy="584775"/>
          </a:xfrm>
          <a:prstGeom prst="rect">
            <a:avLst/>
          </a:prstGeom>
          <a:noFill/>
          <a:effectLst>
            <a:outerShdw dist="25400" dir="5400000" algn="t" rotWithShape="0">
              <a:schemeClr val="bg1">
                <a:alpha val="40000"/>
              </a:schemeClr>
            </a:outerShdw>
          </a:effectLst>
        </p:spPr>
        <p:txBody>
          <a:bodyPr wrap="none" rtlCol="0" anchor="b" anchorCtr="0">
            <a:spAutoFit/>
          </a:bodyPr>
          <a:lstStyle>
            <a:defPPr>
              <a:defRPr lang="zh-CN"/>
            </a:defPPr>
            <a:lvl1pPr>
              <a:defRPr sz="3600" b="1">
                <a:solidFill>
                  <a:schemeClr val="accent1">
                    <a:lumMod val="75000"/>
                  </a:schemeClr>
                </a:solidFill>
                <a:effectLst>
                  <a:innerShdw blurRad="127000" dist="63500" dir="16200000">
                    <a:prstClr val="black">
                      <a:alpha val="50000"/>
                    </a:prstClr>
                  </a:innerShdw>
                </a:effectLst>
                <a:latin typeface="微软雅黑"/>
                <a:ea typeface="微软雅黑"/>
              </a:defRPr>
            </a:lvl1pPr>
          </a:lstStyle>
          <a:p>
            <a:r>
              <a:rPr lang="en-US" altLang="zh-CN" sz="3200" dirty="0">
                <a:solidFill>
                  <a:srgbClr val="0050AA"/>
                </a:solidFill>
              </a:rPr>
              <a:t>8.5 </a:t>
            </a:r>
            <a:r>
              <a:rPr lang="zh-CN" altLang="en-US" sz="3200" dirty="0">
                <a:solidFill>
                  <a:schemeClr val="tx1"/>
                </a:solidFill>
              </a:rPr>
              <a:t>图的</a:t>
            </a:r>
            <a:r>
              <a:rPr lang="zh-CN" altLang="en-US" sz="3200" dirty="0">
                <a:solidFill>
                  <a:schemeClr val="accent2"/>
                </a:solidFill>
              </a:rPr>
              <a:t>运算</a:t>
            </a:r>
          </a:p>
        </p:txBody>
      </p:sp>
      <p:sp>
        <p:nvSpPr>
          <p:cNvPr id="26" name="圆角矩形 25"/>
          <p:cNvSpPr/>
          <p:nvPr/>
        </p:nvSpPr>
        <p:spPr>
          <a:xfrm>
            <a:off x="1134673" y="3060000"/>
            <a:ext cx="6120000" cy="36000"/>
          </a:xfrm>
          <a:prstGeom prst="roundRect">
            <a:avLst>
              <a:gd name="adj" fmla="val 50000"/>
            </a:avLst>
          </a:prstGeom>
          <a:gradFill flip="none" rotWithShape="1">
            <a:gsLst>
              <a:gs pos="25000">
                <a:srgbClr val="FF3300"/>
              </a:gs>
              <a:gs pos="0">
                <a:schemeClr val="bg1"/>
              </a:gs>
              <a:gs pos="99057">
                <a:schemeClr val="bg1"/>
              </a:gs>
              <a:gs pos="60000">
                <a:schemeClr val="accent2">
                  <a:lumMod val="40000"/>
                  <a:lumOff val="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50AA"/>
              </a:solidFill>
            </a:endParaRPr>
          </a:p>
        </p:txBody>
      </p:sp>
      <p:sp>
        <p:nvSpPr>
          <p:cNvPr id="27" name="文本框 26"/>
          <p:cNvSpPr txBox="1"/>
          <p:nvPr/>
        </p:nvSpPr>
        <p:spPr>
          <a:xfrm>
            <a:off x="1134673" y="3168000"/>
            <a:ext cx="4320000" cy="461665"/>
          </a:xfrm>
          <a:prstGeom prst="rect">
            <a:avLst/>
          </a:prstGeom>
          <a:noFill/>
        </p:spPr>
        <p:txBody>
          <a:bodyPr wrap="square" rtlCol="0">
            <a:spAutoFit/>
          </a:bodyPr>
          <a:lstStyle/>
          <a:p>
            <a:pPr marL="342900" indent="-342900">
              <a:buClr>
                <a:schemeClr val="accent2"/>
              </a:buClr>
              <a:buFont typeface="Wingdings" panose="05000000000000000000" pitchFamily="2" charset="2"/>
              <a:buChar char="ü"/>
            </a:pPr>
            <a:r>
              <a:rPr lang="zh-CN" altLang="en-US" sz="2400" dirty="0">
                <a:solidFill>
                  <a:srgbClr val="000000">
                    <a:lumMod val="50000"/>
                    <a:lumOff val="50000"/>
                  </a:srgbClr>
                </a:solidFill>
                <a:latin typeface="微软雅黑" panose="020B0503020204020204" pitchFamily="34" charset="-122"/>
                <a:ea typeface="微软雅黑" panose="020B0503020204020204" pitchFamily="34" charset="-122"/>
              </a:rPr>
              <a:t>并图</a:t>
            </a:r>
            <a:endParaRPr lang="en-US" altLang="zh-CN" sz="2400" dirty="0">
              <a:solidFill>
                <a:srgbClr val="000000">
                  <a:lumMod val="50000"/>
                  <a:lumOff val="50000"/>
                </a:srgbClr>
              </a:solidFill>
              <a:latin typeface="微软雅黑" panose="020B0503020204020204" pitchFamily="34" charset="-122"/>
              <a:ea typeface="微软雅黑" panose="020B0503020204020204" pitchFamily="34" charset="-122"/>
            </a:endParaRPr>
          </a:p>
        </p:txBody>
      </p:sp>
      <p:sp>
        <p:nvSpPr>
          <p:cNvPr id="28" name="文本框 27"/>
          <p:cNvSpPr txBox="1"/>
          <p:nvPr/>
        </p:nvSpPr>
        <p:spPr>
          <a:xfrm>
            <a:off x="1134673" y="3636000"/>
            <a:ext cx="4320000" cy="461665"/>
          </a:xfrm>
          <a:prstGeom prst="rect">
            <a:avLst/>
          </a:prstGeom>
          <a:noFill/>
        </p:spPr>
        <p:txBody>
          <a:bodyPr wrap="square" rtlCol="0">
            <a:spAutoFit/>
          </a:bodyPr>
          <a:lstStyle/>
          <a:p>
            <a:pPr marL="342900" indent="-342900">
              <a:buClr>
                <a:schemeClr val="accent2"/>
              </a:buClr>
              <a:buFont typeface="Wingdings" panose="05000000000000000000" pitchFamily="2" charset="2"/>
              <a:buChar char="ü"/>
            </a:pPr>
            <a:r>
              <a:rPr lang="zh-CN" altLang="en-US" sz="2400" dirty="0">
                <a:solidFill>
                  <a:srgbClr val="000000">
                    <a:lumMod val="50000"/>
                    <a:lumOff val="50000"/>
                  </a:srgbClr>
                </a:solidFill>
                <a:latin typeface="微软雅黑" panose="020B0503020204020204" pitchFamily="34" charset="-122"/>
                <a:ea typeface="微软雅黑" panose="020B0503020204020204" pitchFamily="34" charset="-122"/>
              </a:rPr>
              <a:t>差图</a:t>
            </a:r>
            <a:endParaRPr lang="en-US" altLang="zh-CN" sz="2400" dirty="0">
              <a:solidFill>
                <a:srgbClr val="000000">
                  <a:lumMod val="50000"/>
                  <a:lumOff val="50000"/>
                </a:srgbClr>
              </a:solidFill>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p:txBody>
          <a:bodyPr/>
          <a:lstStyle/>
          <a:p>
            <a:pPr algn="ctr"/>
            <a:r>
              <a:rPr lang="zh-CN" altLang="en-US" dirty="0"/>
              <a:t>第</a:t>
            </a:r>
            <a:r>
              <a:rPr lang="en-US" altLang="zh-CN" dirty="0"/>
              <a:t>8</a:t>
            </a:r>
            <a:r>
              <a:rPr lang="zh-CN" altLang="en-US" dirty="0"/>
              <a:t>讲 图的基本概念</a:t>
            </a:r>
          </a:p>
        </p:txBody>
      </p:sp>
      <p:sp>
        <p:nvSpPr>
          <p:cNvPr id="23" name="文本框 22"/>
          <p:cNvSpPr txBox="1"/>
          <p:nvPr/>
        </p:nvSpPr>
        <p:spPr>
          <a:xfrm>
            <a:off x="1134000" y="4104000"/>
            <a:ext cx="4320000" cy="461665"/>
          </a:xfrm>
          <a:prstGeom prst="rect">
            <a:avLst/>
          </a:prstGeom>
          <a:noFill/>
        </p:spPr>
        <p:txBody>
          <a:bodyPr wrap="square" rtlCol="0">
            <a:spAutoFit/>
          </a:bodyPr>
          <a:lstStyle/>
          <a:p>
            <a:pPr marL="342900" indent="-342900">
              <a:buClr>
                <a:schemeClr val="accent2"/>
              </a:buClr>
              <a:buFont typeface="Wingdings" panose="05000000000000000000" pitchFamily="2" charset="2"/>
              <a:buChar char="ü"/>
            </a:pPr>
            <a:r>
              <a:rPr lang="zh-CN" altLang="en-US" sz="2400" dirty="0">
                <a:solidFill>
                  <a:srgbClr val="000000">
                    <a:lumMod val="50000"/>
                    <a:lumOff val="50000"/>
                  </a:srgbClr>
                </a:solidFill>
                <a:latin typeface="微软雅黑" panose="020B0503020204020204" pitchFamily="34" charset="-122"/>
                <a:ea typeface="微软雅黑" panose="020B0503020204020204" pitchFamily="34" charset="-122"/>
              </a:rPr>
              <a:t>交图</a:t>
            </a:r>
            <a:endParaRPr lang="en-US" altLang="zh-CN" sz="2400" dirty="0">
              <a:solidFill>
                <a:srgbClr val="000000">
                  <a:lumMod val="50000"/>
                  <a:lumOff val="50000"/>
                </a:srgbClr>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1134000" y="4572000"/>
            <a:ext cx="4320000" cy="461665"/>
          </a:xfrm>
          <a:prstGeom prst="rect">
            <a:avLst/>
          </a:prstGeom>
          <a:noFill/>
        </p:spPr>
        <p:txBody>
          <a:bodyPr wrap="square" rtlCol="0">
            <a:spAutoFit/>
          </a:bodyPr>
          <a:lstStyle/>
          <a:p>
            <a:pPr marL="342900" indent="-342900">
              <a:buClr>
                <a:schemeClr val="accent2"/>
              </a:buClr>
              <a:buFont typeface="Wingdings" panose="05000000000000000000" pitchFamily="2" charset="2"/>
              <a:buChar char="ü"/>
            </a:pPr>
            <a:r>
              <a:rPr lang="zh-CN" altLang="en-US" sz="2400" dirty="0">
                <a:solidFill>
                  <a:srgbClr val="000000">
                    <a:lumMod val="50000"/>
                    <a:lumOff val="50000"/>
                  </a:srgbClr>
                </a:solidFill>
                <a:latin typeface="微软雅黑" panose="020B0503020204020204" pitchFamily="34" charset="-122"/>
                <a:ea typeface="微软雅黑" panose="020B0503020204020204" pitchFamily="34" charset="-122"/>
              </a:rPr>
              <a:t>图的环和</a:t>
            </a:r>
            <a:endParaRPr lang="en-US" altLang="zh-CN" sz="2400" dirty="0">
              <a:solidFill>
                <a:srgbClr val="000000">
                  <a:lumMod val="50000"/>
                  <a:lumOff val="50000"/>
                </a:srgbClr>
              </a:solidFill>
              <a:latin typeface="微软雅黑" panose="020B0503020204020204" pitchFamily="34" charset="-122"/>
              <a:ea typeface="微软雅黑" panose="020B0503020204020204" pitchFamily="34" charset="-122"/>
            </a:endParaRPr>
          </a:p>
        </p:txBody>
      </p:sp>
      <p:sp>
        <p:nvSpPr>
          <p:cNvPr id="19" name="灯片编号占位符 18">
            <a:extLst>
              <a:ext uri="{FF2B5EF4-FFF2-40B4-BE49-F238E27FC236}">
                <a16:creationId xmlns:a16="http://schemas.microsoft.com/office/drawing/2014/main" id="{355A5B6E-26CF-4F43-BB9F-4C320B727CC8}"/>
              </a:ext>
            </a:extLst>
          </p:cNvPr>
          <p:cNvSpPr>
            <a:spLocks noGrp="1"/>
          </p:cNvSpPr>
          <p:nvPr>
            <p:ph type="sldNum" sz="quarter" idx="10"/>
          </p:nvPr>
        </p:nvSpPr>
        <p:spPr/>
        <p:txBody>
          <a:bodyPr/>
          <a:lstStyle/>
          <a:p>
            <a:fld id="{ADDBA8A9-FE90-4847-B2BB-91D9864F4629}" type="slidenum">
              <a:rPr lang="zh-CN" altLang="en-US" smtClean="0"/>
              <a:pPr/>
              <a:t>61</a:t>
            </a:fld>
            <a:r>
              <a:rPr lang="en-US" altLang="zh-CN"/>
              <a:t>|73</a:t>
            </a:r>
            <a:endParaRPr lang="zh-CN" altLang="en-US" dirty="0"/>
          </a:p>
        </p:txBody>
      </p:sp>
    </p:spTree>
    <p:extLst>
      <p:ext uri="{BB962C8B-B14F-4D97-AF65-F5344CB8AC3E}">
        <p14:creationId xmlns:p14="http://schemas.microsoft.com/office/powerpoint/2010/main" val="294820862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250" fill="hold"/>
                                        <p:tgtEl>
                                          <p:spTgt spid="9"/>
                                        </p:tgtEl>
                                        <p:attrNameLst>
                                          <p:attrName>ppt_x</p:attrName>
                                        </p:attrNameLst>
                                      </p:cBhvr>
                                      <p:tavLst>
                                        <p:tav tm="0">
                                          <p:val>
                                            <p:strVal val="#ppt_x"/>
                                          </p:val>
                                        </p:tav>
                                        <p:tav tm="100000">
                                          <p:val>
                                            <p:strVal val="#ppt_x"/>
                                          </p:val>
                                        </p:tav>
                                      </p:tavLst>
                                    </p:anim>
                                    <p:anim calcmode="lin" valueType="num">
                                      <p:cBhvr additive="base">
                                        <p:cTn id="8" dur="125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4" decel="100000" fill="hold" nodeType="withEffect">
                                  <p:stCondLst>
                                    <p:cond delay="25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1250" fill="hold"/>
                                        <p:tgtEl>
                                          <p:spTgt spid="15"/>
                                        </p:tgtEl>
                                        <p:attrNameLst>
                                          <p:attrName>ppt_x</p:attrName>
                                        </p:attrNameLst>
                                      </p:cBhvr>
                                      <p:tavLst>
                                        <p:tav tm="0">
                                          <p:val>
                                            <p:strVal val="#ppt_x"/>
                                          </p:val>
                                        </p:tav>
                                        <p:tav tm="100000">
                                          <p:val>
                                            <p:strVal val="#ppt_x"/>
                                          </p:val>
                                        </p:tav>
                                      </p:tavLst>
                                    </p:anim>
                                    <p:anim calcmode="lin" valueType="num">
                                      <p:cBhvr additive="base">
                                        <p:cTn id="12" dur="1250" fill="hold"/>
                                        <p:tgtEl>
                                          <p:spTgt spid="15"/>
                                        </p:tgtEl>
                                        <p:attrNameLst>
                                          <p:attrName>ppt_y</p:attrName>
                                        </p:attrNameLst>
                                      </p:cBhvr>
                                      <p:tavLst>
                                        <p:tav tm="0">
                                          <p:val>
                                            <p:strVal val="1+#ppt_h/2"/>
                                          </p:val>
                                        </p:tav>
                                        <p:tav tm="100000">
                                          <p:val>
                                            <p:strVal val="#ppt_y"/>
                                          </p:val>
                                        </p:tav>
                                      </p:tavLst>
                                    </p:anim>
                                  </p:childTnLst>
                                </p:cTn>
                              </p:par>
                              <p:par>
                                <p:cTn id="13" presetID="2" presetClass="entr" presetSubtype="4" decel="100000" fill="hold" nodeType="withEffect">
                                  <p:stCondLst>
                                    <p:cond delay="50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1250" fill="hold"/>
                                        <p:tgtEl>
                                          <p:spTgt spid="3"/>
                                        </p:tgtEl>
                                        <p:attrNameLst>
                                          <p:attrName>ppt_x</p:attrName>
                                        </p:attrNameLst>
                                      </p:cBhvr>
                                      <p:tavLst>
                                        <p:tav tm="0">
                                          <p:val>
                                            <p:strVal val="#ppt_x"/>
                                          </p:val>
                                        </p:tav>
                                        <p:tav tm="100000">
                                          <p:val>
                                            <p:strVal val="#ppt_x"/>
                                          </p:val>
                                        </p:tav>
                                      </p:tavLst>
                                    </p:anim>
                                    <p:anim calcmode="lin" valueType="num">
                                      <p:cBhvr additive="base">
                                        <p:cTn id="16" dur="1250" fill="hold"/>
                                        <p:tgtEl>
                                          <p:spTgt spid="3"/>
                                        </p:tgtEl>
                                        <p:attrNameLst>
                                          <p:attrName>ppt_y</p:attrName>
                                        </p:attrNameLst>
                                      </p:cBhvr>
                                      <p:tavLst>
                                        <p:tav tm="0">
                                          <p:val>
                                            <p:strVal val="1+#ppt_h/2"/>
                                          </p:val>
                                        </p:tav>
                                        <p:tav tm="100000">
                                          <p:val>
                                            <p:strVal val="#ppt_y"/>
                                          </p:val>
                                        </p:tav>
                                      </p:tavLst>
                                    </p:anim>
                                  </p:childTnLst>
                                </p:cTn>
                              </p:par>
                              <p:par>
                                <p:cTn id="17" presetID="2" presetClass="entr" presetSubtype="4" decel="100000" fill="hold" nodeType="withEffect">
                                  <p:stCondLst>
                                    <p:cond delay="75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1250" fill="hold"/>
                                        <p:tgtEl>
                                          <p:spTgt spid="12"/>
                                        </p:tgtEl>
                                        <p:attrNameLst>
                                          <p:attrName>ppt_x</p:attrName>
                                        </p:attrNameLst>
                                      </p:cBhvr>
                                      <p:tavLst>
                                        <p:tav tm="0">
                                          <p:val>
                                            <p:strVal val="#ppt_x"/>
                                          </p:val>
                                        </p:tav>
                                        <p:tav tm="100000">
                                          <p:val>
                                            <p:strVal val="#ppt_x"/>
                                          </p:val>
                                        </p:tav>
                                      </p:tavLst>
                                    </p:anim>
                                    <p:anim calcmode="lin" valueType="num">
                                      <p:cBhvr additive="base">
                                        <p:cTn id="20" dur="1250" fill="hold"/>
                                        <p:tgtEl>
                                          <p:spTgt spid="12"/>
                                        </p:tgtEl>
                                        <p:attrNameLst>
                                          <p:attrName>ppt_y</p:attrName>
                                        </p:attrNameLst>
                                      </p:cBhvr>
                                      <p:tavLst>
                                        <p:tav tm="0">
                                          <p:val>
                                            <p:strVal val="1+#ppt_h/2"/>
                                          </p:val>
                                        </p:tav>
                                        <p:tav tm="100000">
                                          <p:val>
                                            <p:strVal val="#ppt_y"/>
                                          </p:val>
                                        </p:tav>
                                      </p:tavLst>
                                    </p:anim>
                                  </p:childTnLst>
                                </p:cTn>
                              </p:par>
                              <p:par>
                                <p:cTn id="21" presetID="2" presetClass="entr" presetSubtype="4" decel="100000" fill="hold" nodeType="withEffect">
                                  <p:stCondLst>
                                    <p:cond delay="1000"/>
                                  </p:stCondLst>
                                  <p:childTnLst>
                                    <p:set>
                                      <p:cBhvr>
                                        <p:cTn id="22" dur="1" fill="hold">
                                          <p:stCondLst>
                                            <p:cond delay="0"/>
                                          </p:stCondLst>
                                        </p:cTn>
                                        <p:tgtEl>
                                          <p:spTgt spid="6"/>
                                        </p:tgtEl>
                                        <p:attrNameLst>
                                          <p:attrName>style.visibility</p:attrName>
                                        </p:attrNameLst>
                                      </p:cBhvr>
                                      <p:to>
                                        <p:strVal val="visible"/>
                                      </p:to>
                                    </p:set>
                                    <p:anim calcmode="lin" valueType="num">
                                      <p:cBhvr additive="base">
                                        <p:cTn id="23" dur="1250" fill="hold"/>
                                        <p:tgtEl>
                                          <p:spTgt spid="6"/>
                                        </p:tgtEl>
                                        <p:attrNameLst>
                                          <p:attrName>ppt_x</p:attrName>
                                        </p:attrNameLst>
                                      </p:cBhvr>
                                      <p:tavLst>
                                        <p:tav tm="0">
                                          <p:val>
                                            <p:strVal val="#ppt_x"/>
                                          </p:val>
                                        </p:tav>
                                        <p:tav tm="100000">
                                          <p:val>
                                            <p:strVal val="#ppt_x"/>
                                          </p:val>
                                        </p:tav>
                                      </p:tavLst>
                                    </p:anim>
                                    <p:anim calcmode="lin" valueType="num">
                                      <p:cBhvr additive="base">
                                        <p:cTn id="24" dur="1250" fill="hold"/>
                                        <p:tgtEl>
                                          <p:spTgt spid="6"/>
                                        </p:tgtEl>
                                        <p:attrNameLst>
                                          <p:attrName>ppt_y</p:attrName>
                                        </p:attrNameLst>
                                      </p:cBhvr>
                                      <p:tavLst>
                                        <p:tav tm="0">
                                          <p:val>
                                            <p:strVal val="1+#ppt_h/2"/>
                                          </p:val>
                                        </p:tav>
                                        <p:tav tm="100000">
                                          <p:val>
                                            <p:strVal val="#ppt_y"/>
                                          </p:val>
                                        </p:tav>
                                      </p:tavLst>
                                    </p:anim>
                                  </p:childTnLst>
                                </p:cTn>
                              </p:par>
                              <p:par>
                                <p:cTn id="25" presetID="2" presetClass="entr" presetSubtype="2" decel="100000" fill="hold" grpId="0" nodeType="withEffect">
                                  <p:stCondLst>
                                    <p:cond delay="1000"/>
                                  </p:stCondLst>
                                  <p:childTnLst>
                                    <p:set>
                                      <p:cBhvr>
                                        <p:cTn id="26" dur="1" fill="hold">
                                          <p:stCondLst>
                                            <p:cond delay="0"/>
                                          </p:stCondLst>
                                        </p:cTn>
                                        <p:tgtEl>
                                          <p:spTgt spid="24"/>
                                        </p:tgtEl>
                                        <p:attrNameLst>
                                          <p:attrName>style.visibility</p:attrName>
                                        </p:attrNameLst>
                                      </p:cBhvr>
                                      <p:to>
                                        <p:strVal val="visible"/>
                                      </p:to>
                                    </p:set>
                                    <p:anim calcmode="lin" valueType="num">
                                      <p:cBhvr additive="base">
                                        <p:cTn id="27" dur="1500" fill="hold"/>
                                        <p:tgtEl>
                                          <p:spTgt spid="24"/>
                                        </p:tgtEl>
                                        <p:attrNameLst>
                                          <p:attrName>ppt_x</p:attrName>
                                        </p:attrNameLst>
                                      </p:cBhvr>
                                      <p:tavLst>
                                        <p:tav tm="0">
                                          <p:val>
                                            <p:strVal val="1+#ppt_w/2"/>
                                          </p:val>
                                        </p:tav>
                                        <p:tav tm="100000">
                                          <p:val>
                                            <p:strVal val="#ppt_x"/>
                                          </p:val>
                                        </p:tav>
                                      </p:tavLst>
                                    </p:anim>
                                    <p:anim calcmode="lin" valueType="num">
                                      <p:cBhvr additive="base">
                                        <p:cTn id="28" dur="1500" fill="hold"/>
                                        <p:tgtEl>
                                          <p:spTgt spid="24"/>
                                        </p:tgtEl>
                                        <p:attrNameLst>
                                          <p:attrName>ppt_y</p:attrName>
                                        </p:attrNameLst>
                                      </p:cBhvr>
                                      <p:tavLst>
                                        <p:tav tm="0">
                                          <p:val>
                                            <p:strVal val="#ppt_y"/>
                                          </p:val>
                                        </p:tav>
                                        <p:tav tm="100000">
                                          <p:val>
                                            <p:strVal val="#ppt_y"/>
                                          </p:val>
                                        </p:tav>
                                      </p:tavLst>
                                    </p:anim>
                                  </p:childTnLst>
                                </p:cTn>
                              </p:par>
                              <p:par>
                                <p:cTn id="29" presetID="22" presetClass="entr" presetSubtype="8" fill="hold" grpId="0" nodeType="withEffect">
                                  <p:stCondLst>
                                    <p:cond delay="1250"/>
                                  </p:stCondLst>
                                  <p:childTnLst>
                                    <p:set>
                                      <p:cBhvr>
                                        <p:cTn id="30" dur="1" fill="hold">
                                          <p:stCondLst>
                                            <p:cond delay="0"/>
                                          </p:stCondLst>
                                        </p:cTn>
                                        <p:tgtEl>
                                          <p:spTgt spid="26"/>
                                        </p:tgtEl>
                                        <p:attrNameLst>
                                          <p:attrName>style.visibility</p:attrName>
                                        </p:attrNameLst>
                                      </p:cBhvr>
                                      <p:to>
                                        <p:strVal val="visible"/>
                                      </p:to>
                                    </p:set>
                                    <p:animEffect transition="in" filter="wipe(left)">
                                      <p:cBhvr>
                                        <p:cTn id="31" dur="1000"/>
                                        <p:tgtEl>
                                          <p:spTgt spid="26"/>
                                        </p:tgtEl>
                                      </p:cBhvr>
                                    </p:animEffect>
                                  </p:childTnLst>
                                </p:cTn>
                              </p:par>
                              <p:par>
                                <p:cTn id="32" presetID="2" presetClass="entr" presetSubtype="4" decel="100000" fill="hold" grpId="0" nodeType="withEffect">
                                  <p:stCondLst>
                                    <p:cond delay="1250"/>
                                  </p:stCondLst>
                                  <p:childTnLst>
                                    <p:set>
                                      <p:cBhvr>
                                        <p:cTn id="33" dur="1" fill="hold">
                                          <p:stCondLst>
                                            <p:cond delay="0"/>
                                          </p:stCondLst>
                                        </p:cTn>
                                        <p:tgtEl>
                                          <p:spTgt spid="27"/>
                                        </p:tgtEl>
                                        <p:attrNameLst>
                                          <p:attrName>style.visibility</p:attrName>
                                        </p:attrNameLst>
                                      </p:cBhvr>
                                      <p:to>
                                        <p:strVal val="visible"/>
                                      </p:to>
                                    </p:set>
                                    <p:anim calcmode="lin" valueType="num">
                                      <p:cBhvr additive="base">
                                        <p:cTn id="34" dur="1500" fill="hold"/>
                                        <p:tgtEl>
                                          <p:spTgt spid="27"/>
                                        </p:tgtEl>
                                        <p:attrNameLst>
                                          <p:attrName>ppt_x</p:attrName>
                                        </p:attrNameLst>
                                      </p:cBhvr>
                                      <p:tavLst>
                                        <p:tav tm="0">
                                          <p:val>
                                            <p:strVal val="#ppt_x"/>
                                          </p:val>
                                        </p:tav>
                                        <p:tav tm="100000">
                                          <p:val>
                                            <p:strVal val="#ppt_x"/>
                                          </p:val>
                                        </p:tav>
                                      </p:tavLst>
                                    </p:anim>
                                    <p:anim calcmode="lin" valueType="num">
                                      <p:cBhvr additive="base">
                                        <p:cTn id="35" dur="1500" fill="hold"/>
                                        <p:tgtEl>
                                          <p:spTgt spid="27"/>
                                        </p:tgtEl>
                                        <p:attrNameLst>
                                          <p:attrName>ppt_y</p:attrName>
                                        </p:attrNameLst>
                                      </p:cBhvr>
                                      <p:tavLst>
                                        <p:tav tm="0">
                                          <p:val>
                                            <p:strVal val="1+#ppt_h/2"/>
                                          </p:val>
                                        </p:tav>
                                        <p:tav tm="100000">
                                          <p:val>
                                            <p:strVal val="#ppt_y"/>
                                          </p:val>
                                        </p:tav>
                                      </p:tavLst>
                                    </p:anim>
                                  </p:childTnLst>
                                </p:cTn>
                              </p:par>
                              <p:par>
                                <p:cTn id="36" presetID="2" presetClass="entr" presetSubtype="4" decel="100000" fill="hold" grpId="0" nodeType="withEffect">
                                  <p:stCondLst>
                                    <p:cond delay="1500"/>
                                  </p:stCondLst>
                                  <p:childTnLst>
                                    <p:set>
                                      <p:cBhvr>
                                        <p:cTn id="37" dur="1" fill="hold">
                                          <p:stCondLst>
                                            <p:cond delay="0"/>
                                          </p:stCondLst>
                                        </p:cTn>
                                        <p:tgtEl>
                                          <p:spTgt spid="28"/>
                                        </p:tgtEl>
                                        <p:attrNameLst>
                                          <p:attrName>style.visibility</p:attrName>
                                        </p:attrNameLst>
                                      </p:cBhvr>
                                      <p:to>
                                        <p:strVal val="visible"/>
                                      </p:to>
                                    </p:set>
                                    <p:anim calcmode="lin" valueType="num">
                                      <p:cBhvr additive="base">
                                        <p:cTn id="38" dur="1500" fill="hold"/>
                                        <p:tgtEl>
                                          <p:spTgt spid="28"/>
                                        </p:tgtEl>
                                        <p:attrNameLst>
                                          <p:attrName>ppt_x</p:attrName>
                                        </p:attrNameLst>
                                      </p:cBhvr>
                                      <p:tavLst>
                                        <p:tav tm="0">
                                          <p:val>
                                            <p:strVal val="#ppt_x"/>
                                          </p:val>
                                        </p:tav>
                                        <p:tav tm="100000">
                                          <p:val>
                                            <p:strVal val="#ppt_x"/>
                                          </p:val>
                                        </p:tav>
                                      </p:tavLst>
                                    </p:anim>
                                    <p:anim calcmode="lin" valueType="num">
                                      <p:cBhvr additive="base">
                                        <p:cTn id="39" dur="1500" fill="hold"/>
                                        <p:tgtEl>
                                          <p:spTgt spid="28"/>
                                        </p:tgtEl>
                                        <p:attrNameLst>
                                          <p:attrName>ppt_y</p:attrName>
                                        </p:attrNameLst>
                                      </p:cBhvr>
                                      <p:tavLst>
                                        <p:tav tm="0">
                                          <p:val>
                                            <p:strVal val="1+#ppt_h/2"/>
                                          </p:val>
                                        </p:tav>
                                        <p:tav tm="100000">
                                          <p:val>
                                            <p:strVal val="#ppt_y"/>
                                          </p:val>
                                        </p:tav>
                                      </p:tavLst>
                                    </p:anim>
                                  </p:childTnLst>
                                </p:cTn>
                              </p:par>
                              <p:par>
                                <p:cTn id="40" presetID="2" presetClass="entr" presetSubtype="4" decel="100000" fill="hold" grpId="0" nodeType="withEffect">
                                  <p:stCondLst>
                                    <p:cond delay="1750"/>
                                  </p:stCondLst>
                                  <p:childTnLst>
                                    <p:set>
                                      <p:cBhvr>
                                        <p:cTn id="41" dur="1" fill="hold">
                                          <p:stCondLst>
                                            <p:cond delay="0"/>
                                          </p:stCondLst>
                                        </p:cTn>
                                        <p:tgtEl>
                                          <p:spTgt spid="23"/>
                                        </p:tgtEl>
                                        <p:attrNameLst>
                                          <p:attrName>style.visibility</p:attrName>
                                        </p:attrNameLst>
                                      </p:cBhvr>
                                      <p:to>
                                        <p:strVal val="visible"/>
                                      </p:to>
                                    </p:set>
                                    <p:anim calcmode="lin" valueType="num">
                                      <p:cBhvr additive="base">
                                        <p:cTn id="42" dur="1500" fill="hold"/>
                                        <p:tgtEl>
                                          <p:spTgt spid="23"/>
                                        </p:tgtEl>
                                        <p:attrNameLst>
                                          <p:attrName>ppt_x</p:attrName>
                                        </p:attrNameLst>
                                      </p:cBhvr>
                                      <p:tavLst>
                                        <p:tav tm="0">
                                          <p:val>
                                            <p:strVal val="#ppt_x"/>
                                          </p:val>
                                        </p:tav>
                                        <p:tav tm="100000">
                                          <p:val>
                                            <p:strVal val="#ppt_x"/>
                                          </p:val>
                                        </p:tav>
                                      </p:tavLst>
                                    </p:anim>
                                    <p:anim calcmode="lin" valueType="num">
                                      <p:cBhvr additive="base">
                                        <p:cTn id="43" dur="1500" fill="hold"/>
                                        <p:tgtEl>
                                          <p:spTgt spid="23"/>
                                        </p:tgtEl>
                                        <p:attrNameLst>
                                          <p:attrName>ppt_y</p:attrName>
                                        </p:attrNameLst>
                                      </p:cBhvr>
                                      <p:tavLst>
                                        <p:tav tm="0">
                                          <p:val>
                                            <p:strVal val="1+#ppt_h/2"/>
                                          </p:val>
                                        </p:tav>
                                        <p:tav tm="100000">
                                          <p:val>
                                            <p:strVal val="#ppt_y"/>
                                          </p:val>
                                        </p:tav>
                                      </p:tavLst>
                                    </p:anim>
                                  </p:childTnLst>
                                </p:cTn>
                              </p:par>
                              <p:par>
                                <p:cTn id="44" presetID="2" presetClass="entr" presetSubtype="4" decel="100000" fill="hold" grpId="0" nodeType="withEffect">
                                  <p:stCondLst>
                                    <p:cond delay="2000"/>
                                  </p:stCondLst>
                                  <p:childTnLst>
                                    <p:set>
                                      <p:cBhvr>
                                        <p:cTn id="45" dur="1" fill="hold">
                                          <p:stCondLst>
                                            <p:cond delay="0"/>
                                          </p:stCondLst>
                                        </p:cTn>
                                        <p:tgtEl>
                                          <p:spTgt spid="25"/>
                                        </p:tgtEl>
                                        <p:attrNameLst>
                                          <p:attrName>style.visibility</p:attrName>
                                        </p:attrNameLst>
                                      </p:cBhvr>
                                      <p:to>
                                        <p:strVal val="visible"/>
                                      </p:to>
                                    </p:set>
                                    <p:anim calcmode="lin" valueType="num">
                                      <p:cBhvr additive="base">
                                        <p:cTn id="46" dur="1500" fill="hold"/>
                                        <p:tgtEl>
                                          <p:spTgt spid="25"/>
                                        </p:tgtEl>
                                        <p:attrNameLst>
                                          <p:attrName>ppt_x</p:attrName>
                                        </p:attrNameLst>
                                      </p:cBhvr>
                                      <p:tavLst>
                                        <p:tav tm="0">
                                          <p:val>
                                            <p:strVal val="#ppt_x"/>
                                          </p:val>
                                        </p:tav>
                                        <p:tav tm="100000">
                                          <p:val>
                                            <p:strVal val="#ppt_x"/>
                                          </p:val>
                                        </p:tav>
                                      </p:tavLst>
                                    </p:anim>
                                    <p:anim calcmode="lin" valueType="num">
                                      <p:cBhvr additive="base">
                                        <p:cTn id="47" dur="1500" fill="hold"/>
                                        <p:tgtEl>
                                          <p:spTgt spid="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6" grpId="0" animBg="1"/>
      <p:bldP spid="27" grpId="0"/>
      <p:bldP spid="28" grpId="0"/>
      <p:bldP spid="23" grpId="0"/>
      <p:bldP spid="25"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文本占位符 1"/>
              <p:cNvSpPr>
                <a:spLocks noGrp="1"/>
              </p:cNvSpPr>
              <p:nvPr>
                <p:ph type="body" sz="quarter" idx="1"/>
              </p:nvPr>
            </p:nvSpPr>
            <p:spPr>
              <a:xfrm>
                <a:off x="516000" y="1008000"/>
                <a:ext cx="11160000" cy="5293757"/>
              </a:xfrm>
            </p:spPr>
            <p:txBody>
              <a:bodyPr/>
              <a:lstStyle/>
              <a:p>
                <a:r>
                  <a:rPr lang="zh-CN" altLang="en-US" dirty="0"/>
                  <a:t>定义</a:t>
                </a:r>
                <a:r>
                  <a:rPr lang="en-US" altLang="zh-CN" dirty="0"/>
                  <a:t>14.27  </a:t>
                </a:r>
                <a:r>
                  <a:rPr lang="zh-CN" altLang="en-US" dirty="0"/>
                  <a:t>设图</a:t>
                </a:r>
                <a14:m>
                  <m:oMath xmlns:m="http://schemas.openxmlformats.org/officeDocument/2006/math">
                    <m:sSub>
                      <m:sSubPr>
                        <m:ctrlPr>
                          <a:rPr lang="en-US" altLang="zh-CN" i="1">
                            <a:latin typeface="Cambria Math" panose="02040503050406030204" pitchFamily="18" charset="0"/>
                          </a:rPr>
                        </m:ctrlPr>
                      </m:sSubPr>
                      <m:e>
                        <m:r>
                          <a:rPr lang="en-US" altLang="zh-CN">
                            <a:latin typeface="Cambria Math" panose="02040503050406030204" pitchFamily="18" charset="0"/>
                          </a:rPr>
                          <m:t>𝑮</m:t>
                        </m:r>
                      </m:e>
                      <m:sub>
                        <m:r>
                          <a:rPr lang="en-US" altLang="zh-CN">
                            <a:latin typeface="Cambria Math" panose="02040503050406030204" pitchFamily="18" charset="0"/>
                          </a:rPr>
                          <m:t>1</m:t>
                        </m:r>
                      </m:sub>
                    </m:sSub>
                    <m:r>
                      <a:rPr lang="en-US" altLang="zh-CN">
                        <a:latin typeface="Cambria Math" panose="02040503050406030204" pitchFamily="18" charset="0"/>
                      </a:rPr>
                      <m:t> </m:t>
                    </m:r>
                  </m:oMath>
                </a14:m>
                <a:r>
                  <a:rPr lang="en-US" altLang="zh-CN" dirty="0"/>
                  <a:t>=&lt; </a:t>
                </a:r>
                <a14:m>
                  <m:oMath xmlns:m="http://schemas.openxmlformats.org/officeDocument/2006/math">
                    <m:sSub>
                      <m:sSubPr>
                        <m:ctrlPr>
                          <a:rPr lang="en-US" altLang="zh-CN" i="1">
                            <a:latin typeface="Cambria Math" panose="02040503050406030204" pitchFamily="18" charset="0"/>
                          </a:rPr>
                        </m:ctrlPr>
                      </m:sSubPr>
                      <m:e>
                        <m:r>
                          <a:rPr lang="en-US" altLang="zh-CN">
                            <a:latin typeface="Cambria Math" panose="02040503050406030204" pitchFamily="18" charset="0"/>
                          </a:rPr>
                          <m:t>𝑉</m:t>
                        </m:r>
                      </m:e>
                      <m:sub>
                        <m:r>
                          <a:rPr lang="en-US" altLang="zh-CN">
                            <a:latin typeface="Cambria Math" panose="02040503050406030204" pitchFamily="18" charset="0"/>
                          </a:rPr>
                          <m:t>1</m:t>
                        </m:r>
                      </m:sub>
                    </m:sSub>
                  </m:oMath>
                </a14:m>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a:latin typeface="Cambria Math" panose="02040503050406030204" pitchFamily="18" charset="0"/>
                          </a:rPr>
                          <m:t>𝐸</m:t>
                        </m:r>
                      </m:e>
                      <m:sub>
                        <m:r>
                          <a:rPr lang="en-US" altLang="zh-CN">
                            <a:latin typeface="Cambria Math" panose="02040503050406030204" pitchFamily="18" charset="0"/>
                          </a:rPr>
                          <m:t>1</m:t>
                        </m:r>
                      </m:sub>
                    </m:sSub>
                  </m:oMath>
                </a14:m>
                <a:r>
                  <a:rPr lang="en-US" altLang="zh-CN" dirty="0"/>
                  <a:t>&gt;, </a:t>
                </a:r>
                <a14:m>
                  <m:oMath xmlns:m="http://schemas.openxmlformats.org/officeDocument/2006/math">
                    <m:sSub>
                      <m:sSubPr>
                        <m:ctrlPr>
                          <a:rPr lang="en-US" altLang="zh-CN" i="1">
                            <a:latin typeface="Cambria Math" panose="02040503050406030204" pitchFamily="18" charset="0"/>
                          </a:rPr>
                        </m:ctrlPr>
                      </m:sSubPr>
                      <m:e>
                        <m:r>
                          <a:rPr lang="en-US" altLang="zh-CN">
                            <a:latin typeface="Cambria Math" panose="02040503050406030204" pitchFamily="18" charset="0"/>
                          </a:rPr>
                          <m:t>𝑮</m:t>
                        </m:r>
                      </m:e>
                      <m:sub>
                        <m:r>
                          <a:rPr lang="en-US" altLang="zh-CN">
                            <a:latin typeface="Cambria Math" panose="02040503050406030204" pitchFamily="18" charset="0"/>
                          </a:rPr>
                          <m:t>2</m:t>
                        </m:r>
                      </m:sub>
                    </m:sSub>
                  </m:oMath>
                </a14:m>
                <a:r>
                  <a:rPr lang="en-US" altLang="zh-CN" dirty="0"/>
                  <a:t>=&lt; </a:t>
                </a:r>
                <a14:m>
                  <m:oMath xmlns:m="http://schemas.openxmlformats.org/officeDocument/2006/math">
                    <m:sSub>
                      <m:sSubPr>
                        <m:ctrlPr>
                          <a:rPr lang="en-US" altLang="zh-CN" i="1">
                            <a:latin typeface="Cambria Math" panose="02040503050406030204" pitchFamily="18" charset="0"/>
                          </a:rPr>
                        </m:ctrlPr>
                      </m:sSubPr>
                      <m:e>
                        <m:r>
                          <a:rPr lang="en-US" altLang="zh-CN">
                            <a:latin typeface="Cambria Math" panose="02040503050406030204" pitchFamily="18" charset="0"/>
                          </a:rPr>
                          <m:t>𝑉</m:t>
                        </m:r>
                      </m:e>
                      <m:sub>
                        <m:r>
                          <a:rPr lang="en-US" altLang="zh-CN">
                            <a:latin typeface="Cambria Math" panose="02040503050406030204" pitchFamily="18" charset="0"/>
                          </a:rPr>
                          <m:t>2</m:t>
                        </m:r>
                      </m:sub>
                    </m:sSub>
                  </m:oMath>
                </a14:m>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a:latin typeface="Cambria Math" panose="02040503050406030204" pitchFamily="18" charset="0"/>
                          </a:rPr>
                          <m:t>𝐸</m:t>
                        </m:r>
                      </m:e>
                      <m:sub>
                        <m:r>
                          <a:rPr lang="en-US" altLang="zh-CN">
                            <a:latin typeface="Cambria Math" panose="02040503050406030204" pitchFamily="18" charset="0"/>
                          </a:rPr>
                          <m:t>2</m:t>
                        </m:r>
                      </m:sub>
                    </m:sSub>
                  </m:oMath>
                </a14:m>
                <a:r>
                  <a:rPr lang="en-US" altLang="zh-CN" dirty="0"/>
                  <a:t>&gt;,</a:t>
                </a:r>
                <a:r>
                  <a:rPr lang="zh-CN" altLang="en-US" dirty="0"/>
                  <a:t> 若</a:t>
                </a:r>
                <a14:m>
                  <m:oMath xmlns:m="http://schemas.openxmlformats.org/officeDocument/2006/math">
                    <m:sSub>
                      <m:sSubPr>
                        <m:ctrlPr>
                          <a:rPr lang="en-US" altLang="zh-CN" i="1" smtClean="0">
                            <a:latin typeface="Cambria Math" panose="02040503050406030204" pitchFamily="18" charset="0"/>
                          </a:rPr>
                        </m:ctrlPr>
                      </m:sSubPr>
                      <m:e>
                        <m:r>
                          <a:rPr lang="en-US" altLang="zh-CN" smtClean="0">
                            <a:latin typeface="Cambria Math" panose="02040503050406030204" pitchFamily="18" charset="0"/>
                          </a:rPr>
                          <m:t>𝑉</m:t>
                        </m:r>
                      </m:e>
                      <m:sub>
                        <m:r>
                          <a:rPr lang="en-US" altLang="zh-CN" smtClean="0">
                            <a:latin typeface="Cambria Math" panose="02040503050406030204" pitchFamily="18" charset="0"/>
                          </a:rPr>
                          <m:t>1</m:t>
                        </m:r>
                      </m:sub>
                    </m:sSub>
                    <m:r>
                      <a:rPr lang="en-US" altLang="zh-CN"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a:latin typeface="Cambria Math" panose="02040503050406030204" pitchFamily="18" charset="0"/>
                          </a:rPr>
                          <m:t>𝑉</m:t>
                        </m:r>
                      </m:e>
                      <m:sub>
                        <m:r>
                          <a:rPr lang="en-US" altLang="zh-CN" smtClean="0">
                            <a:latin typeface="Cambria Math" panose="02040503050406030204" pitchFamily="18" charset="0"/>
                          </a:rPr>
                          <m:t>2</m:t>
                        </m:r>
                      </m:sub>
                    </m:sSub>
                    <m:r>
                      <a:rPr lang="en-US" altLang="zh-CN" smtClean="0">
                        <a:latin typeface="Cambria Math" panose="02040503050406030204" pitchFamily="18" charset="0"/>
                      </a:rPr>
                      <m:t>=∅</m:t>
                    </m:r>
                  </m:oMath>
                </a14:m>
                <a:r>
                  <a:rPr lang="en-US" altLang="zh-CN" dirty="0"/>
                  <a:t>, </a:t>
                </a:r>
                <a:r>
                  <a:rPr lang="zh-CN" altLang="en-US" dirty="0"/>
                  <a:t>则称</a:t>
                </a:r>
                <a:r>
                  <a:rPr lang="en-US" altLang="zh-CN" dirty="0"/>
                  <a:t>G1</a:t>
                </a:r>
                <a:r>
                  <a:rPr lang="zh-CN" altLang="en-US" dirty="0"/>
                  <a:t>与</a:t>
                </a:r>
                <a:r>
                  <a:rPr lang="en-US" altLang="zh-CN" dirty="0"/>
                  <a:t>G2</a:t>
                </a:r>
                <a:r>
                  <a:rPr lang="zh-CN" altLang="en-US" dirty="0"/>
                  <a:t>是不交的</a:t>
                </a:r>
                <a:r>
                  <a:rPr lang="en-US" altLang="zh-CN" dirty="0"/>
                  <a:t>. </a:t>
                </a:r>
                <a:r>
                  <a:rPr lang="zh-CN" altLang="en-US" dirty="0"/>
                  <a:t>若</a:t>
                </a:r>
                <a14:m>
                  <m:oMath xmlns:m="http://schemas.openxmlformats.org/officeDocument/2006/math">
                    <m:sSub>
                      <m:sSubPr>
                        <m:ctrlPr>
                          <a:rPr lang="en-US" altLang="zh-CN" i="1">
                            <a:latin typeface="Cambria Math" panose="02040503050406030204" pitchFamily="18" charset="0"/>
                          </a:rPr>
                        </m:ctrlPr>
                      </m:sSubPr>
                      <m:e>
                        <m:r>
                          <a:rPr lang="en-US" altLang="zh-CN" smtClean="0">
                            <a:latin typeface="Cambria Math" panose="02040503050406030204" pitchFamily="18" charset="0"/>
                          </a:rPr>
                          <m:t>𝐸</m:t>
                        </m:r>
                      </m:e>
                      <m:sub>
                        <m:r>
                          <a:rPr lang="en-US" altLang="zh-CN">
                            <a:latin typeface="Cambria Math" panose="02040503050406030204" pitchFamily="18" charset="0"/>
                          </a:rPr>
                          <m:t>1</m:t>
                        </m:r>
                      </m:sub>
                    </m:sSub>
                    <m:r>
                      <a:rPr lang="en-US" altLang="zh-CN">
                        <a:latin typeface="Cambria Math" panose="02040503050406030204" pitchFamily="18" charset="0"/>
                      </a:rPr>
                      <m:t>∩</m:t>
                    </m:r>
                    <m:sSub>
                      <m:sSubPr>
                        <m:ctrlPr>
                          <a:rPr lang="en-US" altLang="zh-CN" i="1">
                            <a:latin typeface="Cambria Math" panose="02040503050406030204" pitchFamily="18" charset="0"/>
                          </a:rPr>
                        </m:ctrlPr>
                      </m:sSubPr>
                      <m:e>
                        <m:r>
                          <a:rPr lang="en-US" altLang="zh-CN" smtClean="0">
                            <a:latin typeface="Cambria Math" panose="02040503050406030204" pitchFamily="18" charset="0"/>
                          </a:rPr>
                          <m:t>𝐸</m:t>
                        </m:r>
                      </m:e>
                      <m:sub>
                        <m:r>
                          <a:rPr lang="en-US" altLang="zh-CN">
                            <a:latin typeface="Cambria Math" panose="02040503050406030204" pitchFamily="18" charset="0"/>
                          </a:rPr>
                          <m:t>2</m:t>
                        </m:r>
                      </m:sub>
                    </m:sSub>
                    <m:r>
                      <a:rPr lang="en-US" altLang="zh-CN">
                        <a:latin typeface="Cambria Math" panose="02040503050406030204" pitchFamily="18" charset="0"/>
                      </a:rPr>
                      <m:t>=∅</m:t>
                    </m:r>
                  </m:oMath>
                </a14:m>
                <a:r>
                  <a:rPr lang="en-US" altLang="zh-CN" dirty="0"/>
                  <a:t>, </a:t>
                </a:r>
                <a:r>
                  <a:rPr lang="zh-CN" altLang="en-US" dirty="0"/>
                  <a:t>则称</a:t>
                </a:r>
                <a:r>
                  <a:rPr lang="en-US" altLang="zh-CN" dirty="0"/>
                  <a:t>G1</a:t>
                </a:r>
                <a:r>
                  <a:rPr lang="zh-CN" altLang="en-US" dirty="0"/>
                  <a:t>与</a:t>
                </a:r>
                <a:r>
                  <a:rPr lang="en-US" altLang="zh-CN" dirty="0"/>
                  <a:t>G2</a:t>
                </a:r>
                <a:r>
                  <a:rPr lang="zh-CN" altLang="en-US" dirty="0"/>
                  <a:t>是边不交的或边不重的</a:t>
                </a:r>
                <a:r>
                  <a:rPr lang="en-US" altLang="zh-CN" dirty="0"/>
                  <a:t>. </a:t>
                </a:r>
              </a:p>
              <a:p>
                <a:r>
                  <a:rPr lang="zh-CN" altLang="en-US" dirty="0"/>
                  <a:t>定义</a:t>
                </a:r>
                <a:r>
                  <a:rPr lang="en-US" altLang="zh-CN" dirty="0"/>
                  <a:t>14.28 </a:t>
                </a:r>
                <a:r>
                  <a:rPr lang="zh-CN" altLang="en-US" dirty="0"/>
                  <a:t>设</a:t>
                </a:r>
                <a14:m>
                  <m:oMath xmlns:m="http://schemas.openxmlformats.org/officeDocument/2006/math">
                    <m:sSub>
                      <m:sSubPr>
                        <m:ctrlPr>
                          <a:rPr lang="en-US" altLang="zh-CN" i="1">
                            <a:latin typeface="Cambria Math" panose="02040503050406030204" pitchFamily="18" charset="0"/>
                          </a:rPr>
                        </m:ctrlPr>
                      </m:sSubPr>
                      <m:e>
                        <m:r>
                          <a:rPr lang="en-US" altLang="zh-CN">
                            <a:latin typeface="Cambria Math" panose="02040503050406030204" pitchFamily="18" charset="0"/>
                          </a:rPr>
                          <m:t>𝑮</m:t>
                        </m:r>
                      </m:e>
                      <m:sub>
                        <m:r>
                          <a:rPr lang="en-US" altLang="zh-CN">
                            <a:latin typeface="Cambria Math" panose="02040503050406030204" pitchFamily="18" charset="0"/>
                          </a:rPr>
                          <m:t>1</m:t>
                        </m:r>
                      </m:sub>
                    </m:sSub>
                    <m:r>
                      <a:rPr lang="en-US" altLang="zh-CN">
                        <a:latin typeface="Cambria Math" panose="02040503050406030204" pitchFamily="18" charset="0"/>
                      </a:rPr>
                      <m:t> </m:t>
                    </m:r>
                  </m:oMath>
                </a14:m>
                <a:r>
                  <a:rPr lang="en-US" altLang="zh-CN" dirty="0"/>
                  <a:t>=&lt; </a:t>
                </a:r>
                <a14:m>
                  <m:oMath xmlns:m="http://schemas.openxmlformats.org/officeDocument/2006/math">
                    <m:sSub>
                      <m:sSubPr>
                        <m:ctrlPr>
                          <a:rPr lang="en-US" altLang="zh-CN" i="1">
                            <a:latin typeface="Cambria Math" panose="02040503050406030204" pitchFamily="18" charset="0"/>
                          </a:rPr>
                        </m:ctrlPr>
                      </m:sSubPr>
                      <m:e>
                        <m:r>
                          <a:rPr lang="en-US" altLang="zh-CN">
                            <a:latin typeface="Cambria Math" panose="02040503050406030204" pitchFamily="18" charset="0"/>
                          </a:rPr>
                          <m:t>𝑉</m:t>
                        </m:r>
                      </m:e>
                      <m:sub>
                        <m:r>
                          <a:rPr lang="en-US" altLang="zh-CN">
                            <a:latin typeface="Cambria Math" panose="02040503050406030204" pitchFamily="18" charset="0"/>
                          </a:rPr>
                          <m:t>1</m:t>
                        </m:r>
                      </m:sub>
                    </m:sSub>
                  </m:oMath>
                </a14:m>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a:latin typeface="Cambria Math" panose="02040503050406030204" pitchFamily="18" charset="0"/>
                          </a:rPr>
                          <m:t>𝐸</m:t>
                        </m:r>
                      </m:e>
                      <m:sub>
                        <m:r>
                          <a:rPr lang="en-US" altLang="zh-CN">
                            <a:latin typeface="Cambria Math" panose="02040503050406030204" pitchFamily="18" charset="0"/>
                          </a:rPr>
                          <m:t>1</m:t>
                        </m:r>
                      </m:sub>
                    </m:sSub>
                  </m:oMath>
                </a14:m>
                <a:r>
                  <a:rPr lang="en-US" altLang="zh-CN" dirty="0"/>
                  <a:t>&gt;, </a:t>
                </a:r>
                <a14:m>
                  <m:oMath xmlns:m="http://schemas.openxmlformats.org/officeDocument/2006/math">
                    <m:sSub>
                      <m:sSubPr>
                        <m:ctrlPr>
                          <a:rPr lang="en-US" altLang="zh-CN" i="1">
                            <a:latin typeface="Cambria Math" panose="02040503050406030204" pitchFamily="18" charset="0"/>
                          </a:rPr>
                        </m:ctrlPr>
                      </m:sSubPr>
                      <m:e>
                        <m:r>
                          <a:rPr lang="en-US" altLang="zh-CN">
                            <a:latin typeface="Cambria Math" panose="02040503050406030204" pitchFamily="18" charset="0"/>
                          </a:rPr>
                          <m:t>𝑮</m:t>
                        </m:r>
                      </m:e>
                      <m:sub>
                        <m:r>
                          <a:rPr lang="en-US" altLang="zh-CN">
                            <a:latin typeface="Cambria Math" panose="02040503050406030204" pitchFamily="18" charset="0"/>
                          </a:rPr>
                          <m:t>2</m:t>
                        </m:r>
                      </m:sub>
                    </m:sSub>
                  </m:oMath>
                </a14:m>
                <a:r>
                  <a:rPr lang="en-US" altLang="zh-CN" dirty="0"/>
                  <a:t>=&lt; </a:t>
                </a:r>
                <a14:m>
                  <m:oMath xmlns:m="http://schemas.openxmlformats.org/officeDocument/2006/math">
                    <m:sSub>
                      <m:sSubPr>
                        <m:ctrlPr>
                          <a:rPr lang="en-US" altLang="zh-CN" i="1">
                            <a:latin typeface="Cambria Math" panose="02040503050406030204" pitchFamily="18" charset="0"/>
                          </a:rPr>
                        </m:ctrlPr>
                      </m:sSubPr>
                      <m:e>
                        <m:r>
                          <a:rPr lang="en-US" altLang="zh-CN">
                            <a:latin typeface="Cambria Math" panose="02040503050406030204" pitchFamily="18" charset="0"/>
                          </a:rPr>
                          <m:t>𝑉</m:t>
                        </m:r>
                      </m:e>
                      <m:sub>
                        <m:r>
                          <a:rPr lang="en-US" altLang="zh-CN">
                            <a:latin typeface="Cambria Math" panose="02040503050406030204" pitchFamily="18" charset="0"/>
                          </a:rPr>
                          <m:t>2</m:t>
                        </m:r>
                      </m:sub>
                    </m:sSub>
                  </m:oMath>
                </a14:m>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a:latin typeface="Cambria Math" panose="02040503050406030204" pitchFamily="18" charset="0"/>
                          </a:rPr>
                          <m:t>𝐸</m:t>
                        </m:r>
                      </m:e>
                      <m:sub>
                        <m:r>
                          <a:rPr lang="en-US" altLang="zh-CN">
                            <a:latin typeface="Cambria Math" panose="02040503050406030204" pitchFamily="18" charset="0"/>
                          </a:rPr>
                          <m:t>2</m:t>
                        </m:r>
                      </m:sub>
                    </m:sSub>
                  </m:oMath>
                </a14:m>
                <a:r>
                  <a:rPr lang="en-US" altLang="zh-CN" dirty="0"/>
                  <a:t>&gt;</a:t>
                </a:r>
                <a:r>
                  <a:rPr lang="zh-CN" altLang="en-US" dirty="0"/>
                  <a:t>是不含孤立点的两个图</a:t>
                </a:r>
                <a:r>
                  <a:rPr lang="en-US" altLang="zh-CN" dirty="0"/>
                  <a:t>(</a:t>
                </a:r>
                <a:r>
                  <a:rPr lang="zh-CN" altLang="en-US" dirty="0"/>
                  <a:t>同为无向图或同为有向图</a:t>
                </a:r>
                <a:r>
                  <a:rPr lang="en-US" altLang="zh-CN" dirty="0"/>
                  <a:t>)</a:t>
                </a:r>
              </a:p>
              <a:p>
                <a:pPr lvl="1"/>
                <a:r>
                  <a:rPr lang="en-US" altLang="zh-CN" dirty="0"/>
                  <a:t>(1)</a:t>
                </a:r>
                <a:r>
                  <a:rPr lang="zh-CN" altLang="en-US" dirty="0"/>
                  <a:t>称以</a:t>
                </a:r>
                <a14:m>
                  <m:oMath xmlns:m="http://schemas.openxmlformats.org/officeDocument/2006/math">
                    <m:sSub>
                      <m:sSubPr>
                        <m:ctrlPr>
                          <a:rPr lang="en-US" altLang="zh-CN" i="1">
                            <a:latin typeface="Cambria Math" panose="02040503050406030204" pitchFamily="18" charset="0"/>
                          </a:rPr>
                        </m:ctrlPr>
                      </m:sSubPr>
                      <m:e>
                        <m:r>
                          <a:rPr lang="en-US" altLang="zh-CN">
                            <a:latin typeface="Cambria Math" panose="02040503050406030204" pitchFamily="18" charset="0"/>
                          </a:rPr>
                          <m:t>𝑉</m:t>
                        </m:r>
                      </m:e>
                      <m:sub>
                        <m:r>
                          <a:rPr lang="en-US" altLang="zh-CN">
                            <a:latin typeface="Cambria Math" panose="02040503050406030204" pitchFamily="18" charset="0"/>
                          </a:rPr>
                          <m:t>1</m:t>
                        </m:r>
                      </m:sub>
                    </m:sSub>
                    <m:r>
                      <a:rPr lang="en-US" altLang="zh-CN"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a:latin typeface="Cambria Math" panose="02040503050406030204" pitchFamily="18" charset="0"/>
                          </a:rPr>
                          <m:t>𝑉</m:t>
                        </m:r>
                      </m:e>
                      <m:sub>
                        <m:r>
                          <a:rPr lang="en-US" altLang="zh-CN">
                            <a:latin typeface="Cambria Math" panose="02040503050406030204" pitchFamily="18" charset="0"/>
                          </a:rPr>
                          <m:t>2</m:t>
                        </m:r>
                      </m:sub>
                    </m:sSub>
                  </m:oMath>
                </a14:m>
                <a:r>
                  <a:rPr lang="zh-CN" altLang="en-US" dirty="0"/>
                  <a:t>为顶点集</a:t>
                </a:r>
                <a:r>
                  <a:rPr lang="en-US" altLang="zh-CN" dirty="0"/>
                  <a:t>, </a:t>
                </a:r>
                <a:r>
                  <a:rPr lang="zh-CN" altLang="en-US" dirty="0"/>
                  <a:t>以</a:t>
                </a:r>
                <a14:m>
                  <m:oMath xmlns:m="http://schemas.openxmlformats.org/officeDocument/2006/math">
                    <m:sSub>
                      <m:sSubPr>
                        <m:ctrlPr>
                          <a:rPr lang="en-US" altLang="zh-CN" i="1">
                            <a:latin typeface="Cambria Math" panose="02040503050406030204" pitchFamily="18" charset="0"/>
                          </a:rPr>
                        </m:ctrlPr>
                      </m:sSubPr>
                      <m:e>
                        <m:r>
                          <a:rPr lang="en-US" altLang="zh-CN">
                            <a:latin typeface="Cambria Math" panose="02040503050406030204" pitchFamily="18" charset="0"/>
                          </a:rPr>
                          <m:t>𝐸</m:t>
                        </m:r>
                      </m:e>
                      <m:sub>
                        <m:r>
                          <a:rPr lang="en-US" altLang="zh-CN">
                            <a:latin typeface="Cambria Math" panose="02040503050406030204" pitchFamily="18" charset="0"/>
                          </a:rPr>
                          <m:t>1</m:t>
                        </m:r>
                      </m:sub>
                    </m:sSub>
                    <m:r>
                      <a:rPr lang="en-US" altLang="zh-CN"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a:latin typeface="Cambria Math" panose="02040503050406030204" pitchFamily="18" charset="0"/>
                          </a:rPr>
                          <m:t>𝐸</m:t>
                        </m:r>
                      </m:e>
                      <m:sub>
                        <m:r>
                          <a:rPr lang="en-US" altLang="zh-CN">
                            <a:latin typeface="Cambria Math" panose="02040503050406030204" pitchFamily="18" charset="0"/>
                          </a:rPr>
                          <m:t>2</m:t>
                        </m:r>
                      </m:sub>
                    </m:sSub>
                  </m:oMath>
                </a14:m>
                <a:r>
                  <a:rPr lang="zh-CN" altLang="en-US" dirty="0"/>
                  <a:t>为边集的图为</a:t>
                </a:r>
                <a14:m>
                  <m:oMath xmlns:m="http://schemas.openxmlformats.org/officeDocument/2006/math">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𝑮</m:t>
                        </m:r>
                      </m:e>
                      <m:sub>
                        <m:r>
                          <a:rPr lang="en-US" altLang="zh-CN" b="1" i="1" smtClean="0">
                            <a:latin typeface="Cambria Math" panose="02040503050406030204" pitchFamily="18" charset="0"/>
                          </a:rPr>
                          <m:t>𝟏</m:t>
                        </m:r>
                      </m:sub>
                    </m:sSub>
                  </m:oMath>
                </a14:m>
                <a:r>
                  <a:rPr lang="zh-CN" altLang="en-US" dirty="0"/>
                  <a:t>与</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𝑮</m:t>
                        </m:r>
                      </m:e>
                      <m:sub>
                        <m:r>
                          <a:rPr lang="en-US" altLang="zh-CN" b="1" i="1" smtClean="0">
                            <a:latin typeface="Cambria Math" panose="02040503050406030204" pitchFamily="18" charset="0"/>
                          </a:rPr>
                          <m:t>𝟐</m:t>
                        </m:r>
                      </m:sub>
                    </m:sSub>
                  </m:oMath>
                </a14:m>
                <a:r>
                  <a:rPr lang="zh-CN" altLang="en-US" dirty="0"/>
                  <a:t>的并图</a:t>
                </a:r>
                <a:r>
                  <a:rPr lang="en-US" altLang="zh-CN" dirty="0"/>
                  <a:t>, </a:t>
                </a:r>
                <a:r>
                  <a:rPr lang="zh-CN" altLang="en-US" dirty="0"/>
                  <a:t>记作</a:t>
                </a:r>
                <a14:m>
                  <m:oMath xmlns:m="http://schemas.openxmlformats.org/officeDocument/2006/math">
                    <m:sSub>
                      <m:sSubPr>
                        <m:ctrlPr>
                          <a:rPr lang="en-US" altLang="zh-CN" i="1">
                            <a:latin typeface="Cambria Math" panose="02040503050406030204" pitchFamily="18" charset="0"/>
                          </a:rPr>
                        </m:ctrlPr>
                      </m:sSubPr>
                      <m:e>
                        <m:r>
                          <a:rPr lang="en-US" altLang="zh-CN" smtClean="0">
                            <a:latin typeface="Cambria Math" panose="02040503050406030204" pitchFamily="18" charset="0"/>
                          </a:rPr>
                          <m:t>𝑮</m:t>
                        </m:r>
                      </m:e>
                      <m:sub>
                        <m:r>
                          <a:rPr lang="en-US" altLang="zh-CN">
                            <a:latin typeface="Cambria Math" panose="02040503050406030204" pitchFamily="18" charset="0"/>
                          </a:rPr>
                          <m:t>1</m:t>
                        </m:r>
                      </m:sub>
                    </m:sSub>
                    <m:r>
                      <a:rPr lang="en-US" altLang="zh-CN">
                        <a:latin typeface="Cambria Math" panose="02040503050406030204" pitchFamily="18" charset="0"/>
                      </a:rPr>
                      <m:t>∪</m:t>
                    </m:r>
                    <m:sSub>
                      <m:sSubPr>
                        <m:ctrlPr>
                          <a:rPr lang="en-US" altLang="zh-CN" i="1">
                            <a:latin typeface="Cambria Math" panose="02040503050406030204" pitchFamily="18" charset="0"/>
                          </a:rPr>
                        </m:ctrlPr>
                      </m:sSubPr>
                      <m:e>
                        <m:r>
                          <a:rPr lang="en-US" altLang="zh-CN" smtClean="0">
                            <a:latin typeface="Cambria Math" panose="02040503050406030204" pitchFamily="18" charset="0"/>
                          </a:rPr>
                          <m:t>𝑮</m:t>
                        </m:r>
                      </m:e>
                      <m:sub>
                        <m:r>
                          <a:rPr lang="en-US" altLang="zh-CN">
                            <a:latin typeface="Cambria Math" panose="02040503050406030204" pitchFamily="18" charset="0"/>
                          </a:rPr>
                          <m:t>2</m:t>
                        </m:r>
                      </m:sub>
                    </m:sSub>
                  </m:oMath>
                </a14:m>
                <a:r>
                  <a:rPr lang="en-US" altLang="zh-CN" dirty="0"/>
                  <a:t>, </a:t>
                </a:r>
                <a:r>
                  <a:rPr lang="zh-CN" altLang="en-US" dirty="0"/>
                  <a:t>即</a:t>
                </a:r>
                <a14:m>
                  <m:oMath xmlns:m="http://schemas.openxmlformats.org/officeDocument/2006/math">
                    <m:sSub>
                      <m:sSubPr>
                        <m:ctrlPr>
                          <a:rPr lang="en-US" altLang="zh-CN" i="1">
                            <a:latin typeface="Cambria Math" panose="02040503050406030204" pitchFamily="18" charset="0"/>
                          </a:rPr>
                        </m:ctrlPr>
                      </m:sSubPr>
                      <m:e>
                        <m:r>
                          <a:rPr lang="en-US" altLang="zh-CN">
                            <a:latin typeface="Cambria Math" panose="02040503050406030204" pitchFamily="18" charset="0"/>
                          </a:rPr>
                          <m:t>𝑮</m:t>
                        </m:r>
                      </m:e>
                      <m:sub>
                        <m:r>
                          <a:rPr lang="en-US" altLang="zh-CN">
                            <a:latin typeface="Cambria Math" panose="02040503050406030204" pitchFamily="18" charset="0"/>
                          </a:rPr>
                          <m:t>1</m:t>
                        </m:r>
                      </m:sub>
                    </m:sSub>
                    <m:r>
                      <a:rPr lang="en-US" altLang="zh-CN">
                        <a:latin typeface="Cambria Math" panose="02040503050406030204" pitchFamily="18" charset="0"/>
                      </a:rPr>
                      <m:t>∪</m:t>
                    </m:r>
                    <m:sSub>
                      <m:sSubPr>
                        <m:ctrlPr>
                          <a:rPr lang="en-US" altLang="zh-CN" i="1">
                            <a:latin typeface="Cambria Math" panose="02040503050406030204" pitchFamily="18" charset="0"/>
                          </a:rPr>
                        </m:ctrlPr>
                      </m:sSubPr>
                      <m:e>
                        <m:r>
                          <a:rPr lang="en-US" altLang="zh-CN">
                            <a:latin typeface="Cambria Math" panose="02040503050406030204" pitchFamily="18" charset="0"/>
                          </a:rPr>
                          <m:t>𝑮</m:t>
                        </m:r>
                      </m:e>
                      <m:sub>
                        <m:r>
                          <a:rPr lang="en-US" altLang="zh-CN">
                            <a:latin typeface="Cambria Math" panose="02040503050406030204" pitchFamily="18" charset="0"/>
                          </a:rPr>
                          <m:t>2</m:t>
                        </m:r>
                      </m:sub>
                    </m:sSub>
                  </m:oMath>
                </a14:m>
                <a:r>
                  <a:rPr lang="en-US" altLang="zh-CN" dirty="0"/>
                  <a:t>=&lt; </a:t>
                </a:r>
                <a14:m>
                  <m:oMath xmlns:m="http://schemas.openxmlformats.org/officeDocument/2006/math">
                    <m:sSub>
                      <m:sSubPr>
                        <m:ctrlPr>
                          <a:rPr lang="en-US" altLang="zh-CN" i="1">
                            <a:latin typeface="Cambria Math" panose="02040503050406030204" pitchFamily="18" charset="0"/>
                          </a:rPr>
                        </m:ctrlPr>
                      </m:sSubPr>
                      <m:e>
                        <m:r>
                          <a:rPr lang="en-US" altLang="zh-CN">
                            <a:latin typeface="Cambria Math" panose="02040503050406030204" pitchFamily="18" charset="0"/>
                          </a:rPr>
                          <m:t>𝑉</m:t>
                        </m:r>
                      </m:e>
                      <m:sub>
                        <m:r>
                          <a:rPr lang="en-US" altLang="zh-CN">
                            <a:latin typeface="Cambria Math" panose="02040503050406030204" pitchFamily="18" charset="0"/>
                          </a:rPr>
                          <m:t>1</m:t>
                        </m:r>
                      </m:sub>
                    </m:sSub>
                    <m:r>
                      <a:rPr lang="en-US" altLang="zh-CN">
                        <a:latin typeface="Cambria Math" panose="02040503050406030204" pitchFamily="18" charset="0"/>
                      </a:rPr>
                      <m:t>∪</m:t>
                    </m:r>
                    <m:sSub>
                      <m:sSubPr>
                        <m:ctrlPr>
                          <a:rPr lang="en-US" altLang="zh-CN" i="1">
                            <a:latin typeface="Cambria Math" panose="02040503050406030204" pitchFamily="18" charset="0"/>
                          </a:rPr>
                        </m:ctrlPr>
                      </m:sSubPr>
                      <m:e>
                        <m:r>
                          <a:rPr lang="en-US" altLang="zh-CN">
                            <a:latin typeface="Cambria Math" panose="02040503050406030204" pitchFamily="18" charset="0"/>
                          </a:rPr>
                          <m:t>𝑉</m:t>
                        </m:r>
                      </m:e>
                      <m:sub>
                        <m:r>
                          <a:rPr lang="en-US" altLang="zh-CN">
                            <a:latin typeface="Cambria Math" panose="02040503050406030204" pitchFamily="18" charset="0"/>
                          </a:rPr>
                          <m:t>2</m:t>
                        </m:r>
                      </m:sub>
                    </m:sSub>
                    <m:r>
                      <a:rPr lang="en-US" altLang="zh-CN">
                        <a:latin typeface="Cambria Math" panose="02040503050406030204" pitchFamily="18" charset="0"/>
                      </a:rPr>
                      <m:t> </m:t>
                    </m:r>
                  </m:oMath>
                </a14:m>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a:latin typeface="Cambria Math" panose="02040503050406030204" pitchFamily="18" charset="0"/>
                          </a:rPr>
                          <m:t>𝐸</m:t>
                        </m:r>
                      </m:e>
                      <m:sub>
                        <m:r>
                          <a:rPr lang="en-US" altLang="zh-CN">
                            <a:latin typeface="Cambria Math" panose="02040503050406030204" pitchFamily="18" charset="0"/>
                          </a:rPr>
                          <m:t>1</m:t>
                        </m:r>
                      </m:sub>
                    </m:sSub>
                    <m:r>
                      <a:rPr lang="en-US" altLang="zh-CN">
                        <a:latin typeface="Cambria Math" panose="02040503050406030204" pitchFamily="18" charset="0"/>
                      </a:rPr>
                      <m:t>∪</m:t>
                    </m:r>
                    <m:sSub>
                      <m:sSubPr>
                        <m:ctrlPr>
                          <a:rPr lang="en-US" altLang="zh-CN" i="1">
                            <a:latin typeface="Cambria Math" panose="02040503050406030204" pitchFamily="18" charset="0"/>
                          </a:rPr>
                        </m:ctrlPr>
                      </m:sSubPr>
                      <m:e>
                        <m:r>
                          <a:rPr lang="en-US" altLang="zh-CN">
                            <a:latin typeface="Cambria Math" panose="02040503050406030204" pitchFamily="18" charset="0"/>
                          </a:rPr>
                          <m:t>𝐸</m:t>
                        </m:r>
                      </m:e>
                      <m:sub>
                        <m:r>
                          <a:rPr lang="en-US" altLang="zh-CN">
                            <a:latin typeface="Cambria Math" panose="02040503050406030204" pitchFamily="18" charset="0"/>
                          </a:rPr>
                          <m:t>2</m:t>
                        </m:r>
                      </m:sub>
                    </m:sSub>
                    <m:r>
                      <a:rPr lang="en-US" altLang="zh-CN">
                        <a:latin typeface="Cambria Math" panose="02040503050406030204" pitchFamily="18" charset="0"/>
                      </a:rPr>
                      <m:t> </m:t>
                    </m:r>
                  </m:oMath>
                </a14:m>
                <a:r>
                  <a:rPr lang="en-US" altLang="zh-CN" dirty="0"/>
                  <a:t>&gt;.</a:t>
                </a:r>
              </a:p>
              <a:p>
                <a:pPr lvl="1"/>
                <a:r>
                  <a:rPr lang="en-US" altLang="zh-CN" dirty="0"/>
                  <a:t>(2)</a:t>
                </a:r>
                <a:r>
                  <a:rPr lang="zh-CN" altLang="en-US" dirty="0"/>
                  <a:t>称以</a:t>
                </a:r>
                <a14:m>
                  <m:oMath xmlns:m="http://schemas.openxmlformats.org/officeDocument/2006/math">
                    <m:sSub>
                      <m:sSubPr>
                        <m:ctrlPr>
                          <a:rPr lang="en-US" altLang="zh-CN" i="1">
                            <a:latin typeface="Cambria Math" panose="02040503050406030204" pitchFamily="18" charset="0"/>
                          </a:rPr>
                        </m:ctrlPr>
                      </m:sSubPr>
                      <m:e>
                        <m:r>
                          <a:rPr lang="en-US" altLang="zh-CN">
                            <a:latin typeface="Cambria Math" panose="02040503050406030204" pitchFamily="18" charset="0"/>
                          </a:rPr>
                          <m:t>𝐸</m:t>
                        </m:r>
                      </m:e>
                      <m:sub>
                        <m:r>
                          <a:rPr lang="en-US" altLang="zh-CN">
                            <a:latin typeface="Cambria Math" panose="02040503050406030204" pitchFamily="18" charset="0"/>
                          </a:rPr>
                          <m:t>1</m:t>
                        </m:r>
                      </m:sub>
                    </m:sSub>
                    <m:r>
                      <a:rPr lang="en-US" altLang="zh-CN"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a:latin typeface="Cambria Math" panose="02040503050406030204" pitchFamily="18" charset="0"/>
                          </a:rPr>
                          <m:t>𝐸</m:t>
                        </m:r>
                      </m:e>
                      <m:sub>
                        <m:r>
                          <a:rPr lang="en-US" altLang="zh-CN">
                            <a:latin typeface="Cambria Math" panose="02040503050406030204" pitchFamily="18" charset="0"/>
                          </a:rPr>
                          <m:t>2</m:t>
                        </m:r>
                      </m:sub>
                    </m:sSub>
                  </m:oMath>
                </a14:m>
                <a:r>
                  <a:rPr lang="zh-CN" altLang="en-US" dirty="0"/>
                  <a:t>为边集</a:t>
                </a:r>
                <a:r>
                  <a:rPr lang="en-US" altLang="zh-CN" dirty="0"/>
                  <a:t>, </a:t>
                </a:r>
                <a:r>
                  <a:rPr lang="zh-CN" altLang="en-US" dirty="0"/>
                  <a:t>以</a:t>
                </a:r>
                <a14:m>
                  <m:oMath xmlns:m="http://schemas.openxmlformats.org/officeDocument/2006/math">
                    <m:sSub>
                      <m:sSubPr>
                        <m:ctrlPr>
                          <a:rPr lang="en-US" altLang="zh-CN" i="1">
                            <a:latin typeface="Cambria Math" panose="02040503050406030204" pitchFamily="18" charset="0"/>
                          </a:rPr>
                        </m:ctrlPr>
                      </m:sSubPr>
                      <m:e>
                        <m:r>
                          <a:rPr lang="en-US" altLang="zh-CN">
                            <a:latin typeface="Cambria Math" panose="02040503050406030204" pitchFamily="18" charset="0"/>
                          </a:rPr>
                          <m:t>𝐸</m:t>
                        </m:r>
                      </m:e>
                      <m:sub>
                        <m:r>
                          <a:rPr lang="en-US" altLang="zh-CN">
                            <a:latin typeface="Cambria Math" panose="02040503050406030204" pitchFamily="18" charset="0"/>
                          </a:rPr>
                          <m:t>1</m:t>
                        </m:r>
                      </m:sub>
                    </m:sSub>
                    <m:r>
                      <a:rPr lang="en-US" altLang="zh-CN">
                        <a:latin typeface="Cambria Math" panose="02040503050406030204" pitchFamily="18" charset="0"/>
                      </a:rPr>
                      <m:t>−</m:t>
                    </m:r>
                    <m:sSub>
                      <m:sSubPr>
                        <m:ctrlPr>
                          <a:rPr lang="en-US" altLang="zh-CN" i="1">
                            <a:latin typeface="Cambria Math" panose="02040503050406030204" pitchFamily="18" charset="0"/>
                          </a:rPr>
                        </m:ctrlPr>
                      </m:sSubPr>
                      <m:e>
                        <m:r>
                          <a:rPr lang="en-US" altLang="zh-CN">
                            <a:latin typeface="Cambria Math" panose="02040503050406030204" pitchFamily="18" charset="0"/>
                          </a:rPr>
                          <m:t>𝐸</m:t>
                        </m:r>
                      </m:e>
                      <m:sub>
                        <m:r>
                          <a:rPr lang="en-US" altLang="zh-CN">
                            <a:latin typeface="Cambria Math" panose="02040503050406030204" pitchFamily="18" charset="0"/>
                          </a:rPr>
                          <m:t>2</m:t>
                        </m:r>
                      </m:sub>
                    </m:sSub>
                  </m:oMath>
                </a14:m>
                <a:r>
                  <a:rPr lang="zh-CN" altLang="en-US" dirty="0"/>
                  <a:t>中边关联的顶点构成的集合为顶点集的图为</a:t>
                </a:r>
                <a:r>
                  <a:rPr lang="en-US" altLang="zh-CN" dirty="0"/>
                  <a:t>G1</a:t>
                </a:r>
                <a:r>
                  <a:rPr lang="zh-CN" altLang="en-US" dirty="0"/>
                  <a:t>与</a:t>
                </a:r>
                <a:r>
                  <a:rPr lang="en-US" altLang="zh-CN" dirty="0"/>
                  <a:t>G2</a:t>
                </a:r>
                <a:r>
                  <a:rPr lang="zh-CN" altLang="en-US" dirty="0"/>
                  <a:t>的差图</a:t>
                </a:r>
                <a:r>
                  <a:rPr lang="en-US" altLang="zh-CN" dirty="0"/>
                  <a:t>, </a:t>
                </a:r>
                <a:r>
                  <a:rPr lang="zh-CN" altLang="en-US" dirty="0"/>
                  <a:t>记作</a:t>
                </a:r>
                <a14:m>
                  <m:oMath xmlns:m="http://schemas.openxmlformats.org/officeDocument/2006/math">
                    <m:sSub>
                      <m:sSubPr>
                        <m:ctrlPr>
                          <a:rPr lang="en-US" altLang="zh-CN" i="1">
                            <a:latin typeface="Cambria Math" panose="02040503050406030204" pitchFamily="18" charset="0"/>
                          </a:rPr>
                        </m:ctrlPr>
                      </m:sSubPr>
                      <m:e>
                        <m:r>
                          <a:rPr lang="en-US" altLang="zh-CN">
                            <a:latin typeface="Cambria Math" panose="02040503050406030204" pitchFamily="18" charset="0"/>
                          </a:rPr>
                          <m:t>𝑮</m:t>
                        </m:r>
                      </m:e>
                      <m:sub>
                        <m:r>
                          <a:rPr lang="en-US" altLang="zh-CN">
                            <a:latin typeface="Cambria Math" panose="02040503050406030204" pitchFamily="18" charset="0"/>
                          </a:rPr>
                          <m:t>1</m:t>
                        </m:r>
                      </m:sub>
                    </m:sSub>
                    <m:r>
                      <a:rPr lang="en-US" altLang="zh-CN"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a:latin typeface="Cambria Math" panose="02040503050406030204" pitchFamily="18" charset="0"/>
                          </a:rPr>
                          <m:t>𝑮</m:t>
                        </m:r>
                      </m:e>
                      <m:sub>
                        <m:r>
                          <a:rPr lang="en-US" altLang="zh-CN">
                            <a:latin typeface="Cambria Math" panose="02040503050406030204" pitchFamily="18" charset="0"/>
                          </a:rPr>
                          <m:t>2</m:t>
                        </m:r>
                      </m:sub>
                    </m:sSub>
                  </m:oMath>
                </a14:m>
                <a:r>
                  <a:rPr lang="en-US" altLang="zh-CN" dirty="0"/>
                  <a:t> .</a:t>
                </a:r>
              </a:p>
              <a:p>
                <a:pPr lvl="1"/>
                <a:r>
                  <a:rPr lang="en-US" altLang="zh-CN" dirty="0"/>
                  <a:t>(3)</a:t>
                </a:r>
                <a:r>
                  <a:rPr lang="zh-CN" altLang="en-US" dirty="0"/>
                  <a:t>称以</a:t>
                </a:r>
                <a14:m>
                  <m:oMath xmlns:m="http://schemas.openxmlformats.org/officeDocument/2006/math">
                    <m:sSub>
                      <m:sSubPr>
                        <m:ctrlPr>
                          <a:rPr lang="en-US" altLang="zh-CN" i="1">
                            <a:latin typeface="Cambria Math" panose="02040503050406030204" pitchFamily="18" charset="0"/>
                          </a:rPr>
                        </m:ctrlPr>
                      </m:sSubPr>
                      <m:e>
                        <m:r>
                          <a:rPr lang="en-US" altLang="zh-CN">
                            <a:latin typeface="Cambria Math" panose="02040503050406030204" pitchFamily="18" charset="0"/>
                          </a:rPr>
                          <m:t>𝐸</m:t>
                        </m:r>
                      </m:e>
                      <m:sub>
                        <m:r>
                          <a:rPr lang="en-US" altLang="zh-CN">
                            <a:latin typeface="Cambria Math" panose="02040503050406030204" pitchFamily="18" charset="0"/>
                          </a:rPr>
                          <m:t>1</m:t>
                        </m:r>
                      </m:sub>
                    </m:sSub>
                    <m:r>
                      <a:rPr lang="en-US" altLang="zh-CN">
                        <a:latin typeface="Cambria Math" panose="02040503050406030204" pitchFamily="18" charset="0"/>
                      </a:rPr>
                      <m:t>∩</m:t>
                    </m:r>
                    <m:sSub>
                      <m:sSubPr>
                        <m:ctrlPr>
                          <a:rPr lang="en-US" altLang="zh-CN" i="1">
                            <a:latin typeface="Cambria Math" panose="02040503050406030204" pitchFamily="18" charset="0"/>
                          </a:rPr>
                        </m:ctrlPr>
                      </m:sSubPr>
                      <m:e>
                        <m:r>
                          <a:rPr lang="en-US" altLang="zh-CN">
                            <a:latin typeface="Cambria Math" panose="02040503050406030204" pitchFamily="18" charset="0"/>
                          </a:rPr>
                          <m:t>𝐸</m:t>
                        </m:r>
                      </m:e>
                      <m:sub>
                        <m:r>
                          <a:rPr lang="en-US" altLang="zh-CN">
                            <a:latin typeface="Cambria Math" panose="02040503050406030204" pitchFamily="18" charset="0"/>
                          </a:rPr>
                          <m:t>2</m:t>
                        </m:r>
                      </m:sub>
                    </m:sSub>
                  </m:oMath>
                </a14:m>
                <a:r>
                  <a:rPr lang="zh-CN" altLang="en-US" dirty="0"/>
                  <a:t>为边集</a:t>
                </a:r>
                <a:r>
                  <a:rPr lang="en-US" altLang="zh-CN" dirty="0"/>
                  <a:t>, </a:t>
                </a:r>
                <a:r>
                  <a:rPr lang="zh-CN" altLang="en-US" dirty="0"/>
                  <a:t>以</a:t>
                </a:r>
                <a14:m>
                  <m:oMath xmlns:m="http://schemas.openxmlformats.org/officeDocument/2006/math">
                    <m:sSub>
                      <m:sSubPr>
                        <m:ctrlPr>
                          <a:rPr lang="en-US" altLang="zh-CN" i="1">
                            <a:latin typeface="Cambria Math" panose="02040503050406030204" pitchFamily="18" charset="0"/>
                          </a:rPr>
                        </m:ctrlPr>
                      </m:sSubPr>
                      <m:e>
                        <m:r>
                          <a:rPr lang="en-US" altLang="zh-CN">
                            <a:latin typeface="Cambria Math" panose="02040503050406030204" pitchFamily="18" charset="0"/>
                          </a:rPr>
                          <m:t>𝐸</m:t>
                        </m:r>
                      </m:e>
                      <m:sub>
                        <m:r>
                          <a:rPr lang="en-US" altLang="zh-CN">
                            <a:latin typeface="Cambria Math" panose="02040503050406030204" pitchFamily="18" charset="0"/>
                          </a:rPr>
                          <m:t>1</m:t>
                        </m:r>
                      </m:sub>
                    </m:sSub>
                    <m:r>
                      <a:rPr lang="en-US" altLang="zh-CN">
                        <a:latin typeface="Cambria Math" panose="02040503050406030204" pitchFamily="18" charset="0"/>
                      </a:rPr>
                      <m:t>∩</m:t>
                    </m:r>
                    <m:sSub>
                      <m:sSubPr>
                        <m:ctrlPr>
                          <a:rPr lang="en-US" altLang="zh-CN" i="1">
                            <a:latin typeface="Cambria Math" panose="02040503050406030204" pitchFamily="18" charset="0"/>
                          </a:rPr>
                        </m:ctrlPr>
                      </m:sSubPr>
                      <m:e>
                        <m:r>
                          <a:rPr lang="en-US" altLang="zh-CN">
                            <a:latin typeface="Cambria Math" panose="02040503050406030204" pitchFamily="18" charset="0"/>
                          </a:rPr>
                          <m:t>𝐸</m:t>
                        </m:r>
                      </m:e>
                      <m:sub>
                        <m:r>
                          <a:rPr lang="en-US" altLang="zh-CN">
                            <a:latin typeface="Cambria Math" panose="02040503050406030204" pitchFamily="18" charset="0"/>
                          </a:rPr>
                          <m:t>2</m:t>
                        </m:r>
                      </m:sub>
                    </m:sSub>
                  </m:oMath>
                </a14:m>
                <a:r>
                  <a:rPr lang="zh-CN" altLang="en-US" dirty="0"/>
                  <a:t>中边关联的顶点构成的集合为顶点集的图为</a:t>
                </a:r>
                <a:r>
                  <a:rPr lang="en-US" altLang="zh-CN" dirty="0"/>
                  <a:t>G1</a:t>
                </a:r>
                <a:r>
                  <a:rPr lang="zh-CN" altLang="en-US" dirty="0"/>
                  <a:t>与</a:t>
                </a:r>
                <a:r>
                  <a:rPr lang="en-US" altLang="zh-CN" dirty="0"/>
                  <a:t>G2</a:t>
                </a:r>
                <a:r>
                  <a:rPr lang="zh-CN" altLang="en-US" dirty="0"/>
                  <a:t>的交图</a:t>
                </a:r>
                <a:r>
                  <a:rPr lang="en-US" altLang="zh-CN" dirty="0"/>
                  <a:t>, </a:t>
                </a:r>
                <a:r>
                  <a:rPr lang="zh-CN" altLang="en-US" dirty="0"/>
                  <a:t>记作</a:t>
                </a:r>
                <a14:m>
                  <m:oMath xmlns:m="http://schemas.openxmlformats.org/officeDocument/2006/math">
                    <m:sSub>
                      <m:sSubPr>
                        <m:ctrlPr>
                          <a:rPr lang="en-US" altLang="zh-CN" i="1">
                            <a:latin typeface="Cambria Math" panose="02040503050406030204" pitchFamily="18" charset="0"/>
                          </a:rPr>
                        </m:ctrlPr>
                      </m:sSubPr>
                      <m:e>
                        <m:r>
                          <a:rPr lang="en-US" altLang="zh-CN">
                            <a:latin typeface="Cambria Math" panose="02040503050406030204" pitchFamily="18" charset="0"/>
                          </a:rPr>
                          <m:t>𝑮</m:t>
                        </m:r>
                      </m:e>
                      <m:sub>
                        <m:r>
                          <a:rPr lang="en-US" altLang="zh-CN">
                            <a:latin typeface="Cambria Math" panose="02040503050406030204" pitchFamily="18" charset="0"/>
                          </a:rPr>
                          <m:t>1</m:t>
                        </m:r>
                      </m:sub>
                    </m:sSub>
                    <m:r>
                      <a:rPr lang="en-US" altLang="zh-CN">
                        <a:latin typeface="Cambria Math" panose="02040503050406030204" pitchFamily="18" charset="0"/>
                      </a:rPr>
                      <m:t>∩</m:t>
                    </m:r>
                    <m:sSub>
                      <m:sSubPr>
                        <m:ctrlPr>
                          <a:rPr lang="en-US" altLang="zh-CN" i="1">
                            <a:latin typeface="Cambria Math" panose="02040503050406030204" pitchFamily="18" charset="0"/>
                          </a:rPr>
                        </m:ctrlPr>
                      </m:sSubPr>
                      <m:e>
                        <m:r>
                          <a:rPr lang="en-US" altLang="zh-CN">
                            <a:latin typeface="Cambria Math" panose="02040503050406030204" pitchFamily="18" charset="0"/>
                          </a:rPr>
                          <m:t>𝑮</m:t>
                        </m:r>
                      </m:e>
                      <m:sub>
                        <m:r>
                          <a:rPr lang="en-US" altLang="zh-CN">
                            <a:latin typeface="Cambria Math" panose="02040503050406030204" pitchFamily="18" charset="0"/>
                          </a:rPr>
                          <m:t>2</m:t>
                        </m:r>
                      </m:sub>
                    </m:sSub>
                  </m:oMath>
                </a14:m>
                <a:r>
                  <a:rPr lang="en-US" altLang="zh-CN" dirty="0"/>
                  <a:t> .</a:t>
                </a:r>
              </a:p>
            </p:txBody>
          </p:sp>
        </mc:Choice>
        <mc:Fallback xmlns="">
          <p:sp>
            <p:nvSpPr>
              <p:cNvPr id="2" name="文本占位符 1"/>
              <p:cNvSpPr>
                <a:spLocks noGrp="1" noRot="1" noChangeAspect="1" noMove="1" noResize="1" noEditPoints="1" noAdjustHandles="1" noChangeArrowheads="1" noChangeShapeType="1" noTextEdit="1"/>
              </p:cNvSpPr>
              <p:nvPr>
                <p:ph type="body" sz="quarter" idx="1"/>
              </p:nvPr>
            </p:nvSpPr>
            <p:spPr>
              <a:xfrm>
                <a:off x="516000" y="1008000"/>
                <a:ext cx="11160000" cy="5293757"/>
              </a:xfrm>
              <a:blipFill>
                <a:blip r:embed="rId2"/>
                <a:stretch>
                  <a:fillRect l="-1148" t="-1726" r="-1311" b="-2186"/>
                </a:stretch>
              </a:blipFill>
            </p:spPr>
            <p:txBody>
              <a:bodyPr/>
              <a:lstStyle/>
              <a:p>
                <a:r>
                  <a:rPr lang="zh-CN" altLang="en-US">
                    <a:noFill/>
                  </a:rPr>
                  <a:t> </a:t>
                </a:r>
              </a:p>
            </p:txBody>
          </p:sp>
        </mc:Fallback>
      </mc:AlternateContent>
      <p:sp>
        <p:nvSpPr>
          <p:cNvPr id="6146" name="Rectangle 2"/>
          <p:cNvSpPr>
            <a:spLocks noGrp="1" noChangeArrowheads="1"/>
          </p:cNvSpPr>
          <p:nvPr>
            <p:ph type="title"/>
          </p:nvPr>
        </p:nvSpPr>
        <p:spPr/>
        <p:txBody>
          <a:bodyPr/>
          <a:lstStyle/>
          <a:p>
            <a:r>
              <a:rPr lang="en-US" altLang="zh-CN" dirty="0"/>
              <a:t>8.5 </a:t>
            </a:r>
            <a:r>
              <a:rPr lang="zh-CN" altLang="en-US" dirty="0"/>
              <a:t>图的运算</a:t>
            </a:r>
            <a:endParaRPr lang="en-US" altLang="zh-CN" dirty="0"/>
          </a:p>
        </p:txBody>
      </p:sp>
      <p:sp>
        <p:nvSpPr>
          <p:cNvPr id="9" name="文本占位符 8"/>
          <p:cNvSpPr>
            <a:spLocks noGrp="1"/>
          </p:cNvSpPr>
          <p:nvPr>
            <p:ph type="body" sz="quarter" idx="11"/>
          </p:nvPr>
        </p:nvSpPr>
        <p:spPr/>
        <p:txBody>
          <a:bodyPr/>
          <a:lstStyle/>
          <a:p>
            <a:r>
              <a:rPr lang="en-US" altLang="zh-CN" dirty="0"/>
              <a:t>8.5 </a:t>
            </a:r>
            <a:r>
              <a:rPr lang="zh-CN" altLang="en-US" dirty="0"/>
              <a:t>图的运算</a:t>
            </a:r>
          </a:p>
        </p:txBody>
      </p:sp>
      <p:sp>
        <p:nvSpPr>
          <p:cNvPr id="14" name="灯片编号占位符 13">
            <a:extLst>
              <a:ext uri="{FF2B5EF4-FFF2-40B4-BE49-F238E27FC236}">
                <a16:creationId xmlns:a16="http://schemas.microsoft.com/office/drawing/2014/main" id="{F26D1DB9-B0EA-402F-A353-7FC6AF8D4F81}"/>
              </a:ext>
            </a:extLst>
          </p:cNvPr>
          <p:cNvSpPr>
            <a:spLocks noGrp="1"/>
          </p:cNvSpPr>
          <p:nvPr>
            <p:ph type="sldNum" sz="quarter" idx="10"/>
          </p:nvPr>
        </p:nvSpPr>
        <p:spPr/>
        <p:txBody>
          <a:bodyPr/>
          <a:lstStyle/>
          <a:p>
            <a:fld id="{ADDBA8A9-FE90-4847-B2BB-91D9864F4629}" type="slidenum">
              <a:rPr lang="zh-CN" altLang="en-US" smtClean="0"/>
              <a:pPr/>
              <a:t>62</a:t>
            </a:fld>
            <a:r>
              <a:rPr lang="en-US" altLang="zh-CN"/>
              <a:t>|73</a:t>
            </a:r>
            <a:endParaRPr lang="zh-CN" altLang="en-US" dirty="0"/>
          </a:p>
        </p:txBody>
      </p:sp>
    </p:spTree>
    <p:extLst>
      <p:ext uri="{BB962C8B-B14F-4D97-AF65-F5344CB8AC3E}">
        <p14:creationId xmlns:p14="http://schemas.microsoft.com/office/powerpoint/2010/main" val="1762261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500"/>
                                        <p:tgtEl>
                                          <p:spTgt spid="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Effect transition="in" filter="fade">
                                      <p:cBhvr>
                                        <p:cTn id="27" dur="500"/>
                                        <p:tgtEl>
                                          <p:spTgt spid="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文本占位符 1"/>
              <p:cNvSpPr>
                <a:spLocks noGrp="1"/>
              </p:cNvSpPr>
              <p:nvPr>
                <p:ph type="body" sz="quarter" idx="1"/>
              </p:nvPr>
            </p:nvSpPr>
            <p:spPr>
              <a:xfrm>
                <a:off x="516000" y="1008000"/>
                <a:ext cx="11160000" cy="4955203"/>
              </a:xfrm>
            </p:spPr>
            <p:txBody>
              <a:bodyPr/>
              <a:lstStyle/>
              <a:p>
                <a:r>
                  <a:rPr lang="zh-CN" altLang="en-US" dirty="0"/>
                  <a:t>定义</a:t>
                </a:r>
                <a:r>
                  <a:rPr lang="en-US" altLang="zh-CN" dirty="0"/>
                  <a:t>14.28 </a:t>
                </a:r>
                <a:r>
                  <a:rPr lang="zh-CN" altLang="en-US" dirty="0"/>
                  <a:t>设</a:t>
                </a:r>
                <a14:m>
                  <m:oMath xmlns:m="http://schemas.openxmlformats.org/officeDocument/2006/math">
                    <m:sSub>
                      <m:sSubPr>
                        <m:ctrlPr>
                          <a:rPr lang="en-US" altLang="zh-CN" i="1">
                            <a:latin typeface="Cambria Math" panose="02040503050406030204" pitchFamily="18" charset="0"/>
                          </a:rPr>
                        </m:ctrlPr>
                      </m:sSubPr>
                      <m:e>
                        <m:r>
                          <a:rPr lang="en-US" altLang="zh-CN">
                            <a:latin typeface="Cambria Math" panose="02040503050406030204" pitchFamily="18" charset="0"/>
                          </a:rPr>
                          <m:t>𝑮</m:t>
                        </m:r>
                      </m:e>
                      <m:sub>
                        <m:r>
                          <a:rPr lang="en-US" altLang="zh-CN">
                            <a:latin typeface="Cambria Math" panose="02040503050406030204" pitchFamily="18" charset="0"/>
                          </a:rPr>
                          <m:t>1</m:t>
                        </m:r>
                      </m:sub>
                    </m:sSub>
                    <m:r>
                      <a:rPr lang="en-US" altLang="zh-CN">
                        <a:latin typeface="Cambria Math" panose="02040503050406030204" pitchFamily="18" charset="0"/>
                      </a:rPr>
                      <m:t> </m:t>
                    </m:r>
                  </m:oMath>
                </a14:m>
                <a:r>
                  <a:rPr lang="en-US" altLang="zh-CN" dirty="0"/>
                  <a:t>=&lt; </a:t>
                </a:r>
                <a14:m>
                  <m:oMath xmlns:m="http://schemas.openxmlformats.org/officeDocument/2006/math">
                    <m:sSub>
                      <m:sSubPr>
                        <m:ctrlPr>
                          <a:rPr lang="en-US" altLang="zh-CN" i="1">
                            <a:latin typeface="Cambria Math" panose="02040503050406030204" pitchFamily="18" charset="0"/>
                          </a:rPr>
                        </m:ctrlPr>
                      </m:sSubPr>
                      <m:e>
                        <m:r>
                          <a:rPr lang="en-US" altLang="zh-CN">
                            <a:latin typeface="Cambria Math" panose="02040503050406030204" pitchFamily="18" charset="0"/>
                          </a:rPr>
                          <m:t>𝑉</m:t>
                        </m:r>
                      </m:e>
                      <m:sub>
                        <m:r>
                          <a:rPr lang="en-US" altLang="zh-CN">
                            <a:latin typeface="Cambria Math" panose="02040503050406030204" pitchFamily="18" charset="0"/>
                          </a:rPr>
                          <m:t>1</m:t>
                        </m:r>
                      </m:sub>
                    </m:sSub>
                  </m:oMath>
                </a14:m>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a:latin typeface="Cambria Math" panose="02040503050406030204" pitchFamily="18" charset="0"/>
                          </a:rPr>
                          <m:t>𝐸</m:t>
                        </m:r>
                      </m:e>
                      <m:sub>
                        <m:r>
                          <a:rPr lang="en-US" altLang="zh-CN">
                            <a:latin typeface="Cambria Math" panose="02040503050406030204" pitchFamily="18" charset="0"/>
                          </a:rPr>
                          <m:t>1</m:t>
                        </m:r>
                      </m:sub>
                    </m:sSub>
                  </m:oMath>
                </a14:m>
                <a:r>
                  <a:rPr lang="en-US" altLang="zh-CN" dirty="0"/>
                  <a:t>&gt;, </a:t>
                </a:r>
                <a14:m>
                  <m:oMath xmlns:m="http://schemas.openxmlformats.org/officeDocument/2006/math">
                    <m:sSub>
                      <m:sSubPr>
                        <m:ctrlPr>
                          <a:rPr lang="en-US" altLang="zh-CN" i="1">
                            <a:latin typeface="Cambria Math" panose="02040503050406030204" pitchFamily="18" charset="0"/>
                          </a:rPr>
                        </m:ctrlPr>
                      </m:sSubPr>
                      <m:e>
                        <m:r>
                          <a:rPr lang="en-US" altLang="zh-CN">
                            <a:latin typeface="Cambria Math" panose="02040503050406030204" pitchFamily="18" charset="0"/>
                          </a:rPr>
                          <m:t>𝑮</m:t>
                        </m:r>
                      </m:e>
                      <m:sub>
                        <m:r>
                          <a:rPr lang="en-US" altLang="zh-CN">
                            <a:latin typeface="Cambria Math" panose="02040503050406030204" pitchFamily="18" charset="0"/>
                          </a:rPr>
                          <m:t>2</m:t>
                        </m:r>
                      </m:sub>
                    </m:sSub>
                  </m:oMath>
                </a14:m>
                <a:r>
                  <a:rPr lang="en-US" altLang="zh-CN" dirty="0"/>
                  <a:t>=&lt; </a:t>
                </a:r>
                <a14:m>
                  <m:oMath xmlns:m="http://schemas.openxmlformats.org/officeDocument/2006/math">
                    <m:sSub>
                      <m:sSubPr>
                        <m:ctrlPr>
                          <a:rPr lang="en-US" altLang="zh-CN" i="1">
                            <a:latin typeface="Cambria Math" panose="02040503050406030204" pitchFamily="18" charset="0"/>
                          </a:rPr>
                        </m:ctrlPr>
                      </m:sSubPr>
                      <m:e>
                        <m:r>
                          <a:rPr lang="en-US" altLang="zh-CN">
                            <a:latin typeface="Cambria Math" panose="02040503050406030204" pitchFamily="18" charset="0"/>
                          </a:rPr>
                          <m:t>𝑉</m:t>
                        </m:r>
                      </m:e>
                      <m:sub>
                        <m:r>
                          <a:rPr lang="en-US" altLang="zh-CN">
                            <a:latin typeface="Cambria Math" panose="02040503050406030204" pitchFamily="18" charset="0"/>
                          </a:rPr>
                          <m:t>2</m:t>
                        </m:r>
                      </m:sub>
                    </m:sSub>
                  </m:oMath>
                </a14:m>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a:latin typeface="Cambria Math" panose="02040503050406030204" pitchFamily="18" charset="0"/>
                          </a:rPr>
                          <m:t>𝐸</m:t>
                        </m:r>
                      </m:e>
                      <m:sub>
                        <m:r>
                          <a:rPr lang="en-US" altLang="zh-CN">
                            <a:latin typeface="Cambria Math" panose="02040503050406030204" pitchFamily="18" charset="0"/>
                          </a:rPr>
                          <m:t>2</m:t>
                        </m:r>
                      </m:sub>
                    </m:sSub>
                  </m:oMath>
                </a14:m>
                <a:r>
                  <a:rPr lang="en-US" altLang="zh-CN" dirty="0"/>
                  <a:t>&gt;</a:t>
                </a:r>
                <a:r>
                  <a:rPr lang="zh-CN" altLang="en-US" dirty="0"/>
                  <a:t>是不含孤立点的两个图</a:t>
                </a:r>
                <a:r>
                  <a:rPr lang="en-US" altLang="zh-CN" dirty="0"/>
                  <a:t>(</a:t>
                </a:r>
                <a:r>
                  <a:rPr lang="zh-CN" altLang="en-US" dirty="0"/>
                  <a:t>同为无向图或同为有向图</a:t>
                </a:r>
                <a:r>
                  <a:rPr lang="en-US" altLang="zh-CN" dirty="0"/>
                  <a:t>)</a:t>
                </a:r>
              </a:p>
              <a:p>
                <a:pPr lvl="1"/>
                <a:r>
                  <a:rPr lang="en-US" altLang="zh-CN" dirty="0"/>
                  <a:t>(4)</a:t>
                </a:r>
                <a:r>
                  <a:rPr lang="zh-CN" altLang="en-US" dirty="0"/>
                  <a:t>称以</a:t>
                </a:r>
                <a14:m>
                  <m:oMath xmlns:m="http://schemas.openxmlformats.org/officeDocument/2006/math">
                    <m:sSub>
                      <m:sSubPr>
                        <m:ctrlPr>
                          <a:rPr lang="en-US" altLang="zh-CN" i="1">
                            <a:latin typeface="Cambria Math" panose="02040503050406030204" pitchFamily="18" charset="0"/>
                          </a:rPr>
                        </m:ctrlPr>
                      </m:sSubPr>
                      <m:e>
                        <m:r>
                          <a:rPr lang="en-US" altLang="zh-CN">
                            <a:latin typeface="Cambria Math" panose="02040503050406030204" pitchFamily="18" charset="0"/>
                          </a:rPr>
                          <m:t>𝐸</m:t>
                        </m:r>
                      </m:e>
                      <m:sub>
                        <m:r>
                          <a:rPr lang="en-US" altLang="zh-CN">
                            <a:latin typeface="Cambria Math" panose="02040503050406030204" pitchFamily="18" charset="0"/>
                          </a:rPr>
                          <m:t>1</m:t>
                        </m:r>
                      </m:sub>
                    </m:sSub>
                    <m:r>
                      <a:rPr lang="en-US" altLang="zh-CN"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a:latin typeface="Cambria Math" panose="02040503050406030204" pitchFamily="18" charset="0"/>
                          </a:rPr>
                          <m:t>𝐸</m:t>
                        </m:r>
                      </m:e>
                      <m:sub>
                        <m:r>
                          <a:rPr lang="en-US" altLang="zh-CN">
                            <a:latin typeface="Cambria Math" panose="02040503050406030204" pitchFamily="18" charset="0"/>
                          </a:rPr>
                          <m:t>2</m:t>
                        </m:r>
                      </m:sub>
                    </m:sSub>
                  </m:oMath>
                </a14:m>
                <a:r>
                  <a:rPr lang="zh-CN" altLang="en-US" dirty="0"/>
                  <a:t>为边集</a:t>
                </a:r>
                <a:r>
                  <a:rPr lang="en-US" altLang="zh-CN" dirty="0"/>
                  <a:t>, </a:t>
                </a:r>
                <a:r>
                  <a:rPr lang="zh-CN" altLang="en-US" dirty="0"/>
                  <a:t>以</a:t>
                </a:r>
                <a14:m>
                  <m:oMath xmlns:m="http://schemas.openxmlformats.org/officeDocument/2006/math">
                    <m:sSub>
                      <m:sSubPr>
                        <m:ctrlPr>
                          <a:rPr lang="en-US" altLang="zh-CN" i="1">
                            <a:latin typeface="Cambria Math" panose="02040503050406030204" pitchFamily="18" charset="0"/>
                          </a:rPr>
                        </m:ctrlPr>
                      </m:sSubPr>
                      <m:e>
                        <m:r>
                          <a:rPr lang="en-US" altLang="zh-CN">
                            <a:latin typeface="Cambria Math" panose="02040503050406030204" pitchFamily="18" charset="0"/>
                          </a:rPr>
                          <m:t>𝐸</m:t>
                        </m:r>
                      </m:e>
                      <m:sub>
                        <m:r>
                          <a:rPr lang="en-US" altLang="zh-CN">
                            <a:latin typeface="Cambria Math" panose="02040503050406030204" pitchFamily="18" charset="0"/>
                          </a:rPr>
                          <m:t>1</m:t>
                        </m:r>
                      </m:sub>
                    </m:sSub>
                    <m:r>
                      <a:rPr lang="en-US" altLang="zh-CN">
                        <a:latin typeface="Cambria Math" panose="02040503050406030204" pitchFamily="18" charset="0"/>
                      </a:rPr>
                      <m:t>⨁</m:t>
                    </m:r>
                    <m:sSub>
                      <m:sSubPr>
                        <m:ctrlPr>
                          <a:rPr lang="en-US" altLang="zh-CN" i="1">
                            <a:latin typeface="Cambria Math" panose="02040503050406030204" pitchFamily="18" charset="0"/>
                          </a:rPr>
                        </m:ctrlPr>
                      </m:sSubPr>
                      <m:e>
                        <m:r>
                          <a:rPr lang="en-US" altLang="zh-CN">
                            <a:latin typeface="Cambria Math" panose="02040503050406030204" pitchFamily="18" charset="0"/>
                          </a:rPr>
                          <m:t>𝐸</m:t>
                        </m:r>
                      </m:e>
                      <m:sub>
                        <m:r>
                          <a:rPr lang="en-US" altLang="zh-CN">
                            <a:latin typeface="Cambria Math" panose="02040503050406030204" pitchFamily="18" charset="0"/>
                          </a:rPr>
                          <m:t>2</m:t>
                        </m:r>
                      </m:sub>
                    </m:sSub>
                  </m:oMath>
                </a14:m>
                <a:r>
                  <a:rPr lang="zh-CN" altLang="en-US" dirty="0"/>
                  <a:t>中边关联的顶点构成的集合为顶点集的图为</a:t>
                </a:r>
                <a:r>
                  <a:rPr lang="en-US" altLang="zh-CN" dirty="0"/>
                  <a:t>G1</a:t>
                </a:r>
                <a:r>
                  <a:rPr lang="zh-CN" altLang="en-US" dirty="0"/>
                  <a:t>与</a:t>
                </a:r>
                <a:r>
                  <a:rPr lang="en-US" altLang="zh-CN" dirty="0"/>
                  <a:t>G2</a:t>
                </a:r>
                <a:r>
                  <a:rPr lang="zh-CN" altLang="en-US" dirty="0"/>
                  <a:t>的环和</a:t>
                </a:r>
                <a:r>
                  <a:rPr lang="en-US" altLang="zh-CN" dirty="0"/>
                  <a:t>, </a:t>
                </a:r>
                <a:r>
                  <a:rPr lang="zh-CN" altLang="en-US" dirty="0"/>
                  <a:t>记作</a:t>
                </a:r>
                <a14:m>
                  <m:oMath xmlns:m="http://schemas.openxmlformats.org/officeDocument/2006/math">
                    <m:sSub>
                      <m:sSubPr>
                        <m:ctrlPr>
                          <a:rPr lang="en-US" altLang="zh-CN" i="1">
                            <a:latin typeface="Cambria Math" panose="02040503050406030204" pitchFamily="18" charset="0"/>
                          </a:rPr>
                        </m:ctrlPr>
                      </m:sSubPr>
                      <m:e>
                        <m:r>
                          <a:rPr lang="en-US" altLang="zh-CN">
                            <a:latin typeface="Cambria Math" panose="02040503050406030204" pitchFamily="18" charset="0"/>
                          </a:rPr>
                          <m:t>𝑮</m:t>
                        </m:r>
                      </m:e>
                      <m:sub>
                        <m:r>
                          <a:rPr lang="en-US" altLang="zh-CN">
                            <a:latin typeface="Cambria Math" panose="02040503050406030204" pitchFamily="18" charset="0"/>
                          </a:rPr>
                          <m:t>1</m:t>
                        </m:r>
                      </m:sub>
                    </m:sSub>
                    <m:r>
                      <a:rPr lang="en-US" altLang="zh-CN"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a:latin typeface="Cambria Math" panose="02040503050406030204" pitchFamily="18" charset="0"/>
                          </a:rPr>
                          <m:t>𝑮</m:t>
                        </m:r>
                      </m:e>
                      <m:sub>
                        <m:r>
                          <a:rPr lang="en-US" altLang="zh-CN">
                            <a:latin typeface="Cambria Math" panose="02040503050406030204" pitchFamily="18" charset="0"/>
                          </a:rPr>
                          <m:t>2</m:t>
                        </m:r>
                      </m:sub>
                    </m:sSub>
                  </m:oMath>
                </a14:m>
                <a:r>
                  <a:rPr lang="en-US" altLang="zh-CN" dirty="0"/>
                  <a:t> .</a:t>
                </a:r>
              </a:p>
              <a:p>
                <a:r>
                  <a:rPr lang="zh-CN" altLang="en-US" dirty="0"/>
                  <a:t>显然可知</a:t>
                </a:r>
                <a:endParaRPr lang="en-US" altLang="zh-CN" dirty="0"/>
              </a:p>
              <a:p>
                <a:pPr lvl="1"/>
                <a:r>
                  <a:rPr lang="en-US" altLang="zh-CN" dirty="0"/>
                  <a:t>(1)</a:t>
                </a:r>
                <a:r>
                  <a:rPr lang="zh-CN" altLang="en-US" dirty="0"/>
                  <a:t>若</a:t>
                </a:r>
                <a14:m>
                  <m:oMath xmlns:m="http://schemas.openxmlformats.org/officeDocument/2006/math">
                    <m:sSub>
                      <m:sSubPr>
                        <m:ctrlPr>
                          <a:rPr lang="en-US" altLang="zh-CN" i="1">
                            <a:latin typeface="Cambria Math" panose="02040503050406030204" pitchFamily="18" charset="0"/>
                          </a:rPr>
                        </m:ctrlPr>
                      </m:sSubPr>
                      <m:e>
                        <m:r>
                          <a:rPr lang="en-US" altLang="zh-CN">
                            <a:latin typeface="Cambria Math" panose="02040503050406030204" pitchFamily="18" charset="0"/>
                          </a:rPr>
                          <m:t>𝑮</m:t>
                        </m:r>
                      </m:e>
                      <m:sub>
                        <m:r>
                          <a:rPr lang="en-US" altLang="zh-CN">
                            <a:latin typeface="Cambria Math" panose="02040503050406030204" pitchFamily="18" charset="0"/>
                          </a:rPr>
                          <m:t>1</m:t>
                        </m:r>
                      </m:sub>
                    </m:sSub>
                    <m:r>
                      <a:rPr lang="en-US" altLang="zh-CN">
                        <a:latin typeface="Cambria Math" panose="02040503050406030204" pitchFamily="18" charset="0"/>
                      </a:rPr>
                      <m:t>=</m:t>
                    </m:r>
                    <m:sSub>
                      <m:sSubPr>
                        <m:ctrlPr>
                          <a:rPr lang="en-US" altLang="zh-CN" i="1">
                            <a:latin typeface="Cambria Math" panose="02040503050406030204" pitchFamily="18" charset="0"/>
                          </a:rPr>
                        </m:ctrlPr>
                      </m:sSubPr>
                      <m:e>
                        <m:r>
                          <a:rPr lang="en-US" altLang="zh-CN">
                            <a:latin typeface="Cambria Math" panose="02040503050406030204" pitchFamily="18" charset="0"/>
                          </a:rPr>
                          <m:t>𝑮</m:t>
                        </m:r>
                      </m:e>
                      <m:sub>
                        <m:r>
                          <a:rPr lang="en-US" altLang="zh-CN">
                            <a:latin typeface="Cambria Math" panose="02040503050406030204" pitchFamily="18" charset="0"/>
                          </a:rPr>
                          <m:t>2</m:t>
                        </m:r>
                      </m:sub>
                    </m:sSub>
                  </m:oMath>
                </a14:m>
                <a:r>
                  <a:rPr lang="en-US" altLang="zh-CN" dirty="0"/>
                  <a:t>, </a:t>
                </a:r>
                <a:r>
                  <a:rPr lang="zh-CN" altLang="en-US" dirty="0"/>
                  <a:t>则</a:t>
                </a:r>
                <a14:m>
                  <m:oMath xmlns:m="http://schemas.openxmlformats.org/officeDocument/2006/math">
                    <m:sSub>
                      <m:sSubPr>
                        <m:ctrlPr>
                          <a:rPr lang="en-US" altLang="zh-CN" i="1">
                            <a:latin typeface="Cambria Math" panose="02040503050406030204" pitchFamily="18" charset="0"/>
                          </a:rPr>
                        </m:ctrlPr>
                      </m:sSubPr>
                      <m:e>
                        <m:r>
                          <a:rPr lang="en-US" altLang="zh-CN">
                            <a:latin typeface="Cambria Math" panose="02040503050406030204" pitchFamily="18" charset="0"/>
                          </a:rPr>
                          <m:t>𝑮</m:t>
                        </m:r>
                      </m:e>
                      <m:sub>
                        <m:r>
                          <a:rPr lang="en-US" altLang="zh-CN">
                            <a:latin typeface="Cambria Math" panose="02040503050406030204" pitchFamily="18" charset="0"/>
                          </a:rPr>
                          <m:t>1</m:t>
                        </m:r>
                      </m:sub>
                    </m:sSub>
                    <m:r>
                      <a:rPr lang="en-US" altLang="zh-CN"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a:latin typeface="Cambria Math" panose="02040503050406030204" pitchFamily="18" charset="0"/>
                          </a:rPr>
                          <m:t>𝑮</m:t>
                        </m:r>
                      </m:e>
                      <m:sub>
                        <m:r>
                          <a:rPr lang="en-US" altLang="zh-CN">
                            <a:latin typeface="Cambria Math" panose="02040503050406030204" pitchFamily="18" charset="0"/>
                          </a:rPr>
                          <m:t>2</m:t>
                        </m:r>
                      </m:sub>
                    </m:sSub>
                  </m:oMath>
                </a14:m>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a:latin typeface="Cambria Math" panose="02040503050406030204" pitchFamily="18" charset="0"/>
                          </a:rPr>
                          <m:t>𝑮</m:t>
                        </m:r>
                      </m:e>
                      <m:sub>
                        <m:r>
                          <a:rPr lang="en-US" altLang="zh-CN">
                            <a:latin typeface="Cambria Math" panose="02040503050406030204" pitchFamily="18" charset="0"/>
                          </a:rPr>
                          <m:t>1</m:t>
                        </m:r>
                      </m:sub>
                    </m:sSub>
                    <m:r>
                      <a:rPr lang="en-US" altLang="zh-CN"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a:latin typeface="Cambria Math" panose="02040503050406030204" pitchFamily="18" charset="0"/>
                          </a:rPr>
                          <m:t>𝑮</m:t>
                        </m:r>
                      </m:e>
                      <m:sub>
                        <m:r>
                          <a:rPr lang="en-US" altLang="zh-CN">
                            <a:latin typeface="Cambria Math" panose="02040503050406030204" pitchFamily="18" charset="0"/>
                          </a:rPr>
                          <m:t>2</m:t>
                        </m:r>
                      </m:sub>
                    </m:sSub>
                  </m:oMath>
                </a14:m>
                <a:r>
                  <a:rPr lang="en-US" altLang="zh-CN" dirty="0"/>
                  <a:t>, </a:t>
                </a:r>
                <a:r>
                  <a:rPr lang="zh-CN" altLang="en-US" dirty="0"/>
                  <a:t>而</a:t>
                </a:r>
                <a14:m>
                  <m:oMath xmlns:m="http://schemas.openxmlformats.org/officeDocument/2006/math">
                    <m:sSub>
                      <m:sSubPr>
                        <m:ctrlPr>
                          <a:rPr lang="en-US" altLang="zh-CN" i="1">
                            <a:latin typeface="Cambria Math" panose="02040503050406030204" pitchFamily="18" charset="0"/>
                          </a:rPr>
                        </m:ctrlPr>
                      </m:sSubPr>
                      <m:e>
                        <m:r>
                          <a:rPr lang="en-US" altLang="zh-CN">
                            <a:latin typeface="Cambria Math" panose="02040503050406030204" pitchFamily="18" charset="0"/>
                          </a:rPr>
                          <m:t>𝑮</m:t>
                        </m:r>
                      </m:e>
                      <m:sub>
                        <m:r>
                          <a:rPr lang="en-US" altLang="zh-CN">
                            <a:latin typeface="Cambria Math" panose="02040503050406030204" pitchFamily="18" charset="0"/>
                          </a:rPr>
                          <m:t>1</m:t>
                        </m:r>
                      </m:sub>
                    </m:sSub>
                    <m:r>
                      <a:rPr lang="en-US" altLang="zh-CN"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a:latin typeface="Cambria Math" panose="02040503050406030204" pitchFamily="18" charset="0"/>
                          </a:rPr>
                          <m:t>𝑮</m:t>
                        </m:r>
                      </m:e>
                      <m:sub>
                        <m:r>
                          <a:rPr lang="en-US" altLang="zh-CN">
                            <a:latin typeface="Cambria Math" panose="02040503050406030204" pitchFamily="18" charset="0"/>
                          </a:rPr>
                          <m:t>2</m:t>
                        </m:r>
                      </m:sub>
                    </m:sSub>
                  </m:oMath>
                </a14:m>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a:latin typeface="Cambria Math" panose="02040503050406030204" pitchFamily="18" charset="0"/>
                          </a:rPr>
                          <m:t>𝑮</m:t>
                        </m:r>
                      </m:e>
                      <m:sub>
                        <m:r>
                          <a:rPr lang="en-US" altLang="zh-CN" smtClean="0">
                            <a:latin typeface="Cambria Math" panose="02040503050406030204" pitchFamily="18" charset="0"/>
                          </a:rPr>
                          <m:t>2</m:t>
                        </m:r>
                      </m:sub>
                    </m:sSub>
                    <m:r>
                      <a:rPr lang="en-US" altLang="zh-CN"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a:latin typeface="Cambria Math" panose="02040503050406030204" pitchFamily="18" charset="0"/>
                          </a:rPr>
                          <m:t>𝑮</m:t>
                        </m:r>
                      </m:e>
                      <m:sub>
                        <m:r>
                          <a:rPr lang="en-US" altLang="zh-CN" smtClean="0">
                            <a:latin typeface="Cambria Math" panose="02040503050406030204" pitchFamily="18" charset="0"/>
                          </a:rPr>
                          <m:t>1</m:t>
                        </m:r>
                      </m:sub>
                    </m:sSub>
                    <m:r>
                      <a:rPr lang="en-US" altLang="zh-CN" smtClean="0">
                        <a:latin typeface="Cambria Math" panose="02040503050406030204" pitchFamily="18" charset="0"/>
                      </a:rPr>
                      <m:t>=∅</m:t>
                    </m:r>
                  </m:oMath>
                </a14:m>
                <a:r>
                  <a:rPr lang="en-US" altLang="zh-CN" dirty="0"/>
                  <a:t>.</a:t>
                </a:r>
              </a:p>
              <a:p>
                <a:pPr lvl="1"/>
                <a:r>
                  <a:rPr lang="en-US" altLang="zh-CN" dirty="0"/>
                  <a:t>(2)</a:t>
                </a:r>
                <a:r>
                  <a:rPr lang="zh-CN" altLang="en-US" dirty="0"/>
                  <a:t>当</a:t>
                </a:r>
                <a14:m>
                  <m:oMath xmlns:m="http://schemas.openxmlformats.org/officeDocument/2006/math">
                    <m:sSub>
                      <m:sSubPr>
                        <m:ctrlPr>
                          <a:rPr lang="en-US" altLang="zh-CN" i="1">
                            <a:latin typeface="Cambria Math" panose="02040503050406030204" pitchFamily="18" charset="0"/>
                          </a:rPr>
                        </m:ctrlPr>
                      </m:sSubPr>
                      <m:e>
                        <m:r>
                          <a:rPr lang="en-US" altLang="zh-CN">
                            <a:latin typeface="Cambria Math" panose="02040503050406030204" pitchFamily="18" charset="0"/>
                          </a:rPr>
                          <m:t>𝑮</m:t>
                        </m:r>
                      </m:e>
                      <m:sub>
                        <m:r>
                          <a:rPr lang="en-US" altLang="zh-CN">
                            <a:latin typeface="Cambria Math" panose="02040503050406030204" pitchFamily="18" charset="0"/>
                          </a:rPr>
                          <m:t>1</m:t>
                        </m:r>
                      </m:sub>
                    </m:sSub>
                  </m:oMath>
                </a14:m>
                <a:r>
                  <a:rPr lang="zh-CN" altLang="en-US" dirty="0"/>
                  <a:t>与</a:t>
                </a:r>
                <a14:m>
                  <m:oMath xmlns:m="http://schemas.openxmlformats.org/officeDocument/2006/math">
                    <m:sSub>
                      <m:sSubPr>
                        <m:ctrlPr>
                          <a:rPr lang="en-US" altLang="zh-CN" i="1">
                            <a:latin typeface="Cambria Math" panose="02040503050406030204" pitchFamily="18" charset="0"/>
                          </a:rPr>
                        </m:ctrlPr>
                      </m:sSubPr>
                      <m:e>
                        <m:r>
                          <a:rPr lang="en-US" altLang="zh-CN">
                            <a:latin typeface="Cambria Math" panose="02040503050406030204" pitchFamily="18" charset="0"/>
                          </a:rPr>
                          <m:t>𝑮</m:t>
                        </m:r>
                      </m:e>
                      <m:sub>
                        <m:r>
                          <a:rPr lang="en-US" altLang="zh-CN" smtClean="0">
                            <a:latin typeface="Cambria Math" panose="02040503050406030204" pitchFamily="18" charset="0"/>
                          </a:rPr>
                          <m:t>2</m:t>
                        </m:r>
                      </m:sub>
                    </m:sSub>
                  </m:oMath>
                </a14:m>
                <a:r>
                  <a:rPr lang="zh-CN" altLang="en-US" dirty="0"/>
                  <a:t>边不重时</a:t>
                </a:r>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a:latin typeface="Cambria Math" panose="02040503050406030204" pitchFamily="18" charset="0"/>
                          </a:rPr>
                          <m:t>𝑮</m:t>
                        </m:r>
                      </m:e>
                      <m:sub>
                        <m:r>
                          <a:rPr lang="en-US" altLang="zh-CN">
                            <a:latin typeface="Cambria Math" panose="02040503050406030204" pitchFamily="18" charset="0"/>
                          </a:rPr>
                          <m:t>1</m:t>
                        </m:r>
                      </m:sub>
                    </m:sSub>
                    <m:r>
                      <a:rPr lang="en-US" altLang="zh-CN">
                        <a:latin typeface="Cambria Math" panose="02040503050406030204" pitchFamily="18" charset="0"/>
                      </a:rPr>
                      <m:t>∩</m:t>
                    </m:r>
                    <m:sSub>
                      <m:sSubPr>
                        <m:ctrlPr>
                          <a:rPr lang="en-US" altLang="zh-CN" i="1">
                            <a:latin typeface="Cambria Math" panose="02040503050406030204" pitchFamily="18" charset="0"/>
                          </a:rPr>
                        </m:ctrlPr>
                      </m:sSubPr>
                      <m:e>
                        <m:r>
                          <a:rPr lang="en-US" altLang="zh-CN">
                            <a:latin typeface="Cambria Math" panose="02040503050406030204" pitchFamily="18" charset="0"/>
                          </a:rPr>
                          <m:t>𝑮</m:t>
                        </m:r>
                      </m:e>
                      <m:sub>
                        <m:r>
                          <a:rPr lang="en-US" altLang="zh-CN">
                            <a:latin typeface="Cambria Math" panose="02040503050406030204" pitchFamily="18" charset="0"/>
                          </a:rPr>
                          <m:t>2</m:t>
                        </m:r>
                      </m:sub>
                    </m:sSub>
                    <m:r>
                      <a:rPr lang="en-US" altLang="zh-CN">
                        <a:latin typeface="Cambria Math" panose="02040503050406030204" pitchFamily="18" charset="0"/>
                      </a:rPr>
                      <m:t>=∅</m:t>
                    </m:r>
                  </m:oMath>
                </a14:m>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a:latin typeface="Cambria Math" panose="02040503050406030204" pitchFamily="18" charset="0"/>
                          </a:rPr>
                          <m:t>𝑮</m:t>
                        </m:r>
                      </m:e>
                      <m:sub>
                        <m:r>
                          <a:rPr lang="en-US" altLang="zh-CN" smtClean="0">
                            <a:latin typeface="Cambria Math" panose="02040503050406030204" pitchFamily="18" charset="0"/>
                          </a:rPr>
                          <m:t>1</m:t>
                        </m:r>
                      </m:sub>
                    </m:sSub>
                    <m:r>
                      <a:rPr lang="en-US" altLang="zh-CN">
                        <a:latin typeface="Cambria Math" panose="02040503050406030204" pitchFamily="18" charset="0"/>
                      </a:rPr>
                      <m:t>−</m:t>
                    </m:r>
                    <m:sSub>
                      <m:sSubPr>
                        <m:ctrlPr>
                          <a:rPr lang="en-US" altLang="zh-CN" i="1">
                            <a:latin typeface="Cambria Math" panose="02040503050406030204" pitchFamily="18" charset="0"/>
                          </a:rPr>
                        </m:ctrlPr>
                      </m:sSubPr>
                      <m:e>
                        <m:r>
                          <a:rPr lang="en-US" altLang="zh-CN">
                            <a:latin typeface="Cambria Math" panose="02040503050406030204" pitchFamily="18" charset="0"/>
                          </a:rPr>
                          <m:t>𝑮</m:t>
                        </m:r>
                      </m:e>
                      <m:sub>
                        <m:r>
                          <a:rPr lang="en-US" altLang="zh-CN" smtClean="0">
                            <a:latin typeface="Cambria Math" panose="02040503050406030204" pitchFamily="18" charset="0"/>
                          </a:rPr>
                          <m:t>2</m:t>
                        </m:r>
                      </m:sub>
                    </m:sSub>
                    <m:r>
                      <a:rPr lang="en-US" altLang="zh-CN">
                        <a:latin typeface="Cambria Math" panose="02040503050406030204" pitchFamily="18" charset="0"/>
                      </a:rPr>
                      <m:t>=</m:t>
                    </m:r>
                    <m:sSub>
                      <m:sSubPr>
                        <m:ctrlPr>
                          <a:rPr lang="en-US" altLang="zh-CN" i="1">
                            <a:latin typeface="Cambria Math" panose="02040503050406030204" pitchFamily="18" charset="0"/>
                          </a:rPr>
                        </m:ctrlPr>
                      </m:sSubPr>
                      <m:e>
                        <m:r>
                          <a:rPr lang="en-US" altLang="zh-CN">
                            <a:latin typeface="Cambria Math" panose="02040503050406030204" pitchFamily="18" charset="0"/>
                          </a:rPr>
                          <m:t>𝑮</m:t>
                        </m:r>
                      </m:e>
                      <m:sub>
                        <m:r>
                          <a:rPr lang="en-US" altLang="zh-CN" smtClean="0">
                            <a:latin typeface="Cambria Math" panose="02040503050406030204" pitchFamily="18" charset="0"/>
                          </a:rPr>
                          <m:t>1</m:t>
                        </m:r>
                      </m:sub>
                    </m:sSub>
                  </m:oMath>
                </a14:m>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a:latin typeface="Cambria Math" panose="02040503050406030204" pitchFamily="18" charset="0"/>
                          </a:rPr>
                          <m:t>𝑮</m:t>
                        </m:r>
                      </m:e>
                      <m:sub>
                        <m:r>
                          <a:rPr lang="en-US" altLang="zh-CN">
                            <a:latin typeface="Cambria Math" panose="02040503050406030204" pitchFamily="18" charset="0"/>
                          </a:rPr>
                          <m:t>2</m:t>
                        </m:r>
                      </m:sub>
                    </m:sSub>
                    <m:r>
                      <a:rPr lang="en-US" altLang="zh-CN">
                        <a:latin typeface="Cambria Math" panose="02040503050406030204" pitchFamily="18" charset="0"/>
                      </a:rPr>
                      <m:t>−</m:t>
                    </m:r>
                    <m:sSub>
                      <m:sSubPr>
                        <m:ctrlPr>
                          <a:rPr lang="en-US" altLang="zh-CN" i="1">
                            <a:latin typeface="Cambria Math" panose="02040503050406030204" pitchFamily="18" charset="0"/>
                          </a:rPr>
                        </m:ctrlPr>
                      </m:sSubPr>
                      <m:e>
                        <m:r>
                          <a:rPr lang="en-US" altLang="zh-CN">
                            <a:latin typeface="Cambria Math" panose="02040503050406030204" pitchFamily="18" charset="0"/>
                          </a:rPr>
                          <m:t>𝑮</m:t>
                        </m:r>
                      </m:e>
                      <m:sub>
                        <m:r>
                          <a:rPr lang="en-US" altLang="zh-CN">
                            <a:latin typeface="Cambria Math" panose="02040503050406030204" pitchFamily="18" charset="0"/>
                          </a:rPr>
                          <m:t>1</m:t>
                        </m:r>
                      </m:sub>
                    </m:sSub>
                    <m:r>
                      <a:rPr lang="en-US" altLang="zh-CN">
                        <a:latin typeface="Cambria Math" panose="02040503050406030204" pitchFamily="18" charset="0"/>
                      </a:rPr>
                      <m:t>=</m:t>
                    </m:r>
                    <m:sSub>
                      <m:sSubPr>
                        <m:ctrlPr>
                          <a:rPr lang="en-US" altLang="zh-CN" i="1">
                            <a:latin typeface="Cambria Math" panose="02040503050406030204" pitchFamily="18" charset="0"/>
                          </a:rPr>
                        </m:ctrlPr>
                      </m:sSubPr>
                      <m:e>
                        <m:r>
                          <a:rPr lang="en-US" altLang="zh-CN">
                            <a:latin typeface="Cambria Math" panose="02040503050406030204" pitchFamily="18" charset="0"/>
                          </a:rPr>
                          <m:t>𝑮</m:t>
                        </m:r>
                      </m:e>
                      <m:sub>
                        <m:r>
                          <a:rPr lang="en-US" altLang="zh-CN">
                            <a:latin typeface="Cambria Math" panose="02040503050406030204" pitchFamily="18" charset="0"/>
                          </a:rPr>
                          <m:t>2</m:t>
                        </m:r>
                      </m:sub>
                    </m:sSub>
                  </m:oMath>
                </a14:m>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a:latin typeface="Cambria Math" panose="02040503050406030204" pitchFamily="18" charset="0"/>
                          </a:rPr>
                          <m:t>𝑮</m:t>
                        </m:r>
                      </m:e>
                      <m:sub>
                        <m:r>
                          <a:rPr lang="en-US" altLang="zh-CN">
                            <a:latin typeface="Cambria Math" panose="02040503050406030204" pitchFamily="18" charset="0"/>
                          </a:rPr>
                          <m:t>1</m:t>
                        </m:r>
                      </m:sub>
                    </m:sSub>
                    <m:r>
                      <a:rPr lang="en-US" altLang="zh-CN">
                        <a:latin typeface="Cambria Math" panose="02040503050406030204" pitchFamily="18" charset="0"/>
                      </a:rPr>
                      <m:t>⊕</m:t>
                    </m:r>
                    <m:sSub>
                      <m:sSubPr>
                        <m:ctrlPr>
                          <a:rPr lang="en-US" altLang="zh-CN" i="1">
                            <a:latin typeface="Cambria Math" panose="02040503050406030204" pitchFamily="18" charset="0"/>
                          </a:rPr>
                        </m:ctrlPr>
                      </m:sSubPr>
                      <m:e>
                        <m:r>
                          <a:rPr lang="en-US" altLang="zh-CN">
                            <a:latin typeface="Cambria Math" panose="02040503050406030204" pitchFamily="18" charset="0"/>
                          </a:rPr>
                          <m:t>𝑮</m:t>
                        </m:r>
                      </m:e>
                      <m:sub>
                        <m:r>
                          <a:rPr lang="en-US" altLang="zh-CN">
                            <a:latin typeface="Cambria Math" panose="02040503050406030204" pitchFamily="18" charset="0"/>
                          </a:rPr>
                          <m:t>2</m:t>
                        </m:r>
                      </m:sub>
                    </m:sSub>
                  </m:oMath>
                </a14:m>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a:latin typeface="Cambria Math" panose="02040503050406030204" pitchFamily="18" charset="0"/>
                          </a:rPr>
                          <m:t>𝑮</m:t>
                        </m:r>
                      </m:e>
                      <m:sub>
                        <m:r>
                          <a:rPr lang="en-US" altLang="zh-CN">
                            <a:latin typeface="Cambria Math" panose="02040503050406030204" pitchFamily="18" charset="0"/>
                          </a:rPr>
                          <m:t>1</m:t>
                        </m:r>
                      </m:sub>
                    </m:sSub>
                    <m:r>
                      <a:rPr lang="en-US" altLang="zh-CN"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a:latin typeface="Cambria Math" panose="02040503050406030204" pitchFamily="18" charset="0"/>
                          </a:rPr>
                          <m:t>𝑮</m:t>
                        </m:r>
                      </m:e>
                      <m:sub>
                        <m:r>
                          <a:rPr lang="en-US" altLang="zh-CN">
                            <a:latin typeface="Cambria Math" panose="02040503050406030204" pitchFamily="18" charset="0"/>
                          </a:rPr>
                          <m:t>2</m:t>
                        </m:r>
                      </m:sub>
                    </m:sSub>
                  </m:oMath>
                </a14:m>
                <a:r>
                  <a:rPr lang="zh-CN" altLang="en-US" dirty="0"/>
                  <a:t> </a:t>
                </a:r>
                <a:r>
                  <a:rPr lang="en-US" altLang="zh-CN" dirty="0"/>
                  <a:t>.</a:t>
                </a:r>
              </a:p>
              <a:p>
                <a:pPr lvl="1" algn="l"/>
                <a:r>
                  <a:rPr lang="en-US" altLang="zh-CN" dirty="0"/>
                  <a:t>(3)</a:t>
                </a:r>
                <a:r>
                  <a:rPr lang="zh-CN" altLang="en-US" dirty="0"/>
                  <a:t>两个图的环和可以用并、交、差表示</a:t>
                </a:r>
                <a:r>
                  <a:rPr lang="en-US" altLang="zh-CN" dirty="0"/>
                  <a:t>, </a:t>
                </a:r>
                <a:r>
                  <a:rPr lang="zh-CN" altLang="en-US" dirty="0"/>
                  <a:t>即</a:t>
                </a:r>
                <a:endParaRPr lang="en-US" altLang="zh-CN" dirty="0"/>
              </a:p>
              <a:p>
                <a:pPr marL="216000" lvl="1" indent="0" algn="ctr">
                  <a:buNone/>
                </a:pPr>
                <a14:m>
                  <m:oMath xmlns:m="http://schemas.openxmlformats.org/officeDocument/2006/math">
                    <m:sSub>
                      <m:sSubPr>
                        <m:ctrlPr>
                          <a:rPr lang="en-US" altLang="zh-CN" i="1">
                            <a:latin typeface="Cambria Math" panose="02040503050406030204" pitchFamily="18" charset="0"/>
                          </a:rPr>
                        </m:ctrlPr>
                      </m:sSubPr>
                      <m:e>
                        <m:r>
                          <a:rPr lang="en-US" altLang="zh-CN">
                            <a:latin typeface="Cambria Math" panose="02040503050406030204" pitchFamily="18" charset="0"/>
                          </a:rPr>
                          <m:t>𝑮</m:t>
                        </m:r>
                      </m:e>
                      <m:sub>
                        <m:r>
                          <a:rPr lang="en-US" altLang="zh-CN">
                            <a:latin typeface="Cambria Math" panose="02040503050406030204" pitchFamily="18" charset="0"/>
                          </a:rPr>
                          <m:t>1</m:t>
                        </m:r>
                      </m:sub>
                    </m:sSub>
                    <m:r>
                      <a:rPr lang="en-US" altLang="zh-CN">
                        <a:latin typeface="Cambria Math" panose="02040503050406030204" pitchFamily="18" charset="0"/>
                      </a:rPr>
                      <m:t>⊕</m:t>
                    </m:r>
                    <m:sSub>
                      <m:sSubPr>
                        <m:ctrlPr>
                          <a:rPr lang="en-US" altLang="zh-CN" i="1">
                            <a:latin typeface="Cambria Math" panose="02040503050406030204" pitchFamily="18" charset="0"/>
                          </a:rPr>
                        </m:ctrlPr>
                      </m:sSubPr>
                      <m:e>
                        <m:r>
                          <a:rPr lang="en-US" altLang="zh-CN">
                            <a:latin typeface="Cambria Math" panose="02040503050406030204" pitchFamily="18" charset="0"/>
                          </a:rPr>
                          <m:t>𝑮</m:t>
                        </m:r>
                      </m:e>
                      <m:sub>
                        <m:r>
                          <a:rPr lang="en-US" altLang="zh-CN">
                            <a:latin typeface="Cambria Math" panose="02040503050406030204" pitchFamily="18" charset="0"/>
                          </a:rPr>
                          <m:t>2</m:t>
                        </m:r>
                      </m:sub>
                    </m:sSub>
                  </m:oMath>
                </a14:m>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smtClean="0">
                            <a:latin typeface="Cambria Math" panose="02040503050406030204" pitchFamily="18" charset="0"/>
                          </a:rPr>
                          <m:t>(</m:t>
                        </m:r>
                        <m:r>
                          <a:rPr lang="en-US" altLang="zh-CN">
                            <a:latin typeface="Cambria Math" panose="02040503050406030204" pitchFamily="18" charset="0"/>
                          </a:rPr>
                          <m:t>𝑮</m:t>
                        </m:r>
                      </m:e>
                      <m:sub>
                        <m:r>
                          <a:rPr lang="en-US" altLang="zh-CN">
                            <a:latin typeface="Cambria Math" panose="02040503050406030204" pitchFamily="18" charset="0"/>
                          </a:rPr>
                          <m:t>1</m:t>
                        </m:r>
                      </m:sub>
                    </m:sSub>
                    <m:r>
                      <a:rPr lang="en-US" altLang="zh-CN">
                        <a:latin typeface="Cambria Math" panose="02040503050406030204" pitchFamily="18" charset="0"/>
                      </a:rPr>
                      <m:t>∪</m:t>
                    </m:r>
                    <m:sSub>
                      <m:sSubPr>
                        <m:ctrlPr>
                          <a:rPr lang="en-US" altLang="zh-CN" i="1">
                            <a:latin typeface="Cambria Math" panose="02040503050406030204" pitchFamily="18" charset="0"/>
                          </a:rPr>
                        </m:ctrlPr>
                      </m:sSubPr>
                      <m:e>
                        <m:r>
                          <a:rPr lang="en-US" altLang="zh-CN">
                            <a:latin typeface="Cambria Math" panose="02040503050406030204" pitchFamily="18" charset="0"/>
                          </a:rPr>
                          <m:t>𝑮</m:t>
                        </m:r>
                      </m:e>
                      <m:sub>
                        <m:r>
                          <a:rPr lang="en-US" altLang="zh-CN">
                            <a:latin typeface="Cambria Math" panose="02040503050406030204" pitchFamily="18" charset="0"/>
                          </a:rPr>
                          <m:t>2</m:t>
                        </m:r>
                      </m:sub>
                    </m:sSub>
                  </m:oMath>
                </a14:m>
                <a:r>
                  <a:rPr lang="en-US" altLang="zh-CN" dirty="0"/>
                  <a:t>)</a:t>
                </a:r>
                <a14:m>
                  <m:oMath xmlns:m="http://schemas.openxmlformats.org/officeDocument/2006/math">
                    <m:r>
                      <a:rPr lang="en-US" altLang="zh-CN">
                        <a:latin typeface="Cambria Math" panose="02040503050406030204" pitchFamily="18" charset="0"/>
                      </a:rPr>
                      <m:t>−</m:t>
                    </m:r>
                    <m:sSub>
                      <m:sSubPr>
                        <m:ctrlPr>
                          <a:rPr lang="en-US" altLang="zh-CN" i="1">
                            <a:latin typeface="Cambria Math" panose="02040503050406030204" pitchFamily="18" charset="0"/>
                          </a:rPr>
                        </m:ctrlPr>
                      </m:sSubPr>
                      <m:e>
                        <m:r>
                          <a:rPr lang="en-US" altLang="zh-CN" smtClean="0">
                            <a:latin typeface="Cambria Math" panose="02040503050406030204" pitchFamily="18" charset="0"/>
                          </a:rPr>
                          <m:t>(</m:t>
                        </m:r>
                        <m:r>
                          <a:rPr lang="en-US" altLang="zh-CN">
                            <a:latin typeface="Cambria Math" panose="02040503050406030204" pitchFamily="18" charset="0"/>
                          </a:rPr>
                          <m:t>𝑮</m:t>
                        </m:r>
                      </m:e>
                      <m:sub>
                        <m:r>
                          <a:rPr lang="en-US" altLang="zh-CN">
                            <a:latin typeface="Cambria Math" panose="02040503050406030204" pitchFamily="18" charset="0"/>
                          </a:rPr>
                          <m:t>1</m:t>
                        </m:r>
                      </m:sub>
                    </m:sSub>
                    <m:r>
                      <a:rPr lang="en-US" altLang="zh-CN">
                        <a:latin typeface="Cambria Math" panose="02040503050406030204" pitchFamily="18" charset="0"/>
                      </a:rPr>
                      <m:t>∩</m:t>
                    </m:r>
                    <m:sSub>
                      <m:sSubPr>
                        <m:ctrlPr>
                          <a:rPr lang="en-US" altLang="zh-CN" i="1">
                            <a:latin typeface="Cambria Math" panose="02040503050406030204" pitchFamily="18" charset="0"/>
                          </a:rPr>
                        </m:ctrlPr>
                      </m:sSubPr>
                      <m:e>
                        <m:r>
                          <a:rPr lang="en-US" altLang="zh-CN">
                            <a:latin typeface="Cambria Math" panose="02040503050406030204" pitchFamily="18" charset="0"/>
                          </a:rPr>
                          <m:t>𝑮</m:t>
                        </m:r>
                      </m:e>
                      <m:sub>
                        <m:r>
                          <a:rPr lang="en-US" altLang="zh-CN">
                            <a:latin typeface="Cambria Math" panose="02040503050406030204" pitchFamily="18" charset="0"/>
                          </a:rPr>
                          <m:t>2</m:t>
                        </m:r>
                      </m:sub>
                    </m:sSub>
                    <m:r>
                      <a:rPr lang="en-US" altLang="zh-CN" smtClean="0">
                        <a:latin typeface="Cambria Math" panose="02040503050406030204" pitchFamily="18" charset="0"/>
                      </a:rPr>
                      <m:t>)</m:t>
                    </m:r>
                  </m:oMath>
                </a14:m>
                <a:r>
                  <a:rPr lang="en-US" altLang="zh-CN" dirty="0"/>
                  <a:t>.</a:t>
                </a:r>
                <a:endParaRPr lang="zh-CN" altLang="en-US" dirty="0"/>
              </a:p>
            </p:txBody>
          </p:sp>
        </mc:Choice>
        <mc:Fallback xmlns="">
          <p:sp>
            <p:nvSpPr>
              <p:cNvPr id="2" name="文本占位符 1"/>
              <p:cNvSpPr>
                <a:spLocks noGrp="1" noRot="1" noChangeAspect="1" noMove="1" noResize="1" noEditPoints="1" noAdjustHandles="1" noChangeArrowheads="1" noChangeShapeType="1" noTextEdit="1"/>
              </p:cNvSpPr>
              <p:nvPr>
                <p:ph type="body" sz="quarter" idx="1"/>
              </p:nvPr>
            </p:nvSpPr>
            <p:spPr>
              <a:xfrm>
                <a:off x="516000" y="1008000"/>
                <a:ext cx="11160000" cy="4955203"/>
              </a:xfrm>
              <a:blipFill>
                <a:blip r:embed="rId2"/>
                <a:stretch>
                  <a:fillRect l="-1148" t="-1845" r="-1311" b="-2337"/>
                </a:stretch>
              </a:blipFill>
            </p:spPr>
            <p:txBody>
              <a:bodyPr/>
              <a:lstStyle/>
              <a:p>
                <a:r>
                  <a:rPr lang="zh-CN" altLang="en-US">
                    <a:noFill/>
                  </a:rPr>
                  <a:t> </a:t>
                </a:r>
              </a:p>
            </p:txBody>
          </p:sp>
        </mc:Fallback>
      </mc:AlternateContent>
      <p:sp>
        <p:nvSpPr>
          <p:cNvPr id="6146" name="Rectangle 2"/>
          <p:cNvSpPr>
            <a:spLocks noGrp="1" noChangeArrowheads="1"/>
          </p:cNvSpPr>
          <p:nvPr>
            <p:ph type="title"/>
          </p:nvPr>
        </p:nvSpPr>
        <p:spPr/>
        <p:txBody>
          <a:bodyPr/>
          <a:lstStyle/>
          <a:p>
            <a:r>
              <a:rPr lang="en-US" altLang="zh-CN" dirty="0"/>
              <a:t>8.5 </a:t>
            </a:r>
            <a:r>
              <a:rPr lang="zh-CN" altLang="en-US" dirty="0"/>
              <a:t>图的运算</a:t>
            </a:r>
            <a:endParaRPr lang="en-US" altLang="zh-CN" dirty="0"/>
          </a:p>
        </p:txBody>
      </p:sp>
      <p:sp>
        <p:nvSpPr>
          <p:cNvPr id="9" name="文本占位符 8"/>
          <p:cNvSpPr>
            <a:spLocks noGrp="1"/>
          </p:cNvSpPr>
          <p:nvPr>
            <p:ph type="body" sz="quarter" idx="11"/>
          </p:nvPr>
        </p:nvSpPr>
        <p:spPr/>
        <p:txBody>
          <a:bodyPr/>
          <a:lstStyle/>
          <a:p>
            <a:r>
              <a:rPr lang="en-US" altLang="zh-CN"/>
              <a:t>8.4 </a:t>
            </a:r>
            <a:r>
              <a:rPr lang="zh-CN" altLang="en-US"/>
              <a:t>图的矩阵表示</a:t>
            </a:r>
            <a:endParaRPr lang="zh-CN" altLang="en-US" dirty="0"/>
          </a:p>
        </p:txBody>
      </p:sp>
      <p:sp>
        <p:nvSpPr>
          <p:cNvPr id="10" name="灯片编号占位符 9">
            <a:extLst>
              <a:ext uri="{FF2B5EF4-FFF2-40B4-BE49-F238E27FC236}">
                <a16:creationId xmlns:a16="http://schemas.microsoft.com/office/drawing/2014/main" id="{A3973B77-5B15-46FC-948F-563ECFE16AD3}"/>
              </a:ext>
            </a:extLst>
          </p:cNvPr>
          <p:cNvSpPr>
            <a:spLocks noGrp="1"/>
          </p:cNvSpPr>
          <p:nvPr>
            <p:ph type="sldNum" sz="quarter" idx="10"/>
          </p:nvPr>
        </p:nvSpPr>
        <p:spPr/>
        <p:txBody>
          <a:bodyPr/>
          <a:lstStyle/>
          <a:p>
            <a:fld id="{ADDBA8A9-FE90-4847-B2BB-91D9864F4629}" type="slidenum">
              <a:rPr lang="zh-CN" altLang="en-US" smtClean="0"/>
              <a:pPr/>
              <a:t>63</a:t>
            </a:fld>
            <a:r>
              <a:rPr lang="en-US" altLang="zh-CN"/>
              <a:t>|73</a:t>
            </a:r>
            <a:endParaRPr lang="zh-CN" altLang="en-US" dirty="0"/>
          </a:p>
        </p:txBody>
      </p:sp>
    </p:spTree>
    <p:extLst>
      <p:ext uri="{BB962C8B-B14F-4D97-AF65-F5344CB8AC3E}">
        <p14:creationId xmlns:p14="http://schemas.microsoft.com/office/powerpoint/2010/main" val="3328408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Effect transition="in" filter="fade">
                                      <p:cBhvr>
                                        <p:cTn id="7" dur="500"/>
                                        <p:tgtEl>
                                          <p:spTgt spid="2">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fade">
                                      <p:cBhvr>
                                        <p:cTn id="12" dur="500"/>
                                        <p:tgtEl>
                                          <p:spTgt spid="2">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animEffect transition="in" filter="fade">
                                      <p:cBhvr>
                                        <p:cTn id="17" dur="500"/>
                                        <p:tgtEl>
                                          <p:spTgt spid="2">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
                                            <p:txEl>
                                              <p:pRg st="4" end="4"/>
                                            </p:txEl>
                                          </p:spTgt>
                                        </p:tgtEl>
                                        <p:attrNameLst>
                                          <p:attrName>style.visibility</p:attrName>
                                        </p:attrNameLst>
                                      </p:cBhvr>
                                      <p:to>
                                        <p:strVal val="visible"/>
                                      </p:to>
                                    </p:set>
                                    <p:animEffect transition="in" filter="fade">
                                      <p:cBhvr>
                                        <p:cTn id="22" dur="500"/>
                                        <p:tgtEl>
                                          <p:spTgt spid="2">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animEffect transition="in" filter="fade">
                                      <p:cBhvr>
                                        <p:cTn id="27" dur="500"/>
                                        <p:tgtEl>
                                          <p:spTgt spid="2">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
                                            <p:txEl>
                                              <p:pRg st="6" end="6"/>
                                            </p:txEl>
                                          </p:spTgt>
                                        </p:tgtEl>
                                        <p:attrNameLst>
                                          <p:attrName>style.visibility</p:attrName>
                                        </p:attrNameLst>
                                      </p:cBhvr>
                                      <p:to>
                                        <p:strVal val="visible"/>
                                      </p:to>
                                    </p:set>
                                    <p:animEffect transition="in" filter="fade">
                                      <p:cBhvr>
                                        <p:cTn id="32" dur="500"/>
                                        <p:tgtEl>
                                          <p:spTgt spid="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300" name="Rectangle 3"/>
          <p:cNvSpPr>
            <a:spLocks noGrp="1" noChangeArrowheads="1"/>
          </p:cNvSpPr>
          <p:nvPr>
            <p:ph type="body" idx="1"/>
          </p:nvPr>
        </p:nvSpPr>
        <p:spPr>
          <a:xfrm>
            <a:off x="540000" y="1007999"/>
            <a:ext cx="5400000" cy="4860000"/>
          </a:xfrm>
          <a:ln>
            <a:solidFill>
              <a:srgbClr val="FF0000"/>
            </a:solidFill>
          </a:ln>
        </p:spPr>
        <p:txBody>
          <a:bodyPr>
            <a:noAutofit/>
          </a:bodyPr>
          <a:lstStyle/>
          <a:p>
            <a:r>
              <a:rPr lang="zh-CN" altLang="en-US" sz="2800" dirty="0"/>
              <a:t>主要内容</a:t>
            </a:r>
          </a:p>
          <a:p>
            <a:pPr lvl="1">
              <a:spcBef>
                <a:spcPts val="300"/>
              </a:spcBef>
            </a:pPr>
            <a:r>
              <a:rPr lang="zh-CN" altLang="en-US" sz="2400" dirty="0"/>
              <a:t>无向图</a:t>
            </a:r>
            <a:r>
              <a:rPr lang="en-US" altLang="zh-CN" sz="2400" dirty="0"/>
              <a:t>, </a:t>
            </a:r>
            <a:r>
              <a:rPr lang="zh-CN" altLang="en-US" sz="2400" dirty="0"/>
              <a:t>有向图</a:t>
            </a:r>
            <a:r>
              <a:rPr lang="en-US" altLang="zh-CN" sz="2400" dirty="0"/>
              <a:t>, </a:t>
            </a:r>
            <a:r>
              <a:rPr lang="zh-CN" altLang="en-US" sz="2400" dirty="0"/>
              <a:t>关联与相邻</a:t>
            </a:r>
            <a:r>
              <a:rPr lang="en-US" altLang="zh-CN" sz="2400" dirty="0"/>
              <a:t>, </a:t>
            </a:r>
            <a:r>
              <a:rPr lang="zh-CN" altLang="en-US" sz="2400" dirty="0"/>
              <a:t>简单图</a:t>
            </a:r>
            <a:r>
              <a:rPr lang="en-US" altLang="zh-CN" sz="2400" dirty="0"/>
              <a:t>, </a:t>
            </a:r>
            <a:r>
              <a:rPr lang="zh-CN" altLang="en-US" sz="2400" dirty="0"/>
              <a:t>完全图</a:t>
            </a:r>
            <a:r>
              <a:rPr lang="en-US" altLang="zh-CN" sz="2400" dirty="0"/>
              <a:t>, </a:t>
            </a:r>
            <a:r>
              <a:rPr lang="zh-CN" altLang="en-US" sz="2400" dirty="0"/>
              <a:t>正则图</a:t>
            </a:r>
            <a:r>
              <a:rPr lang="en-US" altLang="zh-CN" sz="2400" dirty="0"/>
              <a:t>, </a:t>
            </a:r>
            <a:r>
              <a:rPr lang="zh-CN" altLang="en-US" sz="2400" dirty="0"/>
              <a:t>子图</a:t>
            </a:r>
            <a:r>
              <a:rPr lang="en-US" altLang="zh-CN" sz="2400" dirty="0"/>
              <a:t>, </a:t>
            </a:r>
            <a:r>
              <a:rPr lang="zh-CN" altLang="en-US" sz="2400" dirty="0"/>
              <a:t>补图</a:t>
            </a:r>
            <a:endParaRPr lang="en-US" altLang="zh-CN" sz="2400" dirty="0"/>
          </a:p>
          <a:p>
            <a:pPr lvl="1">
              <a:spcBef>
                <a:spcPts val="300"/>
              </a:spcBef>
            </a:pPr>
            <a:r>
              <a:rPr lang="zh-CN" altLang="en-US" sz="2400" dirty="0"/>
              <a:t>握手定理与推论</a:t>
            </a:r>
            <a:endParaRPr lang="en-US" altLang="zh-CN" sz="2400" dirty="0"/>
          </a:p>
          <a:p>
            <a:pPr lvl="1">
              <a:spcBef>
                <a:spcPts val="300"/>
              </a:spcBef>
            </a:pPr>
            <a:r>
              <a:rPr lang="zh-CN" altLang="en-US" sz="2400" dirty="0"/>
              <a:t>图的同构</a:t>
            </a:r>
          </a:p>
          <a:p>
            <a:pPr lvl="1">
              <a:spcBef>
                <a:spcPts val="300"/>
              </a:spcBef>
            </a:pPr>
            <a:r>
              <a:rPr lang="zh-CN" altLang="en-US" sz="2400" dirty="0"/>
              <a:t>通路与回路及其分类</a:t>
            </a:r>
          </a:p>
          <a:p>
            <a:pPr lvl="1">
              <a:spcBef>
                <a:spcPts val="300"/>
              </a:spcBef>
            </a:pPr>
            <a:r>
              <a:rPr lang="zh-CN" altLang="en-US" sz="2400" dirty="0"/>
              <a:t>无向图的连通性与连通度</a:t>
            </a:r>
          </a:p>
          <a:p>
            <a:pPr lvl="1">
              <a:spcBef>
                <a:spcPts val="300"/>
              </a:spcBef>
            </a:pPr>
            <a:r>
              <a:rPr lang="zh-CN" altLang="en-US" sz="2400" dirty="0"/>
              <a:t>有向图的连通性及其分类</a:t>
            </a:r>
          </a:p>
          <a:p>
            <a:pPr lvl="1">
              <a:spcBef>
                <a:spcPts val="300"/>
              </a:spcBef>
            </a:pPr>
            <a:r>
              <a:rPr lang="zh-CN" altLang="en-US" sz="2400" dirty="0"/>
              <a:t>图的矩阵表示</a:t>
            </a:r>
          </a:p>
        </p:txBody>
      </p:sp>
      <p:sp>
        <p:nvSpPr>
          <p:cNvPr id="55299" name="Rectangle 2"/>
          <p:cNvSpPr>
            <a:spLocks noGrp="1" noChangeArrowheads="1"/>
          </p:cNvSpPr>
          <p:nvPr>
            <p:ph type="title"/>
          </p:nvPr>
        </p:nvSpPr>
        <p:spPr/>
        <p:txBody>
          <a:bodyPr/>
          <a:lstStyle/>
          <a:p>
            <a:r>
              <a:rPr lang="zh-CN" altLang="en-US" dirty="0"/>
              <a:t>第</a:t>
            </a:r>
            <a:r>
              <a:rPr lang="en-US" altLang="zh-CN" dirty="0"/>
              <a:t>7</a:t>
            </a:r>
            <a:r>
              <a:rPr lang="zh-CN" altLang="en-US" dirty="0"/>
              <a:t>讲学习总结</a:t>
            </a:r>
          </a:p>
        </p:txBody>
      </p:sp>
      <p:sp>
        <p:nvSpPr>
          <p:cNvPr id="7" name="文本占位符 6"/>
          <p:cNvSpPr>
            <a:spLocks noGrp="1"/>
          </p:cNvSpPr>
          <p:nvPr>
            <p:ph type="body" sz="quarter" idx="11"/>
          </p:nvPr>
        </p:nvSpPr>
        <p:spPr>
          <a:xfrm>
            <a:off x="5890726" y="6156000"/>
            <a:ext cx="4549273" cy="553998"/>
          </a:xfrm>
        </p:spPr>
        <p:txBody>
          <a:bodyPr/>
          <a:lstStyle/>
          <a:p>
            <a:r>
              <a:rPr lang="zh-CN" altLang="en-US" dirty="0"/>
              <a:t>第</a:t>
            </a:r>
            <a:r>
              <a:rPr lang="en-US" altLang="zh-CN" dirty="0"/>
              <a:t>7</a:t>
            </a:r>
            <a:r>
              <a:rPr lang="zh-CN" altLang="en-US" dirty="0"/>
              <a:t>讲 二元关系</a:t>
            </a:r>
          </a:p>
        </p:txBody>
      </p:sp>
      <p:sp>
        <p:nvSpPr>
          <p:cNvPr id="5" name="Rectangle 3"/>
          <p:cNvSpPr>
            <a:spLocks noGrp="1" noChangeArrowheads="1"/>
          </p:cNvSpPr>
          <p:nvPr>
            <p:ph type="body" idx="4294967295"/>
          </p:nvPr>
        </p:nvSpPr>
        <p:spPr>
          <a:xfrm>
            <a:off x="5940000" y="1008063"/>
            <a:ext cx="5760000" cy="4860000"/>
          </a:xfrm>
          <a:ln>
            <a:solidFill>
              <a:srgbClr val="FF0000"/>
            </a:solidFill>
          </a:ln>
        </p:spPr>
        <p:txBody>
          <a:bodyPr>
            <a:noAutofit/>
          </a:bodyPr>
          <a:lstStyle/>
          <a:p>
            <a:r>
              <a:rPr lang="zh-CN" altLang="en-US" sz="2800" dirty="0"/>
              <a:t>基本学习要求</a:t>
            </a:r>
          </a:p>
          <a:p>
            <a:pPr lvl="1">
              <a:spcBef>
                <a:spcPts val="300"/>
              </a:spcBef>
            </a:pPr>
            <a:r>
              <a:rPr lang="zh-CN" altLang="en-US" sz="2200" dirty="0"/>
              <a:t>理解握手定理及推论的内容并能灵活应用</a:t>
            </a:r>
          </a:p>
          <a:p>
            <a:pPr lvl="1">
              <a:spcBef>
                <a:spcPts val="300"/>
              </a:spcBef>
            </a:pPr>
            <a:r>
              <a:rPr lang="zh-CN" altLang="en-US" sz="2200" dirty="0"/>
              <a:t>理解图同构、简单图、完全图、正则图、子图、补图、二部图的概念以及它们的性质及相互之间的关系</a:t>
            </a:r>
          </a:p>
          <a:p>
            <a:pPr lvl="1">
              <a:spcBef>
                <a:spcPts val="300"/>
              </a:spcBef>
            </a:pPr>
            <a:r>
              <a:rPr lang="zh-CN" altLang="en-US" sz="2200" dirty="0"/>
              <a:t>记住通路与回路的定义、分类及表示法</a:t>
            </a:r>
          </a:p>
          <a:p>
            <a:pPr lvl="1">
              <a:spcBef>
                <a:spcPts val="300"/>
              </a:spcBef>
            </a:pPr>
            <a:r>
              <a:rPr lang="zh-CN" altLang="en-US" sz="2200" dirty="0"/>
              <a:t>深刻理解与无向图连通性、连通度有关的诸多概念</a:t>
            </a:r>
          </a:p>
          <a:p>
            <a:pPr lvl="1">
              <a:spcBef>
                <a:spcPts val="300"/>
              </a:spcBef>
            </a:pPr>
            <a:r>
              <a:rPr lang="zh-CN" altLang="en-US" sz="2200" dirty="0"/>
              <a:t>会判别有向图连通性的类型</a:t>
            </a:r>
          </a:p>
          <a:p>
            <a:pPr lvl="1">
              <a:spcBef>
                <a:spcPts val="300"/>
              </a:spcBef>
            </a:pPr>
            <a:r>
              <a:rPr lang="zh-CN" altLang="en-US" sz="2200" dirty="0"/>
              <a:t>掌握用邻接矩阵及其幂求有向图中通路与回路数的方法</a:t>
            </a:r>
            <a:endParaRPr lang="en-US" altLang="zh-CN" sz="2200" dirty="0"/>
          </a:p>
          <a:p>
            <a:pPr lvl="1">
              <a:spcBef>
                <a:spcPts val="300"/>
              </a:spcBef>
            </a:pPr>
            <a:r>
              <a:rPr lang="zh-CN" altLang="en-US" sz="2200" dirty="0"/>
              <a:t>会求可达矩阵</a:t>
            </a:r>
          </a:p>
        </p:txBody>
      </p:sp>
      <p:sp>
        <p:nvSpPr>
          <p:cNvPr id="2" name="灯片编号占位符 1">
            <a:extLst>
              <a:ext uri="{FF2B5EF4-FFF2-40B4-BE49-F238E27FC236}">
                <a16:creationId xmlns:a16="http://schemas.microsoft.com/office/drawing/2014/main" id="{8D2E3618-E12C-42CF-9D7A-0E6012289FF5}"/>
              </a:ext>
            </a:extLst>
          </p:cNvPr>
          <p:cNvSpPr>
            <a:spLocks noGrp="1"/>
          </p:cNvSpPr>
          <p:nvPr>
            <p:ph type="sldNum" sz="quarter" idx="10"/>
          </p:nvPr>
        </p:nvSpPr>
        <p:spPr/>
        <p:txBody>
          <a:bodyPr/>
          <a:lstStyle/>
          <a:p>
            <a:fld id="{ADDBA8A9-FE90-4847-B2BB-91D9864F4629}" type="slidenum">
              <a:rPr lang="zh-CN" altLang="en-US" smtClean="0"/>
              <a:pPr/>
              <a:t>64</a:t>
            </a:fld>
            <a:r>
              <a:rPr lang="en-US" altLang="zh-CN"/>
              <a:t>|73</a:t>
            </a:r>
            <a:endParaRPr lang="zh-CN" altLang="en-US" dirty="0"/>
          </a:p>
        </p:txBody>
      </p:sp>
    </p:spTree>
    <p:extLst>
      <p:ext uri="{BB962C8B-B14F-4D97-AF65-F5344CB8AC3E}">
        <p14:creationId xmlns:p14="http://schemas.microsoft.com/office/powerpoint/2010/main" val="1768341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5300">
                                            <p:txEl>
                                              <p:pRg st="0" end="0"/>
                                            </p:txEl>
                                          </p:spTgt>
                                        </p:tgtEl>
                                        <p:attrNameLst>
                                          <p:attrName>style.visibility</p:attrName>
                                        </p:attrNameLst>
                                      </p:cBhvr>
                                      <p:to>
                                        <p:strVal val="visible"/>
                                      </p:to>
                                    </p:set>
                                    <p:animEffect transition="in" filter="fade">
                                      <p:cBhvr>
                                        <p:cTn id="7" dur="500"/>
                                        <p:tgtEl>
                                          <p:spTgt spid="55300">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5300">
                                            <p:txEl>
                                              <p:pRg st="1" end="1"/>
                                            </p:txEl>
                                          </p:spTgt>
                                        </p:tgtEl>
                                        <p:attrNameLst>
                                          <p:attrName>style.visibility</p:attrName>
                                        </p:attrNameLst>
                                      </p:cBhvr>
                                      <p:to>
                                        <p:strVal val="visible"/>
                                      </p:to>
                                    </p:set>
                                    <p:animEffect transition="in" filter="fade">
                                      <p:cBhvr>
                                        <p:cTn id="11" dur="500"/>
                                        <p:tgtEl>
                                          <p:spTgt spid="55300">
                                            <p:txEl>
                                              <p:pRg st="1" end="1"/>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55300">
                                            <p:txEl>
                                              <p:pRg st="2" end="2"/>
                                            </p:txEl>
                                          </p:spTgt>
                                        </p:tgtEl>
                                        <p:attrNameLst>
                                          <p:attrName>style.visibility</p:attrName>
                                        </p:attrNameLst>
                                      </p:cBhvr>
                                      <p:to>
                                        <p:strVal val="visible"/>
                                      </p:to>
                                    </p:set>
                                    <p:animEffect transition="in" filter="fade">
                                      <p:cBhvr>
                                        <p:cTn id="15" dur="500"/>
                                        <p:tgtEl>
                                          <p:spTgt spid="55300">
                                            <p:txEl>
                                              <p:pRg st="2" end="2"/>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55300">
                                            <p:txEl>
                                              <p:pRg st="3" end="3"/>
                                            </p:txEl>
                                          </p:spTgt>
                                        </p:tgtEl>
                                        <p:attrNameLst>
                                          <p:attrName>style.visibility</p:attrName>
                                        </p:attrNameLst>
                                      </p:cBhvr>
                                      <p:to>
                                        <p:strVal val="visible"/>
                                      </p:to>
                                    </p:set>
                                    <p:animEffect transition="in" filter="fade">
                                      <p:cBhvr>
                                        <p:cTn id="19" dur="500"/>
                                        <p:tgtEl>
                                          <p:spTgt spid="55300">
                                            <p:txEl>
                                              <p:pRg st="3" end="3"/>
                                            </p:txEl>
                                          </p:spTgt>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55300">
                                            <p:txEl>
                                              <p:pRg st="4" end="4"/>
                                            </p:txEl>
                                          </p:spTgt>
                                        </p:tgtEl>
                                        <p:attrNameLst>
                                          <p:attrName>style.visibility</p:attrName>
                                        </p:attrNameLst>
                                      </p:cBhvr>
                                      <p:to>
                                        <p:strVal val="visible"/>
                                      </p:to>
                                    </p:set>
                                    <p:animEffect transition="in" filter="fade">
                                      <p:cBhvr>
                                        <p:cTn id="23" dur="500"/>
                                        <p:tgtEl>
                                          <p:spTgt spid="55300">
                                            <p:txEl>
                                              <p:pRg st="4" end="4"/>
                                            </p:txEl>
                                          </p:spTgt>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55300">
                                            <p:txEl>
                                              <p:pRg st="5" end="5"/>
                                            </p:txEl>
                                          </p:spTgt>
                                        </p:tgtEl>
                                        <p:attrNameLst>
                                          <p:attrName>style.visibility</p:attrName>
                                        </p:attrNameLst>
                                      </p:cBhvr>
                                      <p:to>
                                        <p:strVal val="visible"/>
                                      </p:to>
                                    </p:set>
                                    <p:animEffect transition="in" filter="fade">
                                      <p:cBhvr>
                                        <p:cTn id="27" dur="500"/>
                                        <p:tgtEl>
                                          <p:spTgt spid="55300">
                                            <p:txEl>
                                              <p:pRg st="5" end="5"/>
                                            </p:txEl>
                                          </p:spTgt>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55300">
                                            <p:txEl>
                                              <p:pRg st="6" end="6"/>
                                            </p:txEl>
                                          </p:spTgt>
                                        </p:tgtEl>
                                        <p:attrNameLst>
                                          <p:attrName>style.visibility</p:attrName>
                                        </p:attrNameLst>
                                      </p:cBhvr>
                                      <p:to>
                                        <p:strVal val="visible"/>
                                      </p:to>
                                    </p:set>
                                    <p:animEffect transition="in" filter="fade">
                                      <p:cBhvr>
                                        <p:cTn id="31" dur="500"/>
                                        <p:tgtEl>
                                          <p:spTgt spid="55300">
                                            <p:txEl>
                                              <p:pRg st="6" end="6"/>
                                            </p:txEl>
                                          </p:spTgt>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55300">
                                            <p:txEl>
                                              <p:pRg st="7" end="7"/>
                                            </p:txEl>
                                          </p:spTgt>
                                        </p:tgtEl>
                                        <p:attrNameLst>
                                          <p:attrName>style.visibility</p:attrName>
                                        </p:attrNameLst>
                                      </p:cBhvr>
                                      <p:to>
                                        <p:strVal val="visible"/>
                                      </p:to>
                                    </p:set>
                                    <p:animEffect transition="in" filter="fade">
                                      <p:cBhvr>
                                        <p:cTn id="35" dur="500"/>
                                        <p:tgtEl>
                                          <p:spTgt spid="55300">
                                            <p:txEl>
                                              <p:pRg st="7" end="7"/>
                                            </p:txEl>
                                          </p:spTgt>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5">
                                            <p:txEl>
                                              <p:pRg st="0" end="0"/>
                                            </p:txEl>
                                          </p:spTgt>
                                        </p:tgtEl>
                                        <p:attrNameLst>
                                          <p:attrName>style.visibility</p:attrName>
                                        </p:attrNameLst>
                                      </p:cBhvr>
                                      <p:to>
                                        <p:strVal val="visible"/>
                                      </p:to>
                                    </p:set>
                                    <p:animEffect transition="in" filter="fade">
                                      <p:cBhvr>
                                        <p:cTn id="39" dur="500"/>
                                        <p:tgtEl>
                                          <p:spTgt spid="5">
                                            <p:txEl>
                                              <p:pRg st="0" end="0"/>
                                            </p:txEl>
                                          </p:spTgt>
                                        </p:tgtEl>
                                      </p:cBhvr>
                                    </p:animEffect>
                                  </p:childTnLst>
                                </p:cTn>
                              </p:par>
                            </p:childTnLst>
                          </p:cTn>
                        </p:par>
                        <p:par>
                          <p:cTn id="40" fill="hold">
                            <p:stCondLst>
                              <p:cond delay="4500"/>
                            </p:stCondLst>
                            <p:childTnLst>
                              <p:par>
                                <p:cTn id="41" presetID="10" presetClass="entr" presetSubtype="0" fill="hold" nodeType="afterEffect">
                                  <p:stCondLst>
                                    <p:cond delay="0"/>
                                  </p:stCondLst>
                                  <p:childTnLst>
                                    <p:set>
                                      <p:cBhvr>
                                        <p:cTn id="42" dur="1" fill="hold">
                                          <p:stCondLst>
                                            <p:cond delay="0"/>
                                          </p:stCondLst>
                                        </p:cTn>
                                        <p:tgtEl>
                                          <p:spTgt spid="5">
                                            <p:txEl>
                                              <p:pRg st="6" end="6"/>
                                            </p:txEl>
                                          </p:spTgt>
                                        </p:tgtEl>
                                        <p:attrNameLst>
                                          <p:attrName>style.visibility</p:attrName>
                                        </p:attrNameLst>
                                      </p:cBhvr>
                                      <p:to>
                                        <p:strVal val="visible"/>
                                      </p:to>
                                    </p:set>
                                    <p:animEffect transition="in" filter="fade">
                                      <p:cBhvr>
                                        <p:cTn id="43" dur="500"/>
                                        <p:tgtEl>
                                          <p:spTgt spid="5">
                                            <p:txEl>
                                              <p:pRg st="6" end="6"/>
                                            </p:txEl>
                                          </p:spTgt>
                                        </p:tgtEl>
                                      </p:cBhvr>
                                    </p:animEffect>
                                  </p:childTnLst>
                                </p:cTn>
                              </p:par>
                            </p:childTnLst>
                          </p:cTn>
                        </p:par>
                        <p:par>
                          <p:cTn id="44" fill="hold">
                            <p:stCondLst>
                              <p:cond delay="5000"/>
                            </p:stCondLst>
                            <p:childTnLst>
                              <p:par>
                                <p:cTn id="45" presetID="10" presetClass="entr" presetSubtype="0" fill="hold" nodeType="afterEffect">
                                  <p:stCondLst>
                                    <p:cond delay="0"/>
                                  </p:stCondLst>
                                  <p:childTnLst>
                                    <p:set>
                                      <p:cBhvr>
                                        <p:cTn id="46" dur="1" fill="hold">
                                          <p:stCondLst>
                                            <p:cond delay="0"/>
                                          </p:stCondLst>
                                        </p:cTn>
                                        <p:tgtEl>
                                          <p:spTgt spid="5">
                                            <p:txEl>
                                              <p:pRg st="7" end="7"/>
                                            </p:txEl>
                                          </p:spTgt>
                                        </p:tgtEl>
                                        <p:attrNameLst>
                                          <p:attrName>style.visibility</p:attrName>
                                        </p:attrNameLst>
                                      </p:cBhvr>
                                      <p:to>
                                        <p:strVal val="visible"/>
                                      </p:to>
                                    </p:set>
                                    <p:animEffect transition="in" filter="fade">
                                      <p:cBhvr>
                                        <p:cTn id="47" dur="500"/>
                                        <p:tgtEl>
                                          <p:spTgt spid="5">
                                            <p:txEl>
                                              <p:pRg st="7" end="7"/>
                                            </p:txEl>
                                          </p:spTgt>
                                        </p:tgtEl>
                                      </p:cBhvr>
                                    </p:animEffect>
                                  </p:childTnLst>
                                </p:cTn>
                              </p:par>
                            </p:childTnLst>
                          </p:cTn>
                        </p:par>
                        <p:par>
                          <p:cTn id="48" fill="hold">
                            <p:stCondLst>
                              <p:cond delay="5500"/>
                            </p:stCondLst>
                            <p:childTnLst>
                              <p:par>
                                <p:cTn id="49" presetID="10" presetClass="entr" presetSubtype="0" fill="hold" nodeType="afterEffect">
                                  <p:stCondLst>
                                    <p:cond delay="0"/>
                                  </p:stCondLst>
                                  <p:childTnLst>
                                    <p:set>
                                      <p:cBhvr>
                                        <p:cTn id="50" dur="1" fill="hold">
                                          <p:stCondLst>
                                            <p:cond delay="0"/>
                                          </p:stCondLst>
                                        </p:cTn>
                                        <p:tgtEl>
                                          <p:spTgt spid="5">
                                            <p:txEl>
                                              <p:pRg st="1" end="1"/>
                                            </p:txEl>
                                          </p:spTgt>
                                        </p:tgtEl>
                                        <p:attrNameLst>
                                          <p:attrName>style.visibility</p:attrName>
                                        </p:attrNameLst>
                                      </p:cBhvr>
                                      <p:to>
                                        <p:strVal val="visible"/>
                                      </p:to>
                                    </p:set>
                                    <p:animEffect transition="in" filter="fade">
                                      <p:cBhvr>
                                        <p:cTn id="51" dur="500"/>
                                        <p:tgtEl>
                                          <p:spTgt spid="5">
                                            <p:txEl>
                                              <p:pRg st="1" end="1"/>
                                            </p:txEl>
                                          </p:spTgt>
                                        </p:tgtEl>
                                      </p:cBhvr>
                                    </p:animEffect>
                                  </p:childTnLst>
                                </p:cTn>
                              </p:par>
                            </p:childTnLst>
                          </p:cTn>
                        </p:par>
                        <p:par>
                          <p:cTn id="52" fill="hold">
                            <p:stCondLst>
                              <p:cond delay="6000"/>
                            </p:stCondLst>
                            <p:childTnLst>
                              <p:par>
                                <p:cTn id="53" presetID="10" presetClass="entr" presetSubtype="0" fill="hold" nodeType="afterEffect">
                                  <p:stCondLst>
                                    <p:cond delay="0"/>
                                  </p:stCondLst>
                                  <p:childTnLst>
                                    <p:set>
                                      <p:cBhvr>
                                        <p:cTn id="54" dur="1" fill="hold">
                                          <p:stCondLst>
                                            <p:cond delay="0"/>
                                          </p:stCondLst>
                                        </p:cTn>
                                        <p:tgtEl>
                                          <p:spTgt spid="5">
                                            <p:txEl>
                                              <p:pRg st="2" end="2"/>
                                            </p:txEl>
                                          </p:spTgt>
                                        </p:tgtEl>
                                        <p:attrNameLst>
                                          <p:attrName>style.visibility</p:attrName>
                                        </p:attrNameLst>
                                      </p:cBhvr>
                                      <p:to>
                                        <p:strVal val="visible"/>
                                      </p:to>
                                    </p:set>
                                    <p:animEffect transition="in" filter="fade">
                                      <p:cBhvr>
                                        <p:cTn id="55" dur="500"/>
                                        <p:tgtEl>
                                          <p:spTgt spid="5">
                                            <p:txEl>
                                              <p:pRg st="2" end="2"/>
                                            </p:txEl>
                                          </p:spTgt>
                                        </p:tgtEl>
                                      </p:cBhvr>
                                    </p:animEffect>
                                  </p:childTnLst>
                                </p:cTn>
                              </p:par>
                            </p:childTnLst>
                          </p:cTn>
                        </p:par>
                        <p:par>
                          <p:cTn id="56" fill="hold">
                            <p:stCondLst>
                              <p:cond delay="6500"/>
                            </p:stCondLst>
                            <p:childTnLst>
                              <p:par>
                                <p:cTn id="57" presetID="10" presetClass="entr" presetSubtype="0" fill="hold" nodeType="afterEffect">
                                  <p:stCondLst>
                                    <p:cond delay="0"/>
                                  </p:stCondLst>
                                  <p:childTnLst>
                                    <p:set>
                                      <p:cBhvr>
                                        <p:cTn id="58" dur="1" fill="hold">
                                          <p:stCondLst>
                                            <p:cond delay="0"/>
                                          </p:stCondLst>
                                        </p:cTn>
                                        <p:tgtEl>
                                          <p:spTgt spid="5">
                                            <p:txEl>
                                              <p:pRg st="3" end="3"/>
                                            </p:txEl>
                                          </p:spTgt>
                                        </p:tgtEl>
                                        <p:attrNameLst>
                                          <p:attrName>style.visibility</p:attrName>
                                        </p:attrNameLst>
                                      </p:cBhvr>
                                      <p:to>
                                        <p:strVal val="visible"/>
                                      </p:to>
                                    </p:set>
                                    <p:animEffect transition="in" filter="fade">
                                      <p:cBhvr>
                                        <p:cTn id="59" dur="500"/>
                                        <p:tgtEl>
                                          <p:spTgt spid="5">
                                            <p:txEl>
                                              <p:pRg st="3" end="3"/>
                                            </p:txEl>
                                          </p:spTgt>
                                        </p:tgtEl>
                                      </p:cBhvr>
                                    </p:animEffect>
                                  </p:childTnLst>
                                </p:cTn>
                              </p:par>
                            </p:childTnLst>
                          </p:cTn>
                        </p:par>
                        <p:par>
                          <p:cTn id="60" fill="hold">
                            <p:stCondLst>
                              <p:cond delay="7000"/>
                            </p:stCondLst>
                            <p:childTnLst>
                              <p:par>
                                <p:cTn id="61" presetID="10" presetClass="entr" presetSubtype="0" fill="hold" nodeType="afterEffect">
                                  <p:stCondLst>
                                    <p:cond delay="0"/>
                                  </p:stCondLst>
                                  <p:childTnLst>
                                    <p:set>
                                      <p:cBhvr>
                                        <p:cTn id="62" dur="1" fill="hold">
                                          <p:stCondLst>
                                            <p:cond delay="0"/>
                                          </p:stCondLst>
                                        </p:cTn>
                                        <p:tgtEl>
                                          <p:spTgt spid="5">
                                            <p:txEl>
                                              <p:pRg st="4" end="4"/>
                                            </p:txEl>
                                          </p:spTgt>
                                        </p:tgtEl>
                                        <p:attrNameLst>
                                          <p:attrName>style.visibility</p:attrName>
                                        </p:attrNameLst>
                                      </p:cBhvr>
                                      <p:to>
                                        <p:strVal val="visible"/>
                                      </p:to>
                                    </p:set>
                                    <p:animEffect transition="in" filter="fade">
                                      <p:cBhvr>
                                        <p:cTn id="63" dur="500"/>
                                        <p:tgtEl>
                                          <p:spTgt spid="5">
                                            <p:txEl>
                                              <p:pRg st="4" end="4"/>
                                            </p:txEl>
                                          </p:spTgt>
                                        </p:tgtEl>
                                      </p:cBhvr>
                                    </p:animEffect>
                                  </p:childTnLst>
                                </p:cTn>
                              </p:par>
                            </p:childTnLst>
                          </p:cTn>
                        </p:par>
                        <p:par>
                          <p:cTn id="64" fill="hold">
                            <p:stCondLst>
                              <p:cond delay="7500"/>
                            </p:stCondLst>
                            <p:childTnLst>
                              <p:par>
                                <p:cTn id="65" presetID="10" presetClass="entr" presetSubtype="0" fill="hold" nodeType="afterEffect">
                                  <p:stCondLst>
                                    <p:cond delay="0"/>
                                  </p:stCondLst>
                                  <p:childTnLst>
                                    <p:set>
                                      <p:cBhvr>
                                        <p:cTn id="66" dur="1" fill="hold">
                                          <p:stCondLst>
                                            <p:cond delay="0"/>
                                          </p:stCondLst>
                                        </p:cTn>
                                        <p:tgtEl>
                                          <p:spTgt spid="5">
                                            <p:txEl>
                                              <p:pRg st="5" end="5"/>
                                            </p:txEl>
                                          </p:spTgt>
                                        </p:tgtEl>
                                        <p:attrNameLst>
                                          <p:attrName>style.visibility</p:attrName>
                                        </p:attrNameLst>
                                      </p:cBhvr>
                                      <p:to>
                                        <p:strVal val="visible"/>
                                      </p:to>
                                    </p:set>
                                    <p:animEffect transition="in" filter="fade">
                                      <p:cBhvr>
                                        <p:cTn id="67"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
          </p:nvPr>
        </p:nvSpPr>
        <p:spPr>
          <a:xfrm>
            <a:off x="516000" y="1008000"/>
            <a:ext cx="11160000" cy="4878259"/>
          </a:xfrm>
        </p:spPr>
        <p:txBody>
          <a:bodyPr/>
          <a:lstStyle/>
          <a:p>
            <a:r>
              <a:rPr lang="en-US" altLang="zh-CN" dirty="0"/>
              <a:t>9</a:t>
            </a:r>
            <a:r>
              <a:rPr lang="zh-CN" altLang="en-US" dirty="0"/>
              <a:t>阶无向图</a:t>
            </a:r>
            <a:r>
              <a:rPr lang="en-US" altLang="zh-CN" dirty="0"/>
              <a:t>G</a:t>
            </a:r>
            <a:r>
              <a:rPr lang="zh-CN" altLang="en-US" dirty="0"/>
              <a:t>中</a:t>
            </a:r>
            <a:r>
              <a:rPr lang="en-US" altLang="zh-CN" dirty="0"/>
              <a:t>, </a:t>
            </a:r>
            <a:r>
              <a:rPr lang="zh-CN" altLang="en-US" dirty="0"/>
              <a:t>每个顶点的度数不是</a:t>
            </a:r>
            <a:r>
              <a:rPr lang="en-US" altLang="zh-CN" dirty="0"/>
              <a:t>5</a:t>
            </a:r>
            <a:r>
              <a:rPr lang="zh-CN" altLang="en-US" dirty="0"/>
              <a:t>就是</a:t>
            </a:r>
            <a:r>
              <a:rPr lang="en-US" altLang="zh-CN" dirty="0"/>
              <a:t>6. </a:t>
            </a:r>
            <a:r>
              <a:rPr lang="zh-CN" altLang="en-US" dirty="0"/>
              <a:t>证明</a:t>
            </a:r>
            <a:r>
              <a:rPr lang="en-US" altLang="zh-CN" dirty="0"/>
              <a:t>G</a:t>
            </a:r>
            <a:r>
              <a:rPr lang="zh-CN" altLang="en-US" dirty="0"/>
              <a:t>中至少有</a:t>
            </a:r>
            <a:r>
              <a:rPr lang="en-US" altLang="zh-CN" dirty="0"/>
              <a:t>5</a:t>
            </a:r>
            <a:r>
              <a:rPr lang="zh-CN" altLang="en-US" dirty="0"/>
              <a:t>个</a:t>
            </a:r>
            <a:r>
              <a:rPr lang="en-US" altLang="zh-CN" dirty="0"/>
              <a:t>6</a:t>
            </a:r>
            <a:r>
              <a:rPr lang="zh-CN" altLang="en-US" dirty="0"/>
              <a:t>度顶点或至少有</a:t>
            </a:r>
            <a:r>
              <a:rPr lang="en-US" altLang="zh-CN" dirty="0"/>
              <a:t>6</a:t>
            </a:r>
            <a:r>
              <a:rPr lang="zh-CN" altLang="en-US" dirty="0"/>
              <a:t>个</a:t>
            </a:r>
            <a:r>
              <a:rPr lang="en-US" altLang="zh-CN" dirty="0"/>
              <a:t>5</a:t>
            </a:r>
            <a:r>
              <a:rPr lang="zh-CN" altLang="en-US" dirty="0"/>
              <a:t>度顶点</a:t>
            </a:r>
            <a:r>
              <a:rPr lang="en-US" altLang="zh-CN" dirty="0"/>
              <a:t>. </a:t>
            </a:r>
          </a:p>
          <a:p>
            <a:r>
              <a:rPr lang="zh-CN" altLang="en-US" dirty="0"/>
              <a:t>证明</a:t>
            </a:r>
            <a:r>
              <a:rPr lang="en-US" altLang="zh-CN" dirty="0"/>
              <a:t>:</a:t>
            </a:r>
            <a:r>
              <a:rPr lang="zh-CN" altLang="en-US" dirty="0"/>
              <a:t> 使用握手定理的推论证明</a:t>
            </a:r>
            <a:r>
              <a:rPr lang="en-US" altLang="zh-CN" dirty="0"/>
              <a:t>. </a:t>
            </a:r>
          </a:p>
          <a:p>
            <a:pPr lvl="1"/>
            <a:r>
              <a:rPr lang="zh-CN" altLang="en-US" dirty="0"/>
              <a:t>方法一：穷举法</a:t>
            </a:r>
          </a:p>
          <a:p>
            <a:pPr lvl="1"/>
            <a:r>
              <a:rPr lang="zh-CN" altLang="en-US" dirty="0"/>
              <a:t>设</a:t>
            </a:r>
            <a:r>
              <a:rPr lang="en-US" altLang="zh-CN" dirty="0"/>
              <a:t>G</a:t>
            </a:r>
            <a:r>
              <a:rPr lang="zh-CN" altLang="en-US" dirty="0"/>
              <a:t>中有</a:t>
            </a:r>
            <a:r>
              <a:rPr lang="en-US" altLang="zh-CN" dirty="0"/>
              <a:t>x</a:t>
            </a:r>
            <a:r>
              <a:rPr lang="zh-CN" altLang="en-US" dirty="0"/>
              <a:t>个</a:t>
            </a:r>
            <a:r>
              <a:rPr lang="en-US" altLang="zh-CN" dirty="0"/>
              <a:t>5</a:t>
            </a:r>
            <a:r>
              <a:rPr lang="zh-CN" altLang="en-US" dirty="0"/>
              <a:t>度顶点，则必有</a:t>
            </a:r>
            <a:r>
              <a:rPr lang="en-US" altLang="zh-CN" dirty="0"/>
              <a:t>(9</a:t>
            </a:r>
            <a:r>
              <a:rPr lang="en-US" altLang="zh-CN" dirty="0">
                <a:sym typeface="Symbol" panose="05050102010706020507" pitchFamily="18" charset="2"/>
              </a:rPr>
              <a:t></a:t>
            </a:r>
            <a:r>
              <a:rPr lang="en-US" altLang="zh-CN" dirty="0"/>
              <a:t>x</a:t>
            </a:r>
            <a:r>
              <a:rPr lang="en-US" altLang="zh-CN" dirty="0">
                <a:sym typeface="Symbol" panose="05050102010706020507" pitchFamily="18" charset="2"/>
              </a:rPr>
              <a:t>)</a:t>
            </a:r>
            <a:r>
              <a:rPr lang="zh-CN" altLang="en-US" dirty="0">
                <a:sym typeface="Symbol" panose="05050102010706020507" pitchFamily="18" charset="2"/>
              </a:rPr>
              <a:t>个</a:t>
            </a:r>
            <a:r>
              <a:rPr lang="en-US" altLang="zh-CN" dirty="0">
                <a:sym typeface="Symbol" panose="05050102010706020507" pitchFamily="18" charset="2"/>
              </a:rPr>
              <a:t>6</a:t>
            </a:r>
            <a:r>
              <a:rPr lang="zh-CN" altLang="en-US" dirty="0">
                <a:sym typeface="Symbol" panose="05050102010706020507" pitchFamily="18" charset="2"/>
              </a:rPr>
              <a:t>度顶点，由握手定理推论可知</a:t>
            </a:r>
            <a:r>
              <a:rPr lang="en-US" altLang="zh-CN" dirty="0">
                <a:sym typeface="Symbol" panose="05050102010706020507" pitchFamily="18" charset="2"/>
              </a:rPr>
              <a:t>, (x,9</a:t>
            </a:r>
            <a:r>
              <a:rPr lang="en-US" altLang="zh-CN" dirty="0"/>
              <a:t>x</a:t>
            </a:r>
            <a:r>
              <a:rPr lang="en-US" altLang="zh-CN" dirty="0">
                <a:sym typeface="Symbol" panose="05050102010706020507" pitchFamily="18" charset="2"/>
              </a:rPr>
              <a:t>)</a:t>
            </a:r>
            <a:r>
              <a:rPr lang="zh-CN" altLang="en-US" dirty="0">
                <a:sym typeface="Symbol" panose="05050102010706020507" pitchFamily="18" charset="2"/>
              </a:rPr>
              <a:t>只有</a:t>
            </a:r>
            <a:r>
              <a:rPr lang="en-US" altLang="zh-CN" dirty="0">
                <a:sym typeface="Symbol" panose="05050102010706020507" pitchFamily="18" charset="2"/>
              </a:rPr>
              <a:t>5</a:t>
            </a:r>
            <a:r>
              <a:rPr lang="zh-CN" altLang="en-US" dirty="0">
                <a:sym typeface="Symbol" panose="05050102010706020507" pitchFamily="18" charset="2"/>
              </a:rPr>
              <a:t>种可能：</a:t>
            </a:r>
            <a:r>
              <a:rPr lang="en-US" altLang="zh-CN" dirty="0">
                <a:sym typeface="Symbol" panose="05050102010706020507" pitchFamily="18" charset="2"/>
              </a:rPr>
              <a:t>(0,9), (2,7), (4,5), (6,3), (8,1</a:t>
            </a:r>
            <a:r>
              <a:rPr lang="zh-CN" altLang="en-US" dirty="0">
                <a:sym typeface="Symbol" panose="05050102010706020507" pitchFamily="18" charset="2"/>
              </a:rPr>
              <a:t>）它们都满足要求</a:t>
            </a:r>
            <a:r>
              <a:rPr lang="en-US" altLang="zh-CN" dirty="0">
                <a:sym typeface="Symbol" panose="05050102010706020507" pitchFamily="18" charset="2"/>
              </a:rPr>
              <a:t>. </a:t>
            </a:r>
          </a:p>
          <a:p>
            <a:pPr lvl="1"/>
            <a:r>
              <a:rPr lang="zh-CN" altLang="en-US" dirty="0">
                <a:sym typeface="Symbol" panose="05050102010706020507" pitchFamily="18" charset="2"/>
              </a:rPr>
              <a:t>方法二：反证法</a:t>
            </a:r>
          </a:p>
          <a:p>
            <a:pPr lvl="1"/>
            <a:r>
              <a:rPr lang="zh-CN" altLang="en-US" dirty="0">
                <a:sym typeface="Symbol" panose="05050102010706020507" pitchFamily="18" charset="2"/>
              </a:rPr>
              <a:t>否则</a:t>
            </a:r>
            <a:r>
              <a:rPr lang="en-US" altLang="zh-CN" dirty="0">
                <a:sym typeface="Symbol" panose="05050102010706020507" pitchFamily="18" charset="2"/>
              </a:rPr>
              <a:t>, </a:t>
            </a:r>
            <a:r>
              <a:rPr lang="zh-CN" altLang="en-US" dirty="0">
                <a:sym typeface="Symbol" panose="05050102010706020507" pitchFamily="18" charset="2"/>
              </a:rPr>
              <a:t>由握手定理推论可知</a:t>
            </a:r>
            <a:r>
              <a:rPr lang="en-US" altLang="zh-CN" dirty="0">
                <a:sym typeface="Symbol" panose="05050102010706020507" pitchFamily="18" charset="2"/>
              </a:rPr>
              <a:t>,</a:t>
            </a:r>
            <a:r>
              <a:rPr lang="zh-CN" altLang="en-US" dirty="0">
                <a:sym typeface="Symbol" panose="05050102010706020507" pitchFamily="18" charset="2"/>
              </a:rPr>
              <a:t>“</a:t>
            </a:r>
            <a:r>
              <a:rPr lang="en-US" altLang="zh-CN" dirty="0">
                <a:sym typeface="Symbol" panose="05050102010706020507" pitchFamily="18" charset="2"/>
              </a:rPr>
              <a:t>G</a:t>
            </a:r>
            <a:r>
              <a:rPr lang="zh-CN" altLang="en-US" dirty="0">
                <a:sym typeface="Symbol" panose="05050102010706020507" pitchFamily="18" charset="2"/>
              </a:rPr>
              <a:t>至多有</a:t>
            </a:r>
            <a:r>
              <a:rPr lang="en-US" altLang="zh-CN" dirty="0">
                <a:sym typeface="Symbol" panose="05050102010706020507" pitchFamily="18" charset="2"/>
              </a:rPr>
              <a:t>4</a:t>
            </a:r>
            <a:r>
              <a:rPr lang="zh-CN" altLang="en-US" dirty="0">
                <a:sym typeface="Symbol" panose="05050102010706020507" pitchFamily="18" charset="2"/>
              </a:rPr>
              <a:t>个</a:t>
            </a:r>
            <a:r>
              <a:rPr lang="en-US" altLang="zh-CN" dirty="0">
                <a:sym typeface="Symbol" panose="05050102010706020507" pitchFamily="18" charset="2"/>
              </a:rPr>
              <a:t>5</a:t>
            </a:r>
            <a:r>
              <a:rPr lang="zh-CN" altLang="en-US" dirty="0">
                <a:sym typeface="Symbol" panose="05050102010706020507" pitchFamily="18" charset="2"/>
              </a:rPr>
              <a:t>度顶点并且至多有</a:t>
            </a:r>
            <a:r>
              <a:rPr lang="en-US" altLang="zh-CN" dirty="0">
                <a:sym typeface="Symbol" panose="05050102010706020507" pitchFamily="18" charset="2"/>
              </a:rPr>
              <a:t>4</a:t>
            </a:r>
            <a:r>
              <a:rPr lang="zh-CN" altLang="en-US" dirty="0">
                <a:sym typeface="Symbol" panose="05050102010706020507" pitchFamily="18" charset="2"/>
              </a:rPr>
              <a:t>个</a:t>
            </a:r>
            <a:r>
              <a:rPr lang="en-US" altLang="zh-CN" dirty="0">
                <a:sym typeface="Symbol" panose="05050102010706020507" pitchFamily="18" charset="2"/>
              </a:rPr>
              <a:t>6</a:t>
            </a:r>
            <a:r>
              <a:rPr lang="zh-CN" altLang="en-US" dirty="0">
                <a:sym typeface="Symbol" panose="05050102010706020507" pitchFamily="18" charset="2"/>
              </a:rPr>
              <a:t>度顶点”</a:t>
            </a:r>
            <a:r>
              <a:rPr lang="en-US" altLang="zh-CN" dirty="0">
                <a:sym typeface="Symbol" panose="05050102010706020507" pitchFamily="18" charset="2"/>
              </a:rPr>
              <a:t>, </a:t>
            </a:r>
            <a:r>
              <a:rPr lang="zh-CN" altLang="en-US" dirty="0">
                <a:sym typeface="Symbol" panose="05050102010706020507" pitchFamily="18" charset="2"/>
              </a:rPr>
              <a:t>这与</a:t>
            </a:r>
            <a:r>
              <a:rPr lang="en-US" altLang="zh-CN" dirty="0">
                <a:sym typeface="Symbol" panose="05050102010706020507" pitchFamily="18" charset="2"/>
              </a:rPr>
              <a:t>G</a:t>
            </a:r>
            <a:r>
              <a:rPr lang="zh-CN" altLang="en-US" dirty="0">
                <a:sym typeface="Symbol" panose="05050102010706020507" pitchFamily="18" charset="2"/>
              </a:rPr>
              <a:t>是 </a:t>
            </a:r>
            <a:r>
              <a:rPr lang="en-US" altLang="zh-CN" dirty="0">
                <a:sym typeface="Symbol" panose="05050102010706020507" pitchFamily="18" charset="2"/>
              </a:rPr>
              <a:t>9 </a:t>
            </a:r>
            <a:r>
              <a:rPr lang="zh-CN" altLang="en-US" dirty="0">
                <a:sym typeface="Symbol" panose="05050102010706020507" pitchFamily="18" charset="2"/>
              </a:rPr>
              <a:t>阶图矛盾</a:t>
            </a:r>
            <a:r>
              <a:rPr lang="en-US" altLang="zh-CN" dirty="0">
                <a:sym typeface="Symbol" panose="05050102010706020507" pitchFamily="18" charset="2"/>
              </a:rPr>
              <a:t>. </a:t>
            </a:r>
          </a:p>
        </p:txBody>
      </p:sp>
      <p:sp>
        <p:nvSpPr>
          <p:cNvPr id="6146" name="Rectangle 2"/>
          <p:cNvSpPr>
            <a:spLocks noGrp="1" noChangeArrowheads="1"/>
          </p:cNvSpPr>
          <p:nvPr>
            <p:ph type="title"/>
          </p:nvPr>
        </p:nvSpPr>
        <p:spPr/>
        <p:txBody>
          <a:bodyPr/>
          <a:lstStyle/>
          <a:p>
            <a:r>
              <a:rPr lang="zh-CN" altLang="en-US" dirty="0"/>
              <a:t>练习</a:t>
            </a:r>
            <a:r>
              <a:rPr lang="en-US" altLang="zh-CN" dirty="0"/>
              <a:t>1</a:t>
            </a:r>
          </a:p>
        </p:txBody>
      </p:sp>
      <p:sp>
        <p:nvSpPr>
          <p:cNvPr id="9" name="文本占位符 8"/>
          <p:cNvSpPr>
            <a:spLocks noGrp="1"/>
          </p:cNvSpPr>
          <p:nvPr>
            <p:ph type="body" sz="quarter" idx="11"/>
          </p:nvPr>
        </p:nvSpPr>
        <p:spPr/>
        <p:txBody>
          <a:bodyPr/>
          <a:lstStyle/>
          <a:p>
            <a:r>
              <a:rPr lang="en-US" altLang="zh-CN"/>
              <a:t>8.4 </a:t>
            </a:r>
            <a:r>
              <a:rPr lang="zh-CN" altLang="en-US"/>
              <a:t>图的矩阵表示</a:t>
            </a:r>
            <a:endParaRPr lang="zh-CN" altLang="en-US" dirty="0"/>
          </a:p>
        </p:txBody>
      </p:sp>
      <p:sp>
        <p:nvSpPr>
          <p:cNvPr id="7" name="灯片编号占位符 6">
            <a:extLst>
              <a:ext uri="{FF2B5EF4-FFF2-40B4-BE49-F238E27FC236}">
                <a16:creationId xmlns:a16="http://schemas.microsoft.com/office/drawing/2014/main" id="{1827DE5D-3740-428E-AFD3-A1FC835EE873}"/>
              </a:ext>
            </a:extLst>
          </p:cNvPr>
          <p:cNvSpPr>
            <a:spLocks noGrp="1"/>
          </p:cNvSpPr>
          <p:nvPr>
            <p:ph type="sldNum" sz="quarter" idx="10"/>
          </p:nvPr>
        </p:nvSpPr>
        <p:spPr/>
        <p:txBody>
          <a:bodyPr/>
          <a:lstStyle/>
          <a:p>
            <a:fld id="{ADDBA8A9-FE90-4847-B2BB-91D9864F4629}" type="slidenum">
              <a:rPr lang="zh-CN" altLang="en-US" smtClean="0"/>
              <a:pPr/>
              <a:t>65</a:t>
            </a:fld>
            <a:r>
              <a:rPr lang="en-US" altLang="zh-CN"/>
              <a:t>|73</a:t>
            </a:r>
            <a:endParaRPr lang="zh-CN" altLang="en-US" dirty="0"/>
          </a:p>
        </p:txBody>
      </p:sp>
    </p:spTree>
    <p:extLst>
      <p:ext uri="{BB962C8B-B14F-4D97-AF65-F5344CB8AC3E}">
        <p14:creationId xmlns:p14="http://schemas.microsoft.com/office/powerpoint/2010/main" val="1804000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500"/>
                                        <p:tgtEl>
                                          <p:spTgt spid="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Effect transition="in" filter="fade">
                                      <p:cBhvr>
                                        <p:cTn id="27" dur="500"/>
                                        <p:tgtEl>
                                          <p:spTgt spid="2">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
                                            <p:txEl>
                                              <p:pRg st="5" end="5"/>
                                            </p:txEl>
                                          </p:spTgt>
                                        </p:tgtEl>
                                        <p:attrNameLst>
                                          <p:attrName>style.visibility</p:attrName>
                                        </p:attrNameLst>
                                      </p:cBhvr>
                                      <p:to>
                                        <p:strVal val="visible"/>
                                      </p:to>
                                    </p:set>
                                    <p:animEffect transition="in" filter="fade">
                                      <p:cBhvr>
                                        <p:cTn id="32" dur="500"/>
                                        <p:tgtEl>
                                          <p:spTgt spid="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
          </p:nvPr>
        </p:nvSpPr>
        <p:spPr>
          <a:xfrm>
            <a:off x="516000" y="1008000"/>
            <a:ext cx="11160000" cy="2554545"/>
          </a:xfrm>
        </p:spPr>
        <p:txBody>
          <a:bodyPr/>
          <a:lstStyle/>
          <a:p>
            <a:r>
              <a:rPr lang="zh-CN" altLang="en-US" dirty="0"/>
              <a:t>数组</a:t>
            </a:r>
            <a:r>
              <a:rPr lang="en-US" altLang="zh-CN" dirty="0"/>
              <a:t>2, 2, 2, 2, 3, 3</a:t>
            </a:r>
            <a:r>
              <a:rPr lang="zh-CN" altLang="en-US" dirty="0"/>
              <a:t>能简单图化吗</a:t>
            </a:r>
            <a:r>
              <a:rPr lang="en-US" altLang="zh-CN" dirty="0"/>
              <a:t>? </a:t>
            </a:r>
            <a:r>
              <a:rPr lang="zh-CN" altLang="en-US" dirty="0"/>
              <a:t>若能</a:t>
            </a:r>
            <a:r>
              <a:rPr lang="en-US" altLang="zh-CN" dirty="0"/>
              <a:t>, </a:t>
            </a:r>
            <a:r>
              <a:rPr lang="zh-CN" altLang="en-US" dirty="0"/>
              <a:t>画出尽可能多的非同构的图来</a:t>
            </a:r>
            <a:r>
              <a:rPr lang="en-US" altLang="zh-CN" dirty="0"/>
              <a:t>.</a:t>
            </a:r>
            <a:r>
              <a:rPr lang="en-US" altLang="zh-CN" dirty="0">
                <a:sym typeface="Symbol" panose="05050102010706020507" pitchFamily="18" charset="2"/>
              </a:rPr>
              <a:t> </a:t>
            </a:r>
          </a:p>
          <a:p>
            <a:r>
              <a:rPr lang="zh-CN" altLang="en-US" dirty="0"/>
              <a:t>解</a:t>
            </a:r>
            <a:r>
              <a:rPr lang="en-US" altLang="zh-CN" dirty="0"/>
              <a:t>: </a:t>
            </a:r>
            <a:r>
              <a:rPr lang="zh-CN" altLang="en-US" dirty="0"/>
              <a:t>只要能画出</a:t>
            </a:r>
            <a:r>
              <a:rPr lang="en-US" altLang="zh-CN" dirty="0"/>
              <a:t>6</a:t>
            </a:r>
            <a:r>
              <a:rPr lang="zh-CN" altLang="en-US" dirty="0"/>
              <a:t>阶无向简单图</a:t>
            </a:r>
            <a:r>
              <a:rPr lang="en-US" altLang="zh-CN" dirty="0"/>
              <a:t>, </a:t>
            </a:r>
            <a:r>
              <a:rPr lang="zh-CN" altLang="en-US" dirty="0"/>
              <a:t>就说明它可简单图化</a:t>
            </a:r>
            <a:r>
              <a:rPr lang="en-US" altLang="zh-CN" dirty="0"/>
              <a:t>. </a:t>
            </a:r>
            <a:r>
              <a:rPr lang="zh-CN" altLang="en-US" dirty="0"/>
              <a:t>下图的</a:t>
            </a:r>
            <a:r>
              <a:rPr lang="en-US" altLang="zh-CN" dirty="0"/>
              <a:t>4</a:t>
            </a:r>
            <a:r>
              <a:rPr lang="zh-CN" altLang="en-US" dirty="0"/>
              <a:t>个图都以此数列为度数列</a:t>
            </a:r>
            <a:r>
              <a:rPr lang="en-US" altLang="zh-CN" dirty="0"/>
              <a:t>, </a:t>
            </a:r>
            <a:r>
              <a:rPr lang="zh-CN" altLang="en-US" dirty="0"/>
              <a:t>请证明它们彼此不同构</a:t>
            </a:r>
            <a:r>
              <a:rPr lang="en-US" altLang="zh-CN" dirty="0"/>
              <a:t>, </a:t>
            </a:r>
            <a:r>
              <a:rPr lang="zh-CN" altLang="en-US" dirty="0"/>
              <a:t>都是</a:t>
            </a:r>
            <a:r>
              <a:rPr lang="en-US" altLang="zh-CN" dirty="0"/>
              <a:t>K6</a:t>
            </a:r>
            <a:r>
              <a:rPr lang="zh-CN" altLang="en-US" dirty="0"/>
              <a:t>的子图</a:t>
            </a:r>
            <a:r>
              <a:rPr lang="en-US" altLang="zh-CN" dirty="0"/>
              <a:t>.</a:t>
            </a:r>
          </a:p>
          <a:p>
            <a:endParaRPr lang="en-US" altLang="zh-CN" dirty="0">
              <a:sym typeface="Symbol" panose="05050102010706020507" pitchFamily="18" charset="2"/>
            </a:endParaRPr>
          </a:p>
        </p:txBody>
      </p:sp>
      <p:sp>
        <p:nvSpPr>
          <p:cNvPr id="6146" name="Rectangle 2"/>
          <p:cNvSpPr>
            <a:spLocks noGrp="1" noChangeArrowheads="1"/>
          </p:cNvSpPr>
          <p:nvPr>
            <p:ph type="title"/>
          </p:nvPr>
        </p:nvSpPr>
        <p:spPr/>
        <p:txBody>
          <a:bodyPr/>
          <a:lstStyle/>
          <a:p>
            <a:r>
              <a:rPr lang="zh-CN" altLang="en-US" dirty="0"/>
              <a:t>练习</a:t>
            </a:r>
            <a:r>
              <a:rPr lang="en-US" altLang="zh-CN" dirty="0"/>
              <a:t>2</a:t>
            </a:r>
          </a:p>
        </p:txBody>
      </p:sp>
      <p:sp>
        <p:nvSpPr>
          <p:cNvPr id="9" name="文本占位符 8"/>
          <p:cNvSpPr>
            <a:spLocks noGrp="1"/>
          </p:cNvSpPr>
          <p:nvPr>
            <p:ph type="body" sz="quarter" idx="11"/>
          </p:nvPr>
        </p:nvSpPr>
        <p:spPr/>
        <p:txBody>
          <a:bodyPr/>
          <a:lstStyle/>
          <a:p>
            <a:r>
              <a:rPr lang="en-US" altLang="zh-CN"/>
              <a:t>8.4 </a:t>
            </a:r>
            <a:r>
              <a:rPr lang="zh-CN" altLang="en-US"/>
              <a:t>图的矩阵表示</a:t>
            </a:r>
            <a:endParaRPr lang="zh-CN" altLang="en-US" dirty="0"/>
          </a:p>
        </p:txBody>
      </p:sp>
      <p:pic>
        <p:nvPicPr>
          <p:cNvPr id="10" name="Picture 13" descr="14-11">
            <a:extLst>
              <a:ext uri="{FF2B5EF4-FFF2-40B4-BE49-F238E27FC236}">
                <a16:creationId xmlns:a16="http://schemas.microsoft.com/office/drawing/2014/main" id="{559C1671-853A-433B-BF09-2EE76018968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 t="12687" r="34506" b="17741"/>
          <a:stretch/>
        </p:blipFill>
        <p:spPr bwMode="auto">
          <a:xfrm>
            <a:off x="1209069" y="3381375"/>
            <a:ext cx="4810731" cy="181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图片 7">
            <a:extLst>
              <a:ext uri="{FF2B5EF4-FFF2-40B4-BE49-F238E27FC236}">
                <a16:creationId xmlns:a16="http://schemas.microsoft.com/office/drawing/2014/main" id="{C709B493-CC75-4AD9-BC86-31DB34336420}"/>
              </a:ext>
            </a:extLst>
          </p:cNvPr>
          <p:cNvPicPr>
            <a:picLocks noChangeAspect="1"/>
          </p:cNvPicPr>
          <p:nvPr/>
        </p:nvPicPr>
        <p:blipFill>
          <a:blip r:embed="rId3"/>
          <a:stretch>
            <a:fillRect/>
          </a:stretch>
        </p:blipFill>
        <p:spPr>
          <a:xfrm>
            <a:off x="6258531" y="3381374"/>
            <a:ext cx="4724400" cy="1819275"/>
          </a:xfrm>
          <a:prstGeom prst="rect">
            <a:avLst/>
          </a:prstGeom>
        </p:spPr>
      </p:pic>
      <p:sp>
        <p:nvSpPr>
          <p:cNvPr id="12" name="灯片编号占位符 11">
            <a:extLst>
              <a:ext uri="{FF2B5EF4-FFF2-40B4-BE49-F238E27FC236}">
                <a16:creationId xmlns:a16="http://schemas.microsoft.com/office/drawing/2014/main" id="{749173C4-0893-4899-9721-7D509A09337B}"/>
              </a:ext>
            </a:extLst>
          </p:cNvPr>
          <p:cNvSpPr>
            <a:spLocks noGrp="1"/>
          </p:cNvSpPr>
          <p:nvPr>
            <p:ph type="sldNum" sz="quarter" idx="10"/>
          </p:nvPr>
        </p:nvSpPr>
        <p:spPr/>
        <p:txBody>
          <a:bodyPr/>
          <a:lstStyle/>
          <a:p>
            <a:fld id="{ADDBA8A9-FE90-4847-B2BB-91D9864F4629}" type="slidenum">
              <a:rPr lang="zh-CN" altLang="en-US" smtClean="0"/>
              <a:pPr/>
              <a:t>66</a:t>
            </a:fld>
            <a:r>
              <a:rPr lang="en-US" altLang="zh-CN"/>
              <a:t>|73</a:t>
            </a:r>
            <a:endParaRPr lang="zh-CN" altLang="en-US" dirty="0"/>
          </a:p>
        </p:txBody>
      </p:sp>
    </p:spTree>
    <p:extLst>
      <p:ext uri="{BB962C8B-B14F-4D97-AF65-F5344CB8AC3E}">
        <p14:creationId xmlns:p14="http://schemas.microsoft.com/office/powerpoint/2010/main" val="226725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p:cTn id="17" dur="500" fill="hold"/>
                                        <p:tgtEl>
                                          <p:spTgt spid="10"/>
                                        </p:tgtEl>
                                        <p:attrNameLst>
                                          <p:attrName>ppt_w</p:attrName>
                                        </p:attrNameLst>
                                      </p:cBhvr>
                                      <p:tavLst>
                                        <p:tav tm="0">
                                          <p:val>
                                            <p:fltVal val="0"/>
                                          </p:val>
                                        </p:tav>
                                        <p:tav tm="100000">
                                          <p:val>
                                            <p:strVal val="#ppt_w"/>
                                          </p:val>
                                        </p:tav>
                                      </p:tavLst>
                                    </p:anim>
                                    <p:anim calcmode="lin" valueType="num">
                                      <p:cBhvr>
                                        <p:cTn id="18" dur="500" fill="hold"/>
                                        <p:tgtEl>
                                          <p:spTgt spid="10"/>
                                        </p:tgtEl>
                                        <p:attrNameLst>
                                          <p:attrName>ppt_h</p:attrName>
                                        </p:attrNameLst>
                                      </p:cBhvr>
                                      <p:tavLst>
                                        <p:tav tm="0">
                                          <p:val>
                                            <p:fltVal val="0"/>
                                          </p:val>
                                        </p:tav>
                                        <p:tav tm="100000">
                                          <p:val>
                                            <p:strVal val="#ppt_h"/>
                                          </p:val>
                                        </p:tav>
                                      </p:tavLst>
                                    </p:anim>
                                    <p:animEffect transition="in" filter="fade">
                                      <p:cBhvr>
                                        <p:cTn id="19" dur="500"/>
                                        <p:tgtEl>
                                          <p:spTgt spid="10"/>
                                        </p:tgtEl>
                                      </p:cBhvr>
                                    </p:animEffect>
                                  </p:childTnLst>
                                </p:cTn>
                              </p:par>
                            </p:childTnLst>
                          </p:cTn>
                        </p:par>
                        <p:par>
                          <p:cTn id="20" fill="hold">
                            <p:stCondLst>
                              <p:cond delay="500"/>
                            </p:stCondLst>
                            <p:childTnLst>
                              <p:par>
                                <p:cTn id="21" presetID="53" presetClass="entr" presetSubtype="16" fill="hold" nodeType="after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p:cTn id="23" dur="500" fill="hold"/>
                                        <p:tgtEl>
                                          <p:spTgt spid="8"/>
                                        </p:tgtEl>
                                        <p:attrNameLst>
                                          <p:attrName>ppt_w</p:attrName>
                                        </p:attrNameLst>
                                      </p:cBhvr>
                                      <p:tavLst>
                                        <p:tav tm="0">
                                          <p:val>
                                            <p:fltVal val="0"/>
                                          </p:val>
                                        </p:tav>
                                        <p:tav tm="100000">
                                          <p:val>
                                            <p:strVal val="#ppt_w"/>
                                          </p:val>
                                        </p:tav>
                                      </p:tavLst>
                                    </p:anim>
                                    <p:anim calcmode="lin" valueType="num">
                                      <p:cBhvr>
                                        <p:cTn id="24" dur="500" fill="hold"/>
                                        <p:tgtEl>
                                          <p:spTgt spid="8"/>
                                        </p:tgtEl>
                                        <p:attrNameLst>
                                          <p:attrName>ppt_h</p:attrName>
                                        </p:attrNameLst>
                                      </p:cBhvr>
                                      <p:tavLst>
                                        <p:tav tm="0">
                                          <p:val>
                                            <p:fltVal val="0"/>
                                          </p:val>
                                        </p:tav>
                                        <p:tav tm="100000">
                                          <p:val>
                                            <p:strVal val="#ppt_h"/>
                                          </p:val>
                                        </p:tav>
                                      </p:tavLst>
                                    </p:anim>
                                    <p:animEffect transition="in" filter="fade">
                                      <p:cBhvr>
                                        <p:cTn id="2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文本占位符 1"/>
              <p:cNvSpPr>
                <a:spLocks noGrp="1"/>
              </p:cNvSpPr>
              <p:nvPr>
                <p:ph type="body" sz="quarter" idx="1"/>
              </p:nvPr>
            </p:nvSpPr>
            <p:spPr>
              <a:xfrm>
                <a:off x="516000" y="1008000"/>
                <a:ext cx="11160000" cy="5324535"/>
              </a:xfrm>
            </p:spPr>
            <p:txBody>
              <a:bodyPr/>
              <a:lstStyle/>
              <a:p>
                <a:r>
                  <a:rPr lang="zh-CN" altLang="en-US" dirty="0"/>
                  <a:t>设</a:t>
                </a:r>
                <a:r>
                  <a:rPr lang="en-US" altLang="zh-CN" dirty="0"/>
                  <a:t>D=&lt;V,E&gt;</a:t>
                </a:r>
                <a:r>
                  <a:rPr lang="zh-CN" altLang="en-US" dirty="0"/>
                  <a:t>为有向简单图</a:t>
                </a:r>
                <a:r>
                  <a:rPr lang="en-US" altLang="zh-CN" dirty="0"/>
                  <a:t>, </a:t>
                </a:r>
                <a:r>
                  <a:rPr lang="zh-CN" altLang="en-US" dirty="0"/>
                  <a:t>已知 </a:t>
                </a:r>
                <a:r>
                  <a:rPr lang="zh-CN" altLang="en-US" dirty="0">
                    <a:sym typeface="Symbol" panose="05050102010706020507" pitchFamily="18" charset="2"/>
                  </a:rPr>
                  <a:t></a:t>
                </a:r>
                <a:r>
                  <a:rPr lang="en-US" altLang="zh-CN" dirty="0"/>
                  <a:t>(</a:t>
                </a:r>
                <a:r>
                  <a:rPr lang="en-US" altLang="zh-CN" dirty="0">
                    <a:sym typeface="Symbol" panose="05050102010706020507" pitchFamily="18" charset="2"/>
                  </a:rPr>
                  <a:t>D)</a:t>
                </a:r>
                <a:r>
                  <a:rPr lang="en-US" altLang="zh-CN" dirty="0"/>
                  <a:t>2, </a:t>
                </a:r>
                <a:r>
                  <a:rPr lang="zh-CN" altLang="en-US" dirty="0">
                    <a:sym typeface="Symbol" panose="05050102010706020507" pitchFamily="18" charset="2"/>
                  </a:rPr>
                  <a:t></a:t>
                </a:r>
                <a:r>
                  <a:rPr lang="en-US" altLang="zh-CN" dirty="0"/>
                  <a:t>+</a:t>
                </a:r>
                <a:r>
                  <a:rPr lang="en-US" altLang="zh-CN" dirty="0">
                    <a:sym typeface="Symbol" panose="05050102010706020507" pitchFamily="18" charset="2"/>
                  </a:rPr>
                  <a:t>(D)&gt;0, </a:t>
                </a:r>
                <a:r>
                  <a:rPr lang="zh-CN" altLang="en-US" dirty="0">
                    <a:sym typeface="Symbol" panose="05050102010706020507" pitchFamily="18" charset="2"/>
                  </a:rPr>
                  <a:t></a:t>
                </a:r>
                <a:r>
                  <a:rPr lang="en-US" altLang="zh-CN" dirty="0"/>
                  <a:t>(</a:t>
                </a:r>
                <a:r>
                  <a:rPr lang="en-US" altLang="zh-CN" dirty="0">
                    <a:sym typeface="Symbol" panose="05050102010706020507" pitchFamily="18" charset="2"/>
                  </a:rPr>
                  <a:t>D)&gt;0, </a:t>
                </a:r>
                <a:r>
                  <a:rPr lang="zh-CN" altLang="en-US" dirty="0">
                    <a:sym typeface="Symbol" panose="05050102010706020507" pitchFamily="18" charset="2"/>
                  </a:rPr>
                  <a:t>证明</a:t>
                </a:r>
                <a:r>
                  <a:rPr lang="en-US" altLang="zh-CN" dirty="0">
                    <a:sym typeface="Symbol" panose="05050102010706020507" pitchFamily="18" charset="2"/>
                  </a:rPr>
                  <a:t>D</a:t>
                </a:r>
                <a:r>
                  <a:rPr lang="zh-CN" altLang="en-US" dirty="0">
                    <a:sym typeface="Symbol" panose="05050102010706020507" pitchFamily="18" charset="2"/>
                  </a:rPr>
                  <a:t>中存在长度 </a:t>
                </a:r>
                <a:r>
                  <a:rPr lang="zh-CN" altLang="en-US" dirty="0"/>
                  <a:t> </a:t>
                </a:r>
                <a:r>
                  <a:rPr lang="en-US" altLang="zh-CN" dirty="0"/>
                  <a:t>max{</a:t>
                </a:r>
                <a14:m>
                  <m:oMath xmlns:m="http://schemas.openxmlformats.org/officeDocument/2006/math">
                    <m:sSup>
                      <m:sSupPr>
                        <m:ctrlPr>
                          <a:rPr lang="en-US" altLang="zh-CN" i="1" smtClean="0">
                            <a:latin typeface="Cambria Math" panose="02040503050406030204" pitchFamily="18" charset="0"/>
                          </a:rPr>
                        </m:ctrlPr>
                      </m:sSupPr>
                      <m:e>
                        <m:r>
                          <a:rPr lang="zh-CN" altLang="en-US" i="1" smtClean="0">
                            <a:latin typeface="Cambria Math" panose="02040503050406030204" pitchFamily="18" charset="0"/>
                          </a:rPr>
                          <m:t>𝛿</m:t>
                        </m:r>
                      </m:e>
                      <m:sup>
                        <m:r>
                          <a:rPr lang="en-US" altLang="zh-CN" i="1">
                            <a:latin typeface="Cambria Math" panose="02040503050406030204" pitchFamily="18" charset="0"/>
                          </a:rPr>
                          <m:t>+</m:t>
                        </m:r>
                      </m:sup>
                    </m:sSup>
                  </m:oMath>
                </a14:m>
                <a:r>
                  <a:rPr lang="en-US" altLang="zh-CN" dirty="0">
                    <a:sym typeface="Symbol" panose="05050102010706020507" pitchFamily="18" charset="2"/>
                  </a:rPr>
                  <a:t>, </a:t>
                </a:r>
                <a14:m>
                  <m:oMath xmlns:m="http://schemas.openxmlformats.org/officeDocument/2006/math">
                    <m:sSup>
                      <m:sSupPr>
                        <m:ctrlPr>
                          <a:rPr lang="en-US" altLang="zh-CN" i="1">
                            <a:latin typeface="Cambria Math" panose="02040503050406030204" pitchFamily="18" charset="0"/>
                          </a:rPr>
                        </m:ctrlPr>
                      </m:sSupPr>
                      <m:e>
                        <m:r>
                          <a:rPr lang="zh-CN" altLang="en-US" i="1">
                            <a:latin typeface="Cambria Math" panose="02040503050406030204" pitchFamily="18" charset="0"/>
                          </a:rPr>
                          <m:t>𝛿</m:t>
                        </m:r>
                      </m:e>
                      <m:sup>
                        <m:r>
                          <a:rPr lang="en-US" altLang="zh-CN" b="0" i="1" smtClean="0">
                            <a:latin typeface="Cambria Math" panose="02040503050406030204" pitchFamily="18" charset="0"/>
                          </a:rPr>
                          <m:t>−</m:t>
                        </m:r>
                      </m:sup>
                    </m:sSup>
                  </m:oMath>
                </a14:m>
                <a:r>
                  <a:rPr lang="en-US" altLang="zh-CN" dirty="0"/>
                  <a:t>}+1</a:t>
                </a:r>
                <a:r>
                  <a:rPr lang="zh-CN" altLang="en-US" dirty="0">
                    <a:sym typeface="Symbol" panose="05050102010706020507" pitchFamily="18" charset="2"/>
                  </a:rPr>
                  <a:t>的圈</a:t>
                </a:r>
                <a:r>
                  <a:rPr lang="en-US" altLang="zh-CN" dirty="0">
                    <a:sym typeface="Symbol" panose="05050102010706020507" pitchFamily="18" charset="2"/>
                  </a:rPr>
                  <a:t>.</a:t>
                </a:r>
              </a:p>
              <a:p>
                <a:r>
                  <a:rPr lang="zh-CN" altLang="en-US" dirty="0"/>
                  <a:t>证明</a:t>
                </a:r>
                <a:r>
                  <a:rPr lang="en-US" altLang="zh-CN" dirty="0"/>
                  <a:t>: </a:t>
                </a:r>
                <a:r>
                  <a:rPr lang="zh-CN" altLang="en-US" dirty="0"/>
                  <a:t>使用扩大路径法证明</a:t>
                </a:r>
                <a:r>
                  <a:rPr lang="en-US" altLang="zh-CN" dirty="0"/>
                  <a:t>.</a:t>
                </a:r>
              </a:p>
              <a:p>
                <a:pPr lvl="1"/>
                <a:r>
                  <a:rPr lang="zh-CN" altLang="en-US" dirty="0"/>
                  <a:t>情况一：</a:t>
                </a:r>
                <a:r>
                  <a:rPr lang="zh-CN" altLang="en-US" dirty="0">
                    <a:sym typeface="Symbol" panose="05050102010706020507" pitchFamily="18" charset="2"/>
                  </a:rPr>
                  <a:t></a:t>
                </a:r>
                <a:r>
                  <a:rPr lang="zh-CN" altLang="en-US" dirty="0"/>
                  <a:t> </a:t>
                </a:r>
                <a:r>
                  <a:rPr lang="zh-CN" altLang="en-US" dirty="0">
                    <a:sym typeface="Symbol" panose="05050102010706020507" pitchFamily="18" charset="2"/>
                  </a:rPr>
                  <a:t></a:t>
                </a:r>
                <a:r>
                  <a:rPr lang="zh-CN" altLang="en-US" dirty="0"/>
                  <a:t> </a:t>
                </a:r>
                <a:r>
                  <a:rPr lang="zh-CN" altLang="en-US" dirty="0">
                    <a:sym typeface="Symbol" panose="05050102010706020507" pitchFamily="18" charset="2"/>
                  </a:rPr>
                  <a:t></a:t>
                </a:r>
                <a:r>
                  <a:rPr lang="en-US" altLang="zh-CN" dirty="0"/>
                  <a:t>+</a:t>
                </a:r>
                <a:r>
                  <a:rPr lang="en-US" altLang="zh-CN" dirty="0">
                    <a:sym typeface="Symbol" panose="05050102010706020507" pitchFamily="18" charset="2"/>
                  </a:rPr>
                  <a:t>. </a:t>
                </a:r>
                <a:r>
                  <a:rPr lang="zh-CN" altLang="en-US" dirty="0">
                    <a:sym typeface="Symbol" panose="05050102010706020507" pitchFamily="18" charset="2"/>
                  </a:rPr>
                  <a:t>证明</a:t>
                </a:r>
                <a:r>
                  <a:rPr lang="en-US" altLang="zh-CN" dirty="0">
                    <a:sym typeface="Symbol" panose="05050102010706020507" pitchFamily="18" charset="2"/>
                  </a:rPr>
                  <a:t>D</a:t>
                </a:r>
                <a:r>
                  <a:rPr lang="zh-CN" altLang="en-US" dirty="0">
                    <a:sym typeface="Symbol" panose="05050102010706020507" pitchFamily="18" charset="2"/>
                  </a:rPr>
                  <a:t>中存在长度 </a:t>
                </a:r>
                <a:r>
                  <a:rPr lang="zh-CN" altLang="en-US" dirty="0"/>
                  <a:t> </a:t>
                </a:r>
                <a:r>
                  <a:rPr lang="zh-CN" altLang="en-US" dirty="0">
                    <a:sym typeface="Symbol" panose="05050102010706020507" pitchFamily="18" charset="2"/>
                  </a:rPr>
                  <a:t></a:t>
                </a:r>
                <a:r>
                  <a:rPr lang="en-US" altLang="zh-CN" dirty="0"/>
                  <a:t>+1</a:t>
                </a:r>
                <a:r>
                  <a:rPr lang="zh-CN" altLang="en-US" dirty="0">
                    <a:sym typeface="Symbol" panose="05050102010706020507" pitchFamily="18" charset="2"/>
                  </a:rPr>
                  <a:t>的圈</a:t>
                </a:r>
                <a:r>
                  <a:rPr lang="en-US" altLang="zh-CN" dirty="0">
                    <a:sym typeface="Symbol" panose="05050102010706020507" pitchFamily="18" charset="2"/>
                  </a:rPr>
                  <a:t>. </a:t>
                </a:r>
              </a:p>
              <a:p>
                <a:pPr lvl="1"/>
                <a:r>
                  <a:rPr lang="zh-CN" altLang="en-US" dirty="0">
                    <a:sym typeface="Symbol" panose="05050102010706020507" pitchFamily="18" charset="2"/>
                  </a:rPr>
                  <a:t>设</a:t>
                </a:r>
                <a:r>
                  <a:rPr lang="zh-CN" altLang="en-US" dirty="0"/>
                  <a:t> </a:t>
                </a:r>
                <a:r>
                  <a:rPr lang="en-US" altLang="zh-CN" dirty="0"/>
                  <a:t>= </a:t>
                </a:r>
                <a:r>
                  <a:rPr lang="en-US" altLang="zh-CN" dirty="0">
                    <a:sym typeface="Symbol" panose="05050102010706020507" pitchFamily="18" charset="2"/>
                  </a:rPr>
                  <a:t>v0v1…</a:t>
                </a:r>
                <a:r>
                  <a:rPr lang="en-US" altLang="zh-CN" dirty="0" err="1">
                    <a:sym typeface="Symbol" panose="05050102010706020507" pitchFamily="18" charset="2"/>
                  </a:rPr>
                  <a:t>vl</a:t>
                </a:r>
                <a:r>
                  <a:rPr lang="zh-CN" altLang="en-US" dirty="0">
                    <a:sym typeface="Symbol" panose="05050102010706020507" pitchFamily="18" charset="2"/>
                  </a:rPr>
                  <a:t>为极大路径，则</a:t>
                </a:r>
                <a:r>
                  <a:rPr lang="en-US" altLang="zh-CN" dirty="0">
                    <a:sym typeface="Symbol" panose="05050102010706020507" pitchFamily="18" charset="2"/>
                  </a:rPr>
                  <a:t>l </a:t>
                </a:r>
                <a:r>
                  <a:rPr lang="en-US" altLang="zh-CN" dirty="0"/>
                  <a:t> </a:t>
                </a:r>
                <a:r>
                  <a:rPr lang="en-US" altLang="zh-CN" dirty="0">
                    <a:sym typeface="Symbol" panose="05050102010706020507" pitchFamily="18" charset="2"/>
                  </a:rPr>
                  <a:t></a:t>
                </a:r>
                <a:r>
                  <a:rPr lang="en-US" altLang="zh-CN" dirty="0"/>
                  <a:t>(</a:t>
                </a:r>
                <a:r>
                  <a:rPr lang="zh-CN" altLang="en-US" dirty="0"/>
                  <a:t>为什么</a:t>
                </a:r>
                <a:r>
                  <a:rPr lang="en-US" altLang="zh-CN" dirty="0"/>
                  <a:t>?)</a:t>
                </a:r>
                <a:r>
                  <a:rPr lang="en-US" altLang="zh-CN" dirty="0">
                    <a:sym typeface="Symbol" panose="05050102010706020507" pitchFamily="18" charset="2"/>
                  </a:rPr>
                  <a:t>.</a:t>
                </a:r>
                <a:r>
                  <a:rPr lang="zh-CN" altLang="en-US" dirty="0">
                    <a:sym typeface="Symbol" panose="05050102010706020507" pitchFamily="18" charset="2"/>
                  </a:rPr>
                  <a:t>由于</a:t>
                </a:r>
                <a:r>
                  <a:rPr lang="en-US" altLang="zh-CN" dirty="0">
                    <a:sym typeface="Symbol" panose="05050102010706020507" pitchFamily="18" charset="2"/>
                  </a:rPr>
                  <a:t>d</a:t>
                </a:r>
                <a:r>
                  <a:rPr lang="en-US" altLang="zh-CN" dirty="0"/>
                  <a:t>(</a:t>
                </a:r>
                <a:r>
                  <a:rPr lang="en-US" altLang="zh-CN" dirty="0">
                    <a:sym typeface="Symbol" panose="05050102010706020507" pitchFamily="18" charset="2"/>
                  </a:rPr>
                  <a:t>v0)</a:t>
                </a:r>
                <a:r>
                  <a:rPr lang="en-US" altLang="zh-CN" dirty="0"/>
                  <a:t> </a:t>
                </a:r>
                <a:r>
                  <a:rPr lang="en-US" altLang="zh-CN" dirty="0">
                    <a:sym typeface="Symbol" panose="05050102010706020507" pitchFamily="18" charset="2"/>
                  </a:rPr>
                  <a:t></a:t>
                </a:r>
                <a:r>
                  <a:rPr lang="zh-CN" altLang="en-US" dirty="0"/>
                  <a:t>，所以在 </a:t>
                </a:r>
                <a:r>
                  <a:rPr lang="zh-CN" altLang="en-US" dirty="0">
                    <a:sym typeface="Symbol" panose="05050102010706020507" pitchFamily="18" charset="2"/>
                  </a:rPr>
                  <a:t> </a:t>
                </a:r>
                <a:r>
                  <a:rPr lang="zh-CN" altLang="en-US" dirty="0"/>
                  <a:t>上存在</a:t>
                </a:r>
                <a:r>
                  <a:rPr lang="en-US" altLang="zh-CN" dirty="0"/>
                  <a:t>.</a:t>
                </a:r>
              </a:p>
              <a:p>
                <a:pPr lvl="1"/>
                <a:endParaRPr lang="en-US" altLang="zh-CN" dirty="0"/>
              </a:p>
              <a:p>
                <a:pPr lvl="2"/>
                <a:endParaRPr lang="en-US" altLang="zh-CN" dirty="0"/>
              </a:p>
              <a:p>
                <a:pPr lvl="2"/>
                <a:endParaRPr lang="en-US" altLang="zh-CN" sz="2000" dirty="0"/>
              </a:p>
              <a:p>
                <a:pPr lvl="2"/>
                <a:endParaRPr lang="en-US" altLang="zh-CN" sz="2000" dirty="0"/>
              </a:p>
              <a:p>
                <a:pPr lvl="1"/>
                <a:r>
                  <a:rPr lang="zh-CN" altLang="en-US" dirty="0">
                    <a:latin typeface="Times New Roman" panose="02020603050405020304" pitchFamily="18" charset="0"/>
                    <a:sym typeface="Symbol" panose="05050102010706020507" pitchFamily="18" charset="2"/>
                  </a:rPr>
                  <a:t>情况二：</a:t>
                </a:r>
                <a:r>
                  <a:rPr lang="en-US" altLang="zh-CN" baseline="30000" dirty="0">
                    <a:latin typeface="Times New Roman" panose="02020603050405020304" pitchFamily="18" charset="0"/>
                  </a:rPr>
                  <a:t>+</a:t>
                </a:r>
                <a:r>
                  <a:rPr lang="en-US" altLang="zh-CN" dirty="0">
                    <a:latin typeface="Times New Roman" panose="02020603050405020304" pitchFamily="18" charset="0"/>
                  </a:rPr>
                  <a:t> </a:t>
                </a:r>
                <a:r>
                  <a:rPr lang="en-US" altLang="zh-CN" dirty="0">
                    <a:latin typeface="Times New Roman" panose="02020603050405020304" pitchFamily="18" charset="0"/>
                    <a:sym typeface="Symbol" panose="05050102010706020507" pitchFamily="18" charset="2"/>
                  </a:rPr>
                  <a:t></a:t>
                </a:r>
                <a:r>
                  <a:rPr lang="en-US" altLang="zh-CN" dirty="0">
                    <a:latin typeface="Times New Roman" panose="02020603050405020304" pitchFamily="18" charset="0"/>
                  </a:rPr>
                  <a:t> </a:t>
                </a:r>
                <a:r>
                  <a:rPr lang="en-US" altLang="zh-CN" dirty="0">
                    <a:latin typeface="Times New Roman" panose="02020603050405020304" pitchFamily="18" charset="0"/>
                    <a:sym typeface="Symbol" panose="05050102010706020507" pitchFamily="18" charset="2"/>
                  </a:rPr>
                  <a:t></a:t>
                </a:r>
                <a:r>
                  <a:rPr lang="en-US" altLang="zh-CN" baseline="30000" dirty="0">
                    <a:latin typeface="Times New Roman" panose="02020603050405020304" pitchFamily="18" charset="0"/>
                    <a:sym typeface="Symbol" panose="05050102010706020507" pitchFamily="18" charset="2"/>
                  </a:rPr>
                  <a:t></a:t>
                </a:r>
                <a:r>
                  <a:rPr lang="zh-CN" altLang="en-US" dirty="0">
                    <a:latin typeface="Times New Roman" panose="02020603050405020304" pitchFamily="18" charset="0"/>
                  </a:rPr>
                  <a:t>，只需注意</a:t>
                </a:r>
                <a:r>
                  <a:rPr lang="en-US" altLang="zh-CN" i="1" dirty="0">
                    <a:latin typeface="Times New Roman" panose="02020603050405020304" pitchFamily="18" charset="0"/>
                    <a:sym typeface="Symbol" panose="05050102010706020507" pitchFamily="18" charset="2"/>
                  </a:rPr>
                  <a:t>d</a:t>
                </a:r>
                <a:r>
                  <a:rPr lang="en-US" altLang="zh-CN" baseline="30000" dirty="0">
                    <a:latin typeface="Times New Roman" panose="02020603050405020304" pitchFamily="18" charset="0"/>
                    <a:sym typeface="Symbol" panose="05050102010706020507" pitchFamily="18" charset="2"/>
                  </a:rPr>
                  <a:t>+</a:t>
                </a:r>
                <a:r>
                  <a:rPr lang="en-US" altLang="zh-CN" dirty="0">
                    <a:latin typeface="Times New Roman" panose="02020603050405020304" pitchFamily="18" charset="0"/>
                    <a:sym typeface="Symbol" panose="05050102010706020507" pitchFamily="18" charset="2"/>
                  </a:rPr>
                  <a:t>(</a:t>
                </a:r>
                <a:r>
                  <a:rPr lang="en-US" altLang="zh-CN" i="1" dirty="0" err="1">
                    <a:latin typeface="Times New Roman" panose="02020603050405020304" pitchFamily="18" charset="0"/>
                    <a:sym typeface="Symbol" panose="05050102010706020507" pitchFamily="18" charset="2"/>
                  </a:rPr>
                  <a:t>v</a:t>
                </a:r>
                <a:r>
                  <a:rPr lang="en-US" altLang="zh-CN" i="1" baseline="-25000" dirty="0" err="1">
                    <a:latin typeface="Times New Roman" panose="02020603050405020304" pitchFamily="18" charset="0"/>
                    <a:sym typeface="Symbol" panose="05050102010706020507" pitchFamily="18" charset="2"/>
                  </a:rPr>
                  <a:t>l</a:t>
                </a:r>
                <a:r>
                  <a:rPr lang="en-US" altLang="zh-CN" dirty="0">
                    <a:latin typeface="Times New Roman" panose="02020603050405020304" pitchFamily="18" charset="0"/>
                    <a:sym typeface="Symbol" panose="05050102010706020507" pitchFamily="18" charset="2"/>
                  </a:rPr>
                  <a:t>) </a:t>
                </a:r>
                <a:r>
                  <a:rPr lang="en-US" altLang="zh-CN" dirty="0">
                    <a:latin typeface="Times New Roman" panose="02020603050405020304" pitchFamily="18" charset="0"/>
                  </a:rPr>
                  <a:t> </a:t>
                </a:r>
                <a:r>
                  <a:rPr lang="en-US" altLang="zh-CN" dirty="0">
                    <a:latin typeface="Times New Roman" panose="02020603050405020304" pitchFamily="18" charset="0"/>
                    <a:sym typeface="Symbol" panose="05050102010706020507" pitchFamily="18" charset="2"/>
                  </a:rPr>
                  <a:t></a:t>
                </a:r>
                <a:r>
                  <a:rPr lang="en-US" altLang="zh-CN" dirty="0">
                    <a:latin typeface="Times New Roman" panose="02020603050405020304" pitchFamily="18" charset="0"/>
                  </a:rPr>
                  <a:t> </a:t>
                </a:r>
                <a:r>
                  <a:rPr lang="en-US" altLang="zh-CN" baseline="30000" dirty="0">
                    <a:latin typeface="Times New Roman" panose="02020603050405020304" pitchFamily="18" charset="0"/>
                  </a:rPr>
                  <a:t>+</a:t>
                </a:r>
                <a:r>
                  <a:rPr lang="en-US" altLang="zh-CN" dirty="0">
                    <a:latin typeface="Times New Roman" panose="02020603050405020304" pitchFamily="18" charset="0"/>
                  </a:rPr>
                  <a:t> </a:t>
                </a:r>
                <a:r>
                  <a:rPr lang="en-US" altLang="zh-CN" dirty="0">
                    <a:latin typeface="Times New Roman" panose="02020603050405020304" pitchFamily="18" charset="0"/>
                    <a:sym typeface="Symbol" panose="05050102010706020507" pitchFamily="18" charset="2"/>
                  </a:rPr>
                  <a:t>.</a:t>
                </a:r>
              </a:p>
            </p:txBody>
          </p:sp>
        </mc:Choice>
        <mc:Fallback xmlns="">
          <p:sp>
            <p:nvSpPr>
              <p:cNvPr id="2" name="文本占位符 1"/>
              <p:cNvSpPr>
                <a:spLocks noGrp="1" noRot="1" noChangeAspect="1" noMove="1" noResize="1" noEditPoints="1" noAdjustHandles="1" noChangeArrowheads="1" noChangeShapeType="1" noTextEdit="1"/>
              </p:cNvSpPr>
              <p:nvPr>
                <p:ph type="body" sz="quarter" idx="1"/>
              </p:nvPr>
            </p:nvSpPr>
            <p:spPr>
              <a:xfrm>
                <a:off x="516000" y="1008000"/>
                <a:ext cx="11160000" cy="5324535"/>
              </a:xfrm>
              <a:blipFill>
                <a:blip r:embed="rId4"/>
                <a:stretch>
                  <a:fillRect l="-1148" t="-1716" r="-1311" b="-1144"/>
                </a:stretch>
              </a:blipFill>
            </p:spPr>
            <p:txBody>
              <a:bodyPr/>
              <a:lstStyle/>
              <a:p>
                <a:r>
                  <a:rPr lang="zh-CN" altLang="en-US">
                    <a:noFill/>
                  </a:rPr>
                  <a:t> </a:t>
                </a:r>
              </a:p>
            </p:txBody>
          </p:sp>
        </mc:Fallback>
      </mc:AlternateContent>
      <p:sp>
        <p:nvSpPr>
          <p:cNvPr id="6146" name="Rectangle 2"/>
          <p:cNvSpPr>
            <a:spLocks noGrp="1" noChangeArrowheads="1"/>
          </p:cNvSpPr>
          <p:nvPr>
            <p:ph type="title"/>
          </p:nvPr>
        </p:nvSpPr>
        <p:spPr/>
        <p:txBody>
          <a:bodyPr/>
          <a:lstStyle/>
          <a:p>
            <a:r>
              <a:rPr lang="zh-CN" altLang="en-US" dirty="0"/>
              <a:t>练习</a:t>
            </a:r>
            <a:r>
              <a:rPr lang="en-US" altLang="zh-CN" dirty="0"/>
              <a:t>3</a:t>
            </a:r>
          </a:p>
        </p:txBody>
      </p:sp>
      <p:sp>
        <p:nvSpPr>
          <p:cNvPr id="9" name="文本占位符 8"/>
          <p:cNvSpPr>
            <a:spLocks noGrp="1"/>
          </p:cNvSpPr>
          <p:nvPr>
            <p:ph type="body" sz="quarter" idx="11"/>
          </p:nvPr>
        </p:nvSpPr>
        <p:spPr/>
        <p:txBody>
          <a:bodyPr/>
          <a:lstStyle/>
          <a:p>
            <a:r>
              <a:rPr lang="en-US" altLang="zh-CN"/>
              <a:t>8.4 </a:t>
            </a:r>
            <a:r>
              <a:rPr lang="zh-CN" altLang="en-US"/>
              <a:t>图的矩阵表示</a:t>
            </a:r>
            <a:endParaRPr lang="zh-CN" altLang="en-US" dirty="0"/>
          </a:p>
        </p:txBody>
      </p:sp>
      <p:pic>
        <p:nvPicPr>
          <p:cNvPr id="12" name="Picture 51" descr="14-12">
            <a:extLst>
              <a:ext uri="{FF2B5EF4-FFF2-40B4-BE49-F238E27FC236}">
                <a16:creationId xmlns:a16="http://schemas.microsoft.com/office/drawing/2014/main" id="{B73B7887-37AE-4462-971B-D9E8080D556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t="55682"/>
          <a:stretch>
            <a:fillRect/>
          </a:stretch>
        </p:blipFill>
        <p:spPr bwMode="auto">
          <a:xfrm>
            <a:off x="2998789" y="4137026"/>
            <a:ext cx="6410325" cy="144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3" name="Group 9">
            <a:extLst>
              <a:ext uri="{FF2B5EF4-FFF2-40B4-BE49-F238E27FC236}">
                <a16:creationId xmlns:a16="http://schemas.microsoft.com/office/drawing/2014/main" id="{6D58DDCD-D123-4B2E-900D-58A31FC97D20}"/>
              </a:ext>
            </a:extLst>
          </p:cNvPr>
          <p:cNvGrpSpPr>
            <a:grpSpLocks/>
          </p:cNvGrpSpPr>
          <p:nvPr/>
        </p:nvGrpSpPr>
        <p:grpSpPr bwMode="auto">
          <a:xfrm>
            <a:off x="3157539" y="5240338"/>
            <a:ext cx="288925" cy="0"/>
            <a:chOff x="1066" y="4110"/>
            <a:chExt cx="182" cy="0"/>
          </a:xfrm>
        </p:grpSpPr>
        <p:sp>
          <p:nvSpPr>
            <p:cNvPr id="14" name="Line 10">
              <a:extLst>
                <a:ext uri="{FF2B5EF4-FFF2-40B4-BE49-F238E27FC236}">
                  <a16:creationId xmlns:a16="http://schemas.microsoft.com/office/drawing/2014/main" id="{B9832EE3-570F-4C04-B749-2F411EE02DC4}"/>
                </a:ext>
              </a:extLst>
            </p:cNvPr>
            <p:cNvSpPr>
              <a:spLocks noChangeShapeType="1"/>
            </p:cNvSpPr>
            <p:nvPr/>
          </p:nvSpPr>
          <p:spPr bwMode="auto">
            <a:xfrm>
              <a:off x="1066" y="4110"/>
              <a:ext cx="136" cy="0"/>
            </a:xfrm>
            <a:prstGeom prst="line">
              <a:avLst/>
            </a:prstGeom>
            <a:noFill/>
            <a:ln w="38100">
              <a:solidFill>
                <a:srgbClr val="FF0066"/>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 name="Line 11">
              <a:extLst>
                <a:ext uri="{FF2B5EF4-FFF2-40B4-BE49-F238E27FC236}">
                  <a16:creationId xmlns:a16="http://schemas.microsoft.com/office/drawing/2014/main" id="{621BDCBA-3C46-470E-900F-04E3D4CAF8D0}"/>
                </a:ext>
              </a:extLst>
            </p:cNvPr>
            <p:cNvSpPr>
              <a:spLocks noChangeShapeType="1"/>
            </p:cNvSpPr>
            <p:nvPr/>
          </p:nvSpPr>
          <p:spPr bwMode="auto">
            <a:xfrm>
              <a:off x="1066" y="4110"/>
              <a:ext cx="182" cy="0"/>
            </a:xfrm>
            <a:prstGeom prst="line">
              <a:avLst/>
            </a:prstGeom>
            <a:noFill/>
            <a:ln w="38100">
              <a:solidFill>
                <a:srgbClr val="FF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6" name="Group 12">
            <a:extLst>
              <a:ext uri="{FF2B5EF4-FFF2-40B4-BE49-F238E27FC236}">
                <a16:creationId xmlns:a16="http://schemas.microsoft.com/office/drawing/2014/main" id="{A2FD89B2-B10A-45DC-AD1A-4F87ECBA4985}"/>
              </a:ext>
            </a:extLst>
          </p:cNvPr>
          <p:cNvGrpSpPr>
            <a:grpSpLocks/>
          </p:cNvGrpSpPr>
          <p:nvPr/>
        </p:nvGrpSpPr>
        <p:grpSpPr bwMode="auto">
          <a:xfrm>
            <a:off x="3592513" y="5240338"/>
            <a:ext cx="360362" cy="69850"/>
            <a:chOff x="1066" y="4110"/>
            <a:chExt cx="182" cy="0"/>
          </a:xfrm>
        </p:grpSpPr>
        <p:sp>
          <p:nvSpPr>
            <p:cNvPr id="17" name="Line 13">
              <a:extLst>
                <a:ext uri="{FF2B5EF4-FFF2-40B4-BE49-F238E27FC236}">
                  <a16:creationId xmlns:a16="http://schemas.microsoft.com/office/drawing/2014/main" id="{2F820710-0A37-4485-A694-F63A8F246689}"/>
                </a:ext>
              </a:extLst>
            </p:cNvPr>
            <p:cNvSpPr>
              <a:spLocks noChangeShapeType="1"/>
            </p:cNvSpPr>
            <p:nvPr/>
          </p:nvSpPr>
          <p:spPr bwMode="auto">
            <a:xfrm>
              <a:off x="1066" y="4110"/>
              <a:ext cx="136" cy="0"/>
            </a:xfrm>
            <a:prstGeom prst="line">
              <a:avLst/>
            </a:prstGeom>
            <a:noFill/>
            <a:ln w="38100">
              <a:solidFill>
                <a:srgbClr val="FF0066"/>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 name="Line 14">
              <a:extLst>
                <a:ext uri="{FF2B5EF4-FFF2-40B4-BE49-F238E27FC236}">
                  <a16:creationId xmlns:a16="http://schemas.microsoft.com/office/drawing/2014/main" id="{3B14D14C-F860-41F3-898E-604FDD95BDEE}"/>
                </a:ext>
              </a:extLst>
            </p:cNvPr>
            <p:cNvSpPr>
              <a:spLocks noChangeShapeType="1"/>
            </p:cNvSpPr>
            <p:nvPr/>
          </p:nvSpPr>
          <p:spPr bwMode="auto">
            <a:xfrm>
              <a:off x="1066" y="4110"/>
              <a:ext cx="182" cy="0"/>
            </a:xfrm>
            <a:prstGeom prst="line">
              <a:avLst/>
            </a:prstGeom>
            <a:noFill/>
            <a:ln w="38100">
              <a:solidFill>
                <a:srgbClr val="FF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9" name="Group 15">
            <a:extLst>
              <a:ext uri="{FF2B5EF4-FFF2-40B4-BE49-F238E27FC236}">
                <a16:creationId xmlns:a16="http://schemas.microsoft.com/office/drawing/2014/main" id="{AEC0D69E-A575-47A1-A68A-6D255B79A1A9}"/>
              </a:ext>
            </a:extLst>
          </p:cNvPr>
          <p:cNvGrpSpPr>
            <a:grpSpLocks/>
          </p:cNvGrpSpPr>
          <p:nvPr/>
        </p:nvGrpSpPr>
        <p:grpSpPr bwMode="auto">
          <a:xfrm>
            <a:off x="4583114" y="5232400"/>
            <a:ext cx="288925" cy="0"/>
            <a:chOff x="1066" y="4110"/>
            <a:chExt cx="182" cy="0"/>
          </a:xfrm>
        </p:grpSpPr>
        <p:sp>
          <p:nvSpPr>
            <p:cNvPr id="20" name="Line 16">
              <a:extLst>
                <a:ext uri="{FF2B5EF4-FFF2-40B4-BE49-F238E27FC236}">
                  <a16:creationId xmlns:a16="http://schemas.microsoft.com/office/drawing/2014/main" id="{D8C07AC7-4179-4987-BD7D-2DE8D88D206C}"/>
                </a:ext>
              </a:extLst>
            </p:cNvPr>
            <p:cNvSpPr>
              <a:spLocks noChangeShapeType="1"/>
            </p:cNvSpPr>
            <p:nvPr/>
          </p:nvSpPr>
          <p:spPr bwMode="auto">
            <a:xfrm>
              <a:off x="1066" y="4110"/>
              <a:ext cx="136" cy="0"/>
            </a:xfrm>
            <a:prstGeom prst="line">
              <a:avLst/>
            </a:prstGeom>
            <a:noFill/>
            <a:ln w="38100">
              <a:solidFill>
                <a:srgbClr val="FF0066"/>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 name="Line 17">
              <a:extLst>
                <a:ext uri="{FF2B5EF4-FFF2-40B4-BE49-F238E27FC236}">
                  <a16:creationId xmlns:a16="http://schemas.microsoft.com/office/drawing/2014/main" id="{00150024-C56D-488D-8F00-A25B8A78108E}"/>
                </a:ext>
              </a:extLst>
            </p:cNvPr>
            <p:cNvSpPr>
              <a:spLocks noChangeShapeType="1"/>
            </p:cNvSpPr>
            <p:nvPr/>
          </p:nvSpPr>
          <p:spPr bwMode="auto">
            <a:xfrm>
              <a:off x="1066" y="4110"/>
              <a:ext cx="182" cy="0"/>
            </a:xfrm>
            <a:prstGeom prst="line">
              <a:avLst/>
            </a:prstGeom>
            <a:noFill/>
            <a:ln w="38100">
              <a:solidFill>
                <a:srgbClr val="FF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23" name="Group 18">
            <a:extLst>
              <a:ext uri="{FF2B5EF4-FFF2-40B4-BE49-F238E27FC236}">
                <a16:creationId xmlns:a16="http://schemas.microsoft.com/office/drawing/2014/main" id="{FB99FB10-1D47-41AC-A0D2-2CBAA30E7CC8}"/>
              </a:ext>
            </a:extLst>
          </p:cNvPr>
          <p:cNvGrpSpPr>
            <a:grpSpLocks/>
          </p:cNvGrpSpPr>
          <p:nvPr/>
        </p:nvGrpSpPr>
        <p:grpSpPr bwMode="auto">
          <a:xfrm>
            <a:off x="5029201" y="5229225"/>
            <a:ext cx="288925" cy="84138"/>
            <a:chOff x="1066" y="4110"/>
            <a:chExt cx="182" cy="0"/>
          </a:xfrm>
        </p:grpSpPr>
        <p:sp>
          <p:nvSpPr>
            <p:cNvPr id="24" name="Line 19">
              <a:extLst>
                <a:ext uri="{FF2B5EF4-FFF2-40B4-BE49-F238E27FC236}">
                  <a16:creationId xmlns:a16="http://schemas.microsoft.com/office/drawing/2014/main" id="{D7B6339C-ECBB-423A-9592-B7127E36C817}"/>
                </a:ext>
              </a:extLst>
            </p:cNvPr>
            <p:cNvSpPr>
              <a:spLocks noChangeShapeType="1"/>
            </p:cNvSpPr>
            <p:nvPr/>
          </p:nvSpPr>
          <p:spPr bwMode="auto">
            <a:xfrm>
              <a:off x="1066" y="4110"/>
              <a:ext cx="136" cy="0"/>
            </a:xfrm>
            <a:prstGeom prst="line">
              <a:avLst/>
            </a:prstGeom>
            <a:noFill/>
            <a:ln w="38100">
              <a:solidFill>
                <a:srgbClr val="FF0066"/>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5" name="Line 20">
              <a:extLst>
                <a:ext uri="{FF2B5EF4-FFF2-40B4-BE49-F238E27FC236}">
                  <a16:creationId xmlns:a16="http://schemas.microsoft.com/office/drawing/2014/main" id="{579185D2-2D88-471F-B8EE-9CCC1DCE8C43}"/>
                </a:ext>
              </a:extLst>
            </p:cNvPr>
            <p:cNvSpPr>
              <a:spLocks noChangeShapeType="1"/>
            </p:cNvSpPr>
            <p:nvPr/>
          </p:nvSpPr>
          <p:spPr bwMode="auto">
            <a:xfrm>
              <a:off x="1066" y="4110"/>
              <a:ext cx="182" cy="0"/>
            </a:xfrm>
            <a:prstGeom prst="line">
              <a:avLst/>
            </a:prstGeom>
            <a:noFill/>
            <a:ln w="38100">
              <a:solidFill>
                <a:srgbClr val="FF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26" name="Group 21">
            <a:extLst>
              <a:ext uri="{FF2B5EF4-FFF2-40B4-BE49-F238E27FC236}">
                <a16:creationId xmlns:a16="http://schemas.microsoft.com/office/drawing/2014/main" id="{03F36CDC-D6D7-4A8E-8785-9F23490B871F}"/>
              </a:ext>
            </a:extLst>
          </p:cNvPr>
          <p:cNvGrpSpPr>
            <a:grpSpLocks/>
          </p:cNvGrpSpPr>
          <p:nvPr/>
        </p:nvGrpSpPr>
        <p:grpSpPr bwMode="auto">
          <a:xfrm>
            <a:off x="5467350" y="5229226"/>
            <a:ext cx="323850" cy="87313"/>
            <a:chOff x="1066" y="4110"/>
            <a:chExt cx="182" cy="0"/>
          </a:xfrm>
        </p:grpSpPr>
        <p:sp>
          <p:nvSpPr>
            <p:cNvPr id="27" name="Line 22">
              <a:extLst>
                <a:ext uri="{FF2B5EF4-FFF2-40B4-BE49-F238E27FC236}">
                  <a16:creationId xmlns:a16="http://schemas.microsoft.com/office/drawing/2014/main" id="{6FECC907-45E9-4700-B1E2-0A7A9391C06A}"/>
                </a:ext>
              </a:extLst>
            </p:cNvPr>
            <p:cNvSpPr>
              <a:spLocks noChangeShapeType="1"/>
            </p:cNvSpPr>
            <p:nvPr/>
          </p:nvSpPr>
          <p:spPr bwMode="auto">
            <a:xfrm>
              <a:off x="1066" y="4110"/>
              <a:ext cx="136" cy="0"/>
            </a:xfrm>
            <a:prstGeom prst="line">
              <a:avLst/>
            </a:prstGeom>
            <a:noFill/>
            <a:ln w="38100">
              <a:solidFill>
                <a:srgbClr val="FF0066"/>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 name="Line 23">
              <a:extLst>
                <a:ext uri="{FF2B5EF4-FFF2-40B4-BE49-F238E27FC236}">
                  <a16:creationId xmlns:a16="http://schemas.microsoft.com/office/drawing/2014/main" id="{307323A6-9BE2-4953-B341-135564C71BA0}"/>
                </a:ext>
              </a:extLst>
            </p:cNvPr>
            <p:cNvSpPr>
              <a:spLocks noChangeShapeType="1"/>
            </p:cNvSpPr>
            <p:nvPr/>
          </p:nvSpPr>
          <p:spPr bwMode="auto">
            <a:xfrm>
              <a:off x="1066" y="4110"/>
              <a:ext cx="182" cy="0"/>
            </a:xfrm>
            <a:prstGeom prst="line">
              <a:avLst/>
            </a:prstGeom>
            <a:noFill/>
            <a:ln w="38100">
              <a:solidFill>
                <a:srgbClr val="FF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29" name="Group 24">
            <a:extLst>
              <a:ext uri="{FF2B5EF4-FFF2-40B4-BE49-F238E27FC236}">
                <a16:creationId xmlns:a16="http://schemas.microsoft.com/office/drawing/2014/main" id="{A78CDB0C-E5E7-4563-96EC-9D929FA85DBA}"/>
              </a:ext>
            </a:extLst>
          </p:cNvPr>
          <p:cNvGrpSpPr>
            <a:grpSpLocks/>
          </p:cNvGrpSpPr>
          <p:nvPr/>
        </p:nvGrpSpPr>
        <p:grpSpPr bwMode="auto">
          <a:xfrm>
            <a:off x="5918201" y="5229225"/>
            <a:ext cx="352425" cy="77788"/>
            <a:chOff x="1066" y="4110"/>
            <a:chExt cx="182" cy="0"/>
          </a:xfrm>
        </p:grpSpPr>
        <p:sp>
          <p:nvSpPr>
            <p:cNvPr id="30" name="Line 25">
              <a:extLst>
                <a:ext uri="{FF2B5EF4-FFF2-40B4-BE49-F238E27FC236}">
                  <a16:creationId xmlns:a16="http://schemas.microsoft.com/office/drawing/2014/main" id="{FFF71AFA-89C7-4E88-A050-E0666266A537}"/>
                </a:ext>
              </a:extLst>
            </p:cNvPr>
            <p:cNvSpPr>
              <a:spLocks noChangeShapeType="1"/>
            </p:cNvSpPr>
            <p:nvPr/>
          </p:nvSpPr>
          <p:spPr bwMode="auto">
            <a:xfrm>
              <a:off x="1066" y="4110"/>
              <a:ext cx="136" cy="0"/>
            </a:xfrm>
            <a:prstGeom prst="line">
              <a:avLst/>
            </a:prstGeom>
            <a:noFill/>
            <a:ln w="38100">
              <a:solidFill>
                <a:srgbClr val="FF0066"/>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 name="Line 26">
              <a:extLst>
                <a:ext uri="{FF2B5EF4-FFF2-40B4-BE49-F238E27FC236}">
                  <a16:creationId xmlns:a16="http://schemas.microsoft.com/office/drawing/2014/main" id="{A2214114-A89D-4FD9-8662-A019E0331F5E}"/>
                </a:ext>
              </a:extLst>
            </p:cNvPr>
            <p:cNvSpPr>
              <a:spLocks noChangeShapeType="1"/>
            </p:cNvSpPr>
            <p:nvPr/>
          </p:nvSpPr>
          <p:spPr bwMode="auto">
            <a:xfrm>
              <a:off x="1066" y="4110"/>
              <a:ext cx="182" cy="0"/>
            </a:xfrm>
            <a:prstGeom prst="line">
              <a:avLst/>
            </a:prstGeom>
            <a:noFill/>
            <a:ln w="38100">
              <a:solidFill>
                <a:srgbClr val="FF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32" name="Group 27">
            <a:extLst>
              <a:ext uri="{FF2B5EF4-FFF2-40B4-BE49-F238E27FC236}">
                <a16:creationId xmlns:a16="http://schemas.microsoft.com/office/drawing/2014/main" id="{6C65ECD1-D8EA-449D-9190-9D4923AC8AD3}"/>
              </a:ext>
            </a:extLst>
          </p:cNvPr>
          <p:cNvGrpSpPr>
            <a:grpSpLocks/>
          </p:cNvGrpSpPr>
          <p:nvPr/>
        </p:nvGrpSpPr>
        <p:grpSpPr bwMode="auto">
          <a:xfrm>
            <a:off x="6910389" y="5229226"/>
            <a:ext cx="395287" cy="73025"/>
            <a:chOff x="1066" y="4110"/>
            <a:chExt cx="182" cy="0"/>
          </a:xfrm>
        </p:grpSpPr>
        <p:sp>
          <p:nvSpPr>
            <p:cNvPr id="33" name="Line 28">
              <a:extLst>
                <a:ext uri="{FF2B5EF4-FFF2-40B4-BE49-F238E27FC236}">
                  <a16:creationId xmlns:a16="http://schemas.microsoft.com/office/drawing/2014/main" id="{0EB830DE-15E2-48B6-845D-F04ADA251271}"/>
                </a:ext>
              </a:extLst>
            </p:cNvPr>
            <p:cNvSpPr>
              <a:spLocks noChangeShapeType="1"/>
            </p:cNvSpPr>
            <p:nvPr/>
          </p:nvSpPr>
          <p:spPr bwMode="auto">
            <a:xfrm>
              <a:off x="1066" y="4110"/>
              <a:ext cx="136" cy="0"/>
            </a:xfrm>
            <a:prstGeom prst="line">
              <a:avLst/>
            </a:prstGeom>
            <a:noFill/>
            <a:ln w="38100">
              <a:solidFill>
                <a:srgbClr val="FF0066"/>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 name="Line 29">
              <a:extLst>
                <a:ext uri="{FF2B5EF4-FFF2-40B4-BE49-F238E27FC236}">
                  <a16:creationId xmlns:a16="http://schemas.microsoft.com/office/drawing/2014/main" id="{217C1A85-ACDE-4A37-9A62-65CD54232052}"/>
                </a:ext>
              </a:extLst>
            </p:cNvPr>
            <p:cNvSpPr>
              <a:spLocks noChangeShapeType="1"/>
            </p:cNvSpPr>
            <p:nvPr/>
          </p:nvSpPr>
          <p:spPr bwMode="auto">
            <a:xfrm>
              <a:off x="1066" y="4110"/>
              <a:ext cx="182" cy="0"/>
            </a:xfrm>
            <a:prstGeom prst="line">
              <a:avLst/>
            </a:prstGeom>
            <a:noFill/>
            <a:ln w="38100">
              <a:solidFill>
                <a:srgbClr val="FF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35" name="Group 30">
            <a:extLst>
              <a:ext uri="{FF2B5EF4-FFF2-40B4-BE49-F238E27FC236}">
                <a16:creationId xmlns:a16="http://schemas.microsoft.com/office/drawing/2014/main" id="{51A1C4CF-2233-4FBB-94F8-139E87E237E1}"/>
              </a:ext>
            </a:extLst>
          </p:cNvPr>
          <p:cNvGrpSpPr>
            <a:grpSpLocks/>
          </p:cNvGrpSpPr>
          <p:nvPr/>
        </p:nvGrpSpPr>
        <p:grpSpPr bwMode="auto">
          <a:xfrm>
            <a:off x="7483475" y="5229225"/>
            <a:ext cx="323850" cy="77788"/>
            <a:chOff x="1066" y="4110"/>
            <a:chExt cx="182" cy="0"/>
          </a:xfrm>
        </p:grpSpPr>
        <p:sp>
          <p:nvSpPr>
            <p:cNvPr id="36" name="Line 31">
              <a:extLst>
                <a:ext uri="{FF2B5EF4-FFF2-40B4-BE49-F238E27FC236}">
                  <a16:creationId xmlns:a16="http://schemas.microsoft.com/office/drawing/2014/main" id="{5D0E9C77-4EC0-4D32-91AA-C71A653BC8E7}"/>
                </a:ext>
              </a:extLst>
            </p:cNvPr>
            <p:cNvSpPr>
              <a:spLocks noChangeShapeType="1"/>
            </p:cNvSpPr>
            <p:nvPr/>
          </p:nvSpPr>
          <p:spPr bwMode="auto">
            <a:xfrm>
              <a:off x="1066" y="4110"/>
              <a:ext cx="136" cy="0"/>
            </a:xfrm>
            <a:prstGeom prst="line">
              <a:avLst/>
            </a:prstGeom>
            <a:noFill/>
            <a:ln w="38100">
              <a:solidFill>
                <a:srgbClr val="FF0066"/>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 name="Line 32">
              <a:extLst>
                <a:ext uri="{FF2B5EF4-FFF2-40B4-BE49-F238E27FC236}">
                  <a16:creationId xmlns:a16="http://schemas.microsoft.com/office/drawing/2014/main" id="{2B956CD8-75A2-413C-87A5-48CA1A3A2F0C}"/>
                </a:ext>
              </a:extLst>
            </p:cNvPr>
            <p:cNvSpPr>
              <a:spLocks noChangeShapeType="1"/>
            </p:cNvSpPr>
            <p:nvPr/>
          </p:nvSpPr>
          <p:spPr bwMode="auto">
            <a:xfrm>
              <a:off x="1066" y="4110"/>
              <a:ext cx="182" cy="0"/>
            </a:xfrm>
            <a:prstGeom prst="line">
              <a:avLst/>
            </a:prstGeom>
            <a:noFill/>
            <a:ln w="38100">
              <a:solidFill>
                <a:srgbClr val="FF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38" name="Line 33">
            <a:extLst>
              <a:ext uri="{FF2B5EF4-FFF2-40B4-BE49-F238E27FC236}">
                <a16:creationId xmlns:a16="http://schemas.microsoft.com/office/drawing/2014/main" id="{4FD4F402-8547-46D0-B5B4-478D77F5B0D6}"/>
              </a:ext>
            </a:extLst>
          </p:cNvPr>
          <p:cNvSpPr>
            <a:spLocks noChangeShapeType="1"/>
          </p:cNvSpPr>
          <p:nvPr/>
        </p:nvSpPr>
        <p:spPr bwMode="auto">
          <a:xfrm flipV="1">
            <a:off x="4100513" y="5229226"/>
            <a:ext cx="342900" cy="3175"/>
          </a:xfrm>
          <a:prstGeom prst="line">
            <a:avLst/>
          </a:prstGeom>
          <a:noFill/>
          <a:ln w="38100">
            <a:solidFill>
              <a:srgbClr val="FF0066"/>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9" name="Line 34">
            <a:extLst>
              <a:ext uri="{FF2B5EF4-FFF2-40B4-BE49-F238E27FC236}">
                <a16:creationId xmlns:a16="http://schemas.microsoft.com/office/drawing/2014/main" id="{FAB63EB6-2A34-4BF1-9A2A-70426FE71329}"/>
              </a:ext>
            </a:extLst>
          </p:cNvPr>
          <p:cNvSpPr>
            <a:spLocks noChangeShapeType="1"/>
          </p:cNvSpPr>
          <p:nvPr/>
        </p:nvSpPr>
        <p:spPr bwMode="auto">
          <a:xfrm>
            <a:off x="6442075" y="5229226"/>
            <a:ext cx="374650" cy="3175"/>
          </a:xfrm>
          <a:prstGeom prst="line">
            <a:avLst/>
          </a:prstGeom>
          <a:noFill/>
          <a:ln w="38100">
            <a:solidFill>
              <a:srgbClr val="FF0066"/>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0" name="Freeform 35">
            <a:extLst>
              <a:ext uri="{FF2B5EF4-FFF2-40B4-BE49-F238E27FC236}">
                <a16:creationId xmlns:a16="http://schemas.microsoft.com/office/drawing/2014/main" id="{B3E29538-829F-4385-A146-ADFFC3E34597}"/>
              </a:ext>
            </a:extLst>
          </p:cNvPr>
          <p:cNvSpPr>
            <a:spLocks/>
          </p:cNvSpPr>
          <p:nvPr/>
        </p:nvSpPr>
        <p:spPr bwMode="auto">
          <a:xfrm>
            <a:off x="5365750" y="4318000"/>
            <a:ext cx="2482850" cy="825500"/>
          </a:xfrm>
          <a:custGeom>
            <a:avLst/>
            <a:gdLst>
              <a:gd name="T0" fmla="*/ 1564 w 1564"/>
              <a:gd name="T1" fmla="*/ 520 h 520"/>
              <a:gd name="T2" fmla="*/ 1543 w 1564"/>
              <a:gd name="T3" fmla="*/ 484 h 520"/>
              <a:gd name="T4" fmla="*/ 1504 w 1564"/>
              <a:gd name="T5" fmla="*/ 418 h 520"/>
              <a:gd name="T6" fmla="*/ 1429 w 1564"/>
              <a:gd name="T7" fmla="*/ 349 h 520"/>
              <a:gd name="T8" fmla="*/ 1297 w 1564"/>
              <a:gd name="T9" fmla="*/ 259 h 520"/>
              <a:gd name="T10" fmla="*/ 1186 w 1564"/>
              <a:gd name="T11" fmla="*/ 207 h 520"/>
              <a:gd name="T12" fmla="*/ 972 w 1564"/>
              <a:gd name="T13" fmla="*/ 128 h 520"/>
              <a:gd name="T14" fmla="*/ 764 w 1564"/>
              <a:gd name="T15" fmla="*/ 76 h 520"/>
              <a:gd name="T16" fmla="*/ 622 w 1564"/>
              <a:gd name="T17" fmla="*/ 49 h 520"/>
              <a:gd name="T18" fmla="*/ 463 w 1564"/>
              <a:gd name="T19" fmla="*/ 25 h 520"/>
              <a:gd name="T20" fmla="*/ 262 w 1564"/>
              <a:gd name="T21" fmla="*/ 7 h 520"/>
              <a:gd name="T22" fmla="*/ 0 w 1564"/>
              <a:gd name="T23" fmla="*/ 0 h 5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64" h="520">
                <a:moveTo>
                  <a:pt x="1564" y="520"/>
                </a:moveTo>
                <a:cubicBezTo>
                  <a:pt x="1561" y="514"/>
                  <a:pt x="1553" y="501"/>
                  <a:pt x="1543" y="484"/>
                </a:cubicBezTo>
                <a:cubicBezTo>
                  <a:pt x="1533" y="467"/>
                  <a:pt x="1523" y="440"/>
                  <a:pt x="1504" y="418"/>
                </a:cubicBezTo>
                <a:cubicBezTo>
                  <a:pt x="1485" y="396"/>
                  <a:pt x="1463" y="375"/>
                  <a:pt x="1429" y="349"/>
                </a:cubicBezTo>
                <a:cubicBezTo>
                  <a:pt x="1395" y="323"/>
                  <a:pt x="1337" y="283"/>
                  <a:pt x="1297" y="259"/>
                </a:cubicBezTo>
                <a:cubicBezTo>
                  <a:pt x="1257" y="235"/>
                  <a:pt x="1240" y="229"/>
                  <a:pt x="1186" y="207"/>
                </a:cubicBezTo>
                <a:cubicBezTo>
                  <a:pt x="1132" y="185"/>
                  <a:pt x="1042" y="150"/>
                  <a:pt x="972" y="128"/>
                </a:cubicBezTo>
                <a:cubicBezTo>
                  <a:pt x="902" y="106"/>
                  <a:pt x="822" y="89"/>
                  <a:pt x="764" y="76"/>
                </a:cubicBezTo>
                <a:cubicBezTo>
                  <a:pt x="706" y="63"/>
                  <a:pt x="672" y="57"/>
                  <a:pt x="622" y="49"/>
                </a:cubicBezTo>
                <a:cubicBezTo>
                  <a:pt x="572" y="41"/>
                  <a:pt x="523" y="32"/>
                  <a:pt x="463" y="25"/>
                </a:cubicBezTo>
                <a:cubicBezTo>
                  <a:pt x="403" y="18"/>
                  <a:pt x="339" y="11"/>
                  <a:pt x="262" y="7"/>
                </a:cubicBezTo>
                <a:cubicBezTo>
                  <a:pt x="185" y="3"/>
                  <a:pt x="55" y="2"/>
                  <a:pt x="0" y="0"/>
                </a:cubicBezTo>
              </a:path>
            </a:pathLst>
          </a:custGeom>
          <a:noFill/>
          <a:ln w="44450" cmpd="sng">
            <a:solidFill>
              <a:srgbClr val="FF0066"/>
            </a:solidFill>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cxnSp>
        <p:nvCxnSpPr>
          <p:cNvPr id="41" name="AutoShape 36">
            <a:extLst>
              <a:ext uri="{FF2B5EF4-FFF2-40B4-BE49-F238E27FC236}">
                <a16:creationId xmlns:a16="http://schemas.microsoft.com/office/drawing/2014/main" id="{E7E45739-A3A0-4530-9EE1-2669E9F7F506}"/>
              </a:ext>
            </a:extLst>
          </p:cNvPr>
          <p:cNvCxnSpPr>
            <a:cxnSpLocks noChangeShapeType="1"/>
          </p:cNvCxnSpPr>
          <p:nvPr/>
        </p:nvCxnSpPr>
        <p:spPr bwMode="auto">
          <a:xfrm>
            <a:off x="6022975" y="2428875"/>
            <a:ext cx="0" cy="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2" name="Freeform 37">
            <a:extLst>
              <a:ext uri="{FF2B5EF4-FFF2-40B4-BE49-F238E27FC236}">
                <a16:creationId xmlns:a16="http://schemas.microsoft.com/office/drawing/2014/main" id="{54996931-5D48-4481-8BEE-10E7FCECA217}"/>
              </a:ext>
            </a:extLst>
          </p:cNvPr>
          <p:cNvSpPr>
            <a:spLocks/>
          </p:cNvSpPr>
          <p:nvPr/>
        </p:nvSpPr>
        <p:spPr bwMode="auto">
          <a:xfrm>
            <a:off x="3122614" y="4324350"/>
            <a:ext cx="2325687" cy="827088"/>
          </a:xfrm>
          <a:custGeom>
            <a:avLst/>
            <a:gdLst>
              <a:gd name="T0" fmla="*/ 1465 w 1465"/>
              <a:gd name="T1" fmla="*/ 0 h 521"/>
              <a:gd name="T2" fmla="*/ 1044 w 1465"/>
              <a:gd name="T3" fmla="*/ 27 h 521"/>
              <a:gd name="T4" fmla="*/ 804 w 1465"/>
              <a:gd name="T5" fmla="*/ 69 h 521"/>
              <a:gd name="T6" fmla="*/ 696 w 1465"/>
              <a:gd name="T7" fmla="*/ 96 h 521"/>
              <a:gd name="T8" fmla="*/ 609 w 1465"/>
              <a:gd name="T9" fmla="*/ 120 h 521"/>
              <a:gd name="T10" fmla="*/ 558 w 1465"/>
              <a:gd name="T11" fmla="*/ 135 h 521"/>
              <a:gd name="T12" fmla="*/ 498 w 1465"/>
              <a:gd name="T13" fmla="*/ 159 h 521"/>
              <a:gd name="T14" fmla="*/ 414 w 1465"/>
              <a:gd name="T15" fmla="*/ 192 h 521"/>
              <a:gd name="T16" fmla="*/ 240 w 1465"/>
              <a:gd name="T17" fmla="*/ 279 h 521"/>
              <a:gd name="T18" fmla="*/ 87 w 1465"/>
              <a:gd name="T19" fmla="*/ 393 h 521"/>
              <a:gd name="T20" fmla="*/ 0 w 1465"/>
              <a:gd name="T21" fmla="*/ 521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65" h="521">
                <a:moveTo>
                  <a:pt x="1465" y="0"/>
                </a:moveTo>
                <a:cubicBezTo>
                  <a:pt x="1395" y="4"/>
                  <a:pt x="1154" y="16"/>
                  <a:pt x="1044" y="27"/>
                </a:cubicBezTo>
                <a:cubicBezTo>
                  <a:pt x="934" y="38"/>
                  <a:pt x="862" y="58"/>
                  <a:pt x="804" y="69"/>
                </a:cubicBezTo>
                <a:cubicBezTo>
                  <a:pt x="746" y="80"/>
                  <a:pt x="728" y="88"/>
                  <a:pt x="696" y="96"/>
                </a:cubicBezTo>
                <a:cubicBezTo>
                  <a:pt x="664" y="104"/>
                  <a:pt x="632" y="114"/>
                  <a:pt x="609" y="120"/>
                </a:cubicBezTo>
                <a:cubicBezTo>
                  <a:pt x="586" y="126"/>
                  <a:pt x="576" y="129"/>
                  <a:pt x="558" y="135"/>
                </a:cubicBezTo>
                <a:cubicBezTo>
                  <a:pt x="540" y="141"/>
                  <a:pt x="522" y="150"/>
                  <a:pt x="498" y="159"/>
                </a:cubicBezTo>
                <a:cubicBezTo>
                  <a:pt x="474" y="168"/>
                  <a:pt x="457" y="172"/>
                  <a:pt x="414" y="192"/>
                </a:cubicBezTo>
                <a:cubicBezTo>
                  <a:pt x="371" y="212"/>
                  <a:pt x="295" y="245"/>
                  <a:pt x="240" y="279"/>
                </a:cubicBezTo>
                <a:cubicBezTo>
                  <a:pt x="185" y="313"/>
                  <a:pt x="127" y="353"/>
                  <a:pt x="87" y="393"/>
                </a:cubicBezTo>
                <a:cubicBezTo>
                  <a:pt x="47" y="433"/>
                  <a:pt x="18" y="494"/>
                  <a:pt x="0" y="521"/>
                </a:cubicBezTo>
              </a:path>
            </a:pathLst>
          </a:custGeom>
          <a:noFill/>
          <a:ln w="44450" cmpd="sng">
            <a:solidFill>
              <a:srgbClr val="FF0066"/>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43" name="Picture 38" descr="小猫">
            <a:extLst>
              <a:ext uri="{FF2B5EF4-FFF2-40B4-BE49-F238E27FC236}">
                <a16:creationId xmlns:a16="http://schemas.microsoft.com/office/drawing/2014/main" id="{043E5181-1C79-48F8-8BD0-4A7E0AEE3D47}"/>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711451" y="4789488"/>
            <a:ext cx="576263" cy="576262"/>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40" descr="Ellip073">
            <a:extLst>
              <a:ext uri="{FF2B5EF4-FFF2-40B4-BE49-F238E27FC236}">
                <a16:creationId xmlns:a16="http://schemas.microsoft.com/office/drawing/2014/main" id="{9CDC4680-9A17-4E1A-B21F-2A0E47E298AE}"/>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472488" y="5776913"/>
            <a:ext cx="1008062" cy="379412"/>
          </a:xfrm>
          <a:prstGeom prst="rect">
            <a:avLst/>
          </a:prstGeom>
          <a:noFill/>
          <a:extLst>
            <a:ext uri="{909E8E84-426E-40DD-AFC4-6F175D3DCCD1}">
              <a14:hiddenFill xmlns:a14="http://schemas.microsoft.com/office/drawing/2010/main">
                <a:solidFill>
                  <a:srgbClr val="FFFFFF"/>
                </a:solidFill>
              </a14:hiddenFill>
            </a:ext>
          </a:extLst>
        </p:spPr>
      </p:pic>
      <p:sp>
        <p:nvSpPr>
          <p:cNvPr id="45" name="Text Box 41">
            <a:extLst>
              <a:ext uri="{FF2B5EF4-FFF2-40B4-BE49-F238E27FC236}">
                <a16:creationId xmlns:a16="http://schemas.microsoft.com/office/drawing/2014/main" id="{C6371F9F-6E78-4F17-8AF8-A42A3DA08229}"/>
              </a:ext>
            </a:extLst>
          </p:cNvPr>
          <p:cNvSpPr txBox="1">
            <a:spLocks noChangeArrowheads="1"/>
          </p:cNvSpPr>
          <p:nvPr/>
        </p:nvSpPr>
        <p:spPr bwMode="auto">
          <a:xfrm>
            <a:off x="8567738" y="5748338"/>
            <a:ext cx="9842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600" dirty="0">
                <a:solidFill>
                  <a:srgbClr val="CC0066"/>
                </a:solidFill>
                <a:latin typeface="BankGothic Md BT" pitchFamily="34" charset="0"/>
                <a:ea typeface="黑体" panose="02010609060101010101" pitchFamily="49" charset="-122"/>
              </a:rPr>
              <a:t>PLAY</a:t>
            </a:r>
          </a:p>
        </p:txBody>
      </p:sp>
      <p:graphicFrame>
        <p:nvGraphicFramePr>
          <p:cNvPr id="46" name="Object 44">
            <a:extLst>
              <a:ext uri="{FF2B5EF4-FFF2-40B4-BE49-F238E27FC236}">
                <a16:creationId xmlns:a16="http://schemas.microsoft.com/office/drawing/2014/main" id="{54665D35-9F5B-4149-B307-7ABC20E499FD}"/>
              </a:ext>
            </a:extLst>
          </p:cNvPr>
          <p:cNvGraphicFramePr>
            <a:graphicFrameLocks noChangeAspect="1"/>
          </p:cNvGraphicFramePr>
          <p:nvPr>
            <p:extLst>
              <p:ext uri="{D42A27DB-BD31-4B8C-83A1-F6EECF244321}">
                <p14:modId xmlns:p14="http://schemas.microsoft.com/office/powerpoint/2010/main" val="3323868329"/>
              </p:ext>
            </p:extLst>
          </p:nvPr>
        </p:nvGraphicFramePr>
        <p:xfrm>
          <a:off x="6108701" y="3759528"/>
          <a:ext cx="1603375" cy="541338"/>
        </p:xfrm>
        <a:graphic>
          <a:graphicData uri="http://schemas.openxmlformats.org/presentationml/2006/ole">
            <mc:AlternateContent xmlns:mc="http://schemas.openxmlformats.org/markup-compatibility/2006">
              <mc:Choice xmlns:v="urn:schemas-microsoft-com:vml" Requires="v">
                <p:oleObj spid="_x0000_s2056" name="Microsoft 公式 3.0" r:id="rId8" imgW="787058" imgH="266584" progId="Equation.3">
                  <p:embed/>
                </p:oleObj>
              </mc:Choice>
              <mc:Fallback>
                <p:oleObj name="Microsoft 公式 3.0" r:id="rId8" imgW="787058" imgH="266584" progId="Equation.3">
                  <p:embed/>
                  <p:pic>
                    <p:nvPicPr>
                      <p:cNvPr id="46" name="Object 44">
                        <a:extLst>
                          <a:ext uri="{FF2B5EF4-FFF2-40B4-BE49-F238E27FC236}">
                            <a16:creationId xmlns:a16="http://schemas.microsoft.com/office/drawing/2014/main" id="{54665D35-9F5B-4149-B307-7ABC20E499F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108701" y="3759528"/>
                        <a:ext cx="1603375" cy="5413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7" name="Object 43">
            <a:extLst>
              <a:ext uri="{FF2B5EF4-FFF2-40B4-BE49-F238E27FC236}">
                <a16:creationId xmlns:a16="http://schemas.microsoft.com/office/drawing/2014/main" id="{256D7F24-5DC3-41E1-8F51-6DFC2FDA99A2}"/>
              </a:ext>
            </a:extLst>
          </p:cNvPr>
          <p:cNvGraphicFramePr>
            <a:graphicFrameLocks noChangeAspect="1"/>
          </p:cNvGraphicFramePr>
          <p:nvPr>
            <p:extLst>
              <p:ext uri="{D42A27DB-BD31-4B8C-83A1-F6EECF244321}">
                <p14:modId xmlns:p14="http://schemas.microsoft.com/office/powerpoint/2010/main" val="4104222977"/>
              </p:ext>
            </p:extLst>
          </p:nvPr>
        </p:nvGraphicFramePr>
        <p:xfrm>
          <a:off x="9551988" y="3725656"/>
          <a:ext cx="2303462" cy="434975"/>
        </p:xfrm>
        <a:graphic>
          <a:graphicData uri="http://schemas.openxmlformats.org/presentationml/2006/ole">
            <mc:AlternateContent xmlns:mc="http://schemas.openxmlformats.org/markup-compatibility/2006">
              <mc:Choice xmlns:v="urn:schemas-microsoft-com:vml" Requires="v">
                <p:oleObj spid="_x0000_s2057" name="Microsoft 公式 3.0" r:id="rId10" imgW="1206500" imgH="228600" progId="Equation.3">
                  <p:embed/>
                </p:oleObj>
              </mc:Choice>
              <mc:Fallback>
                <p:oleObj name="Microsoft 公式 3.0" r:id="rId10" imgW="1206500" imgH="228600" progId="Equation.3">
                  <p:embed/>
                  <p:pic>
                    <p:nvPicPr>
                      <p:cNvPr id="47" name="Object 43">
                        <a:extLst>
                          <a:ext uri="{FF2B5EF4-FFF2-40B4-BE49-F238E27FC236}">
                            <a16:creationId xmlns:a16="http://schemas.microsoft.com/office/drawing/2014/main" id="{256D7F24-5DC3-41E1-8F51-6DFC2FDA99A2}"/>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551988" y="3725656"/>
                        <a:ext cx="2303462" cy="4349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8" name="Rectangle 46">
            <a:extLst>
              <a:ext uri="{FF2B5EF4-FFF2-40B4-BE49-F238E27FC236}">
                <a16:creationId xmlns:a16="http://schemas.microsoft.com/office/drawing/2014/main" id="{2D8F31F1-E6D9-4239-88B2-DA6E380DC4BA}"/>
              </a:ext>
            </a:extLst>
          </p:cNvPr>
          <p:cNvSpPr>
            <a:spLocks noChangeArrowheads="1"/>
          </p:cNvSpPr>
          <p:nvPr/>
        </p:nvSpPr>
        <p:spPr bwMode="auto">
          <a:xfrm>
            <a:off x="7803586" y="3791299"/>
            <a:ext cx="174919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zh-CN" altLang="en-US" dirty="0">
                <a:latin typeface="华文中宋" panose="02010600040101010101" pitchFamily="2" charset="-122"/>
                <a:ea typeface="华文中宋" panose="02010600040101010101" pitchFamily="2" charset="-122"/>
                <a:cs typeface="Times New Roman" panose="02020603050405020304" pitchFamily="18" charset="0"/>
              </a:rPr>
              <a:t>邻接到</a:t>
            </a:r>
            <a:r>
              <a:rPr lang="en-US" altLang="zh-CN" i="1" dirty="0">
                <a:latin typeface="Times New Roman" panose="02020603050405020304" pitchFamily="18" charset="0"/>
                <a:ea typeface="华文中宋" panose="02010600040101010101" pitchFamily="2" charset="-122"/>
                <a:cs typeface="Times New Roman" panose="02020603050405020304" pitchFamily="18" charset="0"/>
              </a:rPr>
              <a:t>v</a:t>
            </a:r>
            <a:r>
              <a:rPr lang="en-US" altLang="zh-CN" baseline="-30000" dirty="0">
                <a:latin typeface="Times New Roman" panose="02020603050405020304" pitchFamily="18" charset="0"/>
                <a:ea typeface="华文中宋" panose="02010600040101010101" pitchFamily="2" charset="-122"/>
                <a:cs typeface="Times New Roman" panose="02020603050405020304" pitchFamily="18" charset="0"/>
              </a:rPr>
              <a:t>0</a:t>
            </a:r>
            <a:r>
              <a:rPr lang="zh-CN" altLang="en-US" dirty="0">
                <a:latin typeface="华文中宋" panose="02010600040101010101" pitchFamily="2" charset="-122"/>
                <a:ea typeface="华文中宋" panose="02010600040101010101" pitchFamily="2" charset="-122"/>
                <a:cs typeface="Times New Roman" panose="02020603050405020304" pitchFamily="18" charset="0"/>
              </a:rPr>
              <a:t>，于是</a:t>
            </a:r>
            <a:endParaRPr lang="zh-CN" altLang="en-US" dirty="0">
              <a:ea typeface="华文中宋" panose="02010600040101010101" pitchFamily="2" charset="-122"/>
              <a:cs typeface="Times New Roman" panose="02020603050405020304" pitchFamily="18" charset="0"/>
            </a:endParaRPr>
          </a:p>
        </p:txBody>
      </p:sp>
      <p:sp>
        <p:nvSpPr>
          <p:cNvPr id="49" name="Rectangle 47">
            <a:extLst>
              <a:ext uri="{FF2B5EF4-FFF2-40B4-BE49-F238E27FC236}">
                <a16:creationId xmlns:a16="http://schemas.microsoft.com/office/drawing/2014/main" id="{E65454D7-91FA-4188-BC34-CD3736B22368}"/>
              </a:ext>
            </a:extLst>
          </p:cNvPr>
          <p:cNvSpPr>
            <a:spLocks noChangeArrowheads="1"/>
          </p:cNvSpPr>
          <p:nvPr/>
        </p:nvSpPr>
        <p:spPr bwMode="auto">
          <a:xfrm>
            <a:off x="4271963" y="709250"/>
            <a:ext cx="80645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indent="22860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lang="zh-CN" altLang="en-US" b="1" dirty="0">
                <a:latin typeface="Times New Roman" panose="02020603050405020304" pitchFamily="18" charset="0"/>
                <a:sym typeface="Symbol" panose="05050102010706020507" pitchFamily="18" charset="2"/>
              </a:rPr>
              <a:t>情况二：</a:t>
            </a:r>
            <a:r>
              <a:rPr lang="en-US" altLang="zh-CN" b="1" baseline="30000" dirty="0">
                <a:latin typeface="Times New Roman" panose="02020603050405020304" pitchFamily="18" charset="0"/>
              </a:rPr>
              <a:t>+</a:t>
            </a:r>
            <a:r>
              <a:rPr lang="en-US" altLang="zh-CN" b="1" dirty="0">
                <a:latin typeface="Times New Roman" panose="02020603050405020304" pitchFamily="18" charset="0"/>
              </a:rPr>
              <a:t> </a:t>
            </a:r>
            <a:r>
              <a:rPr lang="en-US" altLang="zh-CN" b="1" dirty="0">
                <a:latin typeface="Times New Roman" panose="02020603050405020304" pitchFamily="18" charset="0"/>
                <a:sym typeface="Symbol" panose="05050102010706020507" pitchFamily="18" charset="2"/>
              </a:rPr>
              <a:t></a:t>
            </a:r>
            <a:r>
              <a:rPr lang="en-US" altLang="zh-CN" b="1" dirty="0">
                <a:latin typeface="Times New Roman" panose="02020603050405020304" pitchFamily="18" charset="0"/>
              </a:rPr>
              <a:t> </a:t>
            </a:r>
            <a:r>
              <a:rPr lang="en-US" altLang="zh-CN" b="1" dirty="0">
                <a:latin typeface="Times New Roman" panose="02020603050405020304" pitchFamily="18" charset="0"/>
                <a:sym typeface="Symbol" panose="05050102010706020507" pitchFamily="18" charset="2"/>
              </a:rPr>
              <a:t></a:t>
            </a:r>
            <a:r>
              <a:rPr lang="en-US" altLang="zh-CN" b="1" baseline="30000" dirty="0">
                <a:latin typeface="Times New Roman" panose="02020603050405020304" pitchFamily="18" charset="0"/>
                <a:sym typeface="Symbol" panose="05050102010706020507" pitchFamily="18" charset="2"/>
              </a:rPr>
              <a:t></a:t>
            </a:r>
            <a:r>
              <a:rPr lang="zh-CN" altLang="en-US" b="1" dirty="0">
                <a:latin typeface="Times New Roman" panose="02020603050405020304" pitchFamily="18" charset="0"/>
              </a:rPr>
              <a:t>，只需注意</a:t>
            </a:r>
            <a:r>
              <a:rPr lang="en-US" altLang="zh-CN" b="1" i="1" dirty="0">
                <a:latin typeface="Times New Roman" panose="02020603050405020304" pitchFamily="18" charset="0"/>
                <a:sym typeface="Symbol" panose="05050102010706020507" pitchFamily="18" charset="2"/>
              </a:rPr>
              <a:t>d</a:t>
            </a:r>
            <a:r>
              <a:rPr lang="en-US" altLang="zh-CN" b="1" baseline="30000" dirty="0">
                <a:latin typeface="Times New Roman" panose="02020603050405020304" pitchFamily="18" charset="0"/>
                <a:sym typeface="Symbol" panose="05050102010706020507" pitchFamily="18" charset="2"/>
              </a:rPr>
              <a:t>+</a:t>
            </a:r>
            <a:r>
              <a:rPr lang="en-US" altLang="zh-CN" b="1" dirty="0">
                <a:latin typeface="Times New Roman" panose="02020603050405020304" pitchFamily="18" charset="0"/>
                <a:sym typeface="Symbol" panose="05050102010706020507" pitchFamily="18" charset="2"/>
              </a:rPr>
              <a:t>(</a:t>
            </a:r>
            <a:r>
              <a:rPr lang="en-US" altLang="zh-CN" b="1" i="1" dirty="0" err="1">
                <a:latin typeface="Times New Roman" panose="02020603050405020304" pitchFamily="18" charset="0"/>
                <a:sym typeface="Symbol" panose="05050102010706020507" pitchFamily="18" charset="2"/>
              </a:rPr>
              <a:t>v</a:t>
            </a:r>
            <a:r>
              <a:rPr lang="en-US" altLang="zh-CN" b="1" i="1" baseline="-25000" dirty="0" err="1">
                <a:latin typeface="Times New Roman" panose="02020603050405020304" pitchFamily="18" charset="0"/>
                <a:sym typeface="Symbol" panose="05050102010706020507" pitchFamily="18" charset="2"/>
              </a:rPr>
              <a:t>l</a:t>
            </a:r>
            <a:r>
              <a:rPr lang="en-US" altLang="zh-CN" b="1" dirty="0">
                <a:latin typeface="Times New Roman" panose="02020603050405020304" pitchFamily="18" charset="0"/>
                <a:sym typeface="Symbol" panose="05050102010706020507" pitchFamily="18" charset="2"/>
              </a:rPr>
              <a:t>) </a:t>
            </a:r>
            <a:r>
              <a:rPr lang="en-US" altLang="zh-CN" b="1" dirty="0">
                <a:latin typeface="Times New Roman" panose="02020603050405020304" pitchFamily="18" charset="0"/>
              </a:rPr>
              <a:t> </a:t>
            </a:r>
            <a:r>
              <a:rPr lang="en-US" altLang="zh-CN" b="1" dirty="0">
                <a:latin typeface="Times New Roman" panose="02020603050405020304" pitchFamily="18" charset="0"/>
                <a:sym typeface="Symbol" panose="05050102010706020507" pitchFamily="18" charset="2"/>
              </a:rPr>
              <a:t></a:t>
            </a:r>
            <a:r>
              <a:rPr lang="en-US" altLang="zh-CN" b="1" dirty="0">
                <a:latin typeface="Times New Roman" panose="02020603050405020304" pitchFamily="18" charset="0"/>
              </a:rPr>
              <a:t> </a:t>
            </a:r>
            <a:r>
              <a:rPr lang="en-US" altLang="zh-CN" b="1" baseline="30000" dirty="0">
                <a:latin typeface="Times New Roman" panose="02020603050405020304" pitchFamily="18" charset="0"/>
              </a:rPr>
              <a:t>+</a:t>
            </a:r>
            <a:r>
              <a:rPr lang="en-US" altLang="zh-CN" b="1" dirty="0">
                <a:latin typeface="Times New Roman" panose="02020603050405020304" pitchFamily="18" charset="0"/>
              </a:rPr>
              <a:t> </a:t>
            </a:r>
            <a:r>
              <a:rPr lang="en-US" altLang="zh-CN" b="1" dirty="0">
                <a:latin typeface="Times New Roman" panose="02020603050405020304" pitchFamily="18" charset="0"/>
                <a:sym typeface="Symbol" panose="05050102010706020507" pitchFamily="18" charset="2"/>
              </a:rPr>
              <a:t>.</a:t>
            </a:r>
          </a:p>
        </p:txBody>
      </p:sp>
      <p:sp>
        <p:nvSpPr>
          <p:cNvPr id="50" name="Rectangle 50">
            <a:extLst>
              <a:ext uri="{FF2B5EF4-FFF2-40B4-BE49-F238E27FC236}">
                <a16:creationId xmlns:a16="http://schemas.microsoft.com/office/drawing/2014/main" id="{BC9EFEAF-4A8E-4094-94BE-62DC79BD286D}"/>
              </a:ext>
            </a:extLst>
          </p:cNvPr>
          <p:cNvSpPr>
            <a:spLocks noChangeArrowheads="1"/>
          </p:cNvSpPr>
          <p:nvPr/>
        </p:nvSpPr>
        <p:spPr bwMode="auto">
          <a:xfrm>
            <a:off x="1214787" y="4016254"/>
            <a:ext cx="288572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b="1" dirty="0">
                <a:latin typeface="Times New Roman" panose="02020603050405020304" pitchFamily="18" charset="0"/>
              </a:rPr>
              <a:t>为</a:t>
            </a:r>
            <a:r>
              <a:rPr lang="en-US" altLang="zh-CN" b="1" i="1" dirty="0">
                <a:latin typeface="Times New Roman" panose="02020603050405020304" pitchFamily="18" charset="0"/>
              </a:rPr>
              <a:t>D</a:t>
            </a:r>
            <a:r>
              <a:rPr lang="zh-CN" altLang="en-US" b="1" dirty="0">
                <a:latin typeface="Times New Roman" panose="02020603050405020304" pitchFamily="18" charset="0"/>
              </a:rPr>
              <a:t>中长度 </a:t>
            </a:r>
            <a:r>
              <a:rPr lang="zh-CN" altLang="en-US" b="1" dirty="0">
                <a:latin typeface="Times New Roman" panose="02020603050405020304" pitchFamily="18" charset="0"/>
                <a:sym typeface="Symbol" panose="05050102010706020507" pitchFamily="18" charset="2"/>
              </a:rPr>
              <a:t></a:t>
            </a:r>
            <a:r>
              <a:rPr lang="zh-CN" altLang="en-US" b="1" dirty="0">
                <a:latin typeface="Times New Roman" panose="02020603050405020304" pitchFamily="18" charset="0"/>
              </a:rPr>
              <a:t> </a:t>
            </a:r>
            <a:r>
              <a:rPr lang="zh-CN" altLang="en-US" b="1" dirty="0">
                <a:latin typeface="Times New Roman" panose="02020603050405020304" pitchFamily="18" charset="0"/>
                <a:sym typeface="Symbol" panose="05050102010706020507" pitchFamily="18" charset="2"/>
              </a:rPr>
              <a:t></a:t>
            </a:r>
            <a:r>
              <a:rPr lang="zh-CN" altLang="en-US" b="1" baseline="30000" dirty="0">
                <a:latin typeface="Times New Roman" panose="02020603050405020304" pitchFamily="18" charset="0"/>
                <a:sym typeface="Symbol" panose="05050102010706020507" pitchFamily="18" charset="2"/>
              </a:rPr>
              <a:t></a:t>
            </a:r>
            <a:r>
              <a:rPr lang="en-US" altLang="zh-CN" b="1" dirty="0">
                <a:latin typeface="Times New Roman" panose="02020603050405020304" pitchFamily="18" charset="0"/>
              </a:rPr>
              <a:t>+1</a:t>
            </a:r>
            <a:r>
              <a:rPr lang="zh-CN" altLang="en-US" b="1" dirty="0">
                <a:latin typeface="Times New Roman" panose="02020603050405020304" pitchFamily="18" charset="0"/>
                <a:sym typeface="Symbol" panose="05050102010706020507" pitchFamily="18" charset="2"/>
              </a:rPr>
              <a:t>的有向圈</a:t>
            </a:r>
          </a:p>
        </p:txBody>
      </p:sp>
      <p:sp>
        <p:nvSpPr>
          <p:cNvPr id="7" name="灯片编号占位符 6">
            <a:extLst>
              <a:ext uri="{FF2B5EF4-FFF2-40B4-BE49-F238E27FC236}">
                <a16:creationId xmlns:a16="http://schemas.microsoft.com/office/drawing/2014/main" id="{7333D7DC-148F-42F4-8696-2B994195344B}"/>
              </a:ext>
            </a:extLst>
          </p:cNvPr>
          <p:cNvSpPr>
            <a:spLocks noGrp="1"/>
          </p:cNvSpPr>
          <p:nvPr>
            <p:ph type="sldNum" sz="quarter" idx="10"/>
          </p:nvPr>
        </p:nvSpPr>
        <p:spPr/>
        <p:txBody>
          <a:bodyPr/>
          <a:lstStyle/>
          <a:p>
            <a:fld id="{ADDBA8A9-FE90-4847-B2BB-91D9864F4629}" type="slidenum">
              <a:rPr lang="zh-CN" altLang="en-US" smtClean="0"/>
              <a:pPr/>
              <a:t>67</a:t>
            </a:fld>
            <a:r>
              <a:rPr lang="en-US" altLang="zh-CN"/>
              <a:t>|73</a:t>
            </a:r>
            <a:endParaRPr lang="zh-CN" altLang="en-US" dirty="0"/>
          </a:p>
        </p:txBody>
      </p:sp>
    </p:spTree>
    <p:extLst>
      <p:ext uri="{BB962C8B-B14F-4D97-AF65-F5344CB8AC3E}">
        <p14:creationId xmlns:p14="http://schemas.microsoft.com/office/powerpoint/2010/main" val="19236852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500"/>
                                        <p:tgtEl>
                                          <p:spTgt spid="2">
                                            <p:txEl>
                                              <p:pRg st="3" end="3"/>
                                            </p:txEl>
                                          </p:spTgt>
                                        </p:tgtEl>
                                      </p:cBhvr>
                                    </p:animEffect>
                                  </p:childTnLst>
                                </p:cTn>
                              </p:par>
                            </p:childTnLst>
                          </p:cTn>
                        </p:par>
                        <p:par>
                          <p:cTn id="23" fill="hold">
                            <p:stCondLst>
                              <p:cond delay="500"/>
                            </p:stCondLst>
                            <p:childTnLst>
                              <p:par>
                                <p:cTn id="24" presetID="19" presetClass="entr" presetSubtype="10" repeatCount="indefinite" nodeType="afterEffect">
                                  <p:stCondLst>
                                    <p:cond delay="0"/>
                                  </p:stCondLst>
                                  <p:childTnLst>
                                    <p:set>
                                      <p:cBhvr>
                                        <p:cTn id="25" dur="1" fill="hold">
                                          <p:stCondLst>
                                            <p:cond delay="0"/>
                                          </p:stCondLst>
                                        </p:cTn>
                                        <p:tgtEl>
                                          <p:spTgt spid="44"/>
                                        </p:tgtEl>
                                        <p:attrNameLst>
                                          <p:attrName>style.visibility</p:attrName>
                                        </p:attrNameLst>
                                      </p:cBhvr>
                                      <p:to>
                                        <p:strVal val="visible"/>
                                      </p:to>
                                    </p:set>
                                    <p:anim calcmode="lin" valueType="num">
                                      <p:cBhvr>
                                        <p:cTn id="26" dur="3000" fill="hold"/>
                                        <p:tgtEl>
                                          <p:spTgt spid="44"/>
                                        </p:tgtEl>
                                        <p:attrNameLst>
                                          <p:attrName>ppt_w</p:attrName>
                                        </p:attrNameLst>
                                      </p:cBhvr>
                                      <p:tavLst>
                                        <p:tav tm="0" fmla="#ppt_w*sin(2.5*pi*$)">
                                          <p:val>
                                            <p:fltVal val="0"/>
                                          </p:val>
                                        </p:tav>
                                        <p:tav tm="100000">
                                          <p:val>
                                            <p:fltVal val="1"/>
                                          </p:val>
                                        </p:tav>
                                      </p:tavLst>
                                    </p:anim>
                                    <p:anim calcmode="lin" valueType="num">
                                      <p:cBhvr>
                                        <p:cTn id="27" dur="3000" fill="hold"/>
                                        <p:tgtEl>
                                          <p:spTgt spid="44"/>
                                        </p:tgtEl>
                                        <p:attrNameLst>
                                          <p:attrName>ppt_h</p:attrName>
                                        </p:attrNameLst>
                                      </p:cBhvr>
                                      <p:tavLst>
                                        <p:tav tm="0">
                                          <p:val>
                                            <p:strVal val="#ppt_h"/>
                                          </p:val>
                                        </p:tav>
                                        <p:tav tm="100000">
                                          <p:val>
                                            <p:strVal val="#ppt_h"/>
                                          </p:val>
                                        </p:tav>
                                      </p:tavLst>
                                    </p:anim>
                                  </p:childTnLst>
                                </p:cTn>
                              </p:par>
                              <p:par>
                                <p:cTn id="28" presetID="31" presetClass="entr" presetSubtype="0" fill="hold" grpId="1" nodeType="withEffect">
                                  <p:stCondLst>
                                    <p:cond delay="0"/>
                                  </p:stCondLst>
                                  <p:iterate type="lt">
                                    <p:tmPct val="5000"/>
                                  </p:iterate>
                                  <p:childTnLst>
                                    <p:set>
                                      <p:cBhvr>
                                        <p:cTn id="29" dur="1" fill="hold">
                                          <p:stCondLst>
                                            <p:cond delay="0"/>
                                          </p:stCondLst>
                                        </p:cTn>
                                        <p:tgtEl>
                                          <p:spTgt spid="45"/>
                                        </p:tgtEl>
                                        <p:attrNameLst>
                                          <p:attrName>style.visibility</p:attrName>
                                        </p:attrNameLst>
                                      </p:cBhvr>
                                      <p:to>
                                        <p:strVal val="visible"/>
                                      </p:to>
                                    </p:set>
                                    <p:anim calcmode="lin" valueType="num">
                                      <p:cBhvr>
                                        <p:cTn id="30" dur="1000" fill="hold"/>
                                        <p:tgtEl>
                                          <p:spTgt spid="45"/>
                                        </p:tgtEl>
                                        <p:attrNameLst>
                                          <p:attrName>ppt_w</p:attrName>
                                        </p:attrNameLst>
                                      </p:cBhvr>
                                      <p:tavLst>
                                        <p:tav tm="0">
                                          <p:val>
                                            <p:fltVal val="0"/>
                                          </p:val>
                                        </p:tav>
                                        <p:tav tm="100000">
                                          <p:val>
                                            <p:strVal val="#ppt_w"/>
                                          </p:val>
                                        </p:tav>
                                      </p:tavLst>
                                    </p:anim>
                                    <p:anim calcmode="lin" valueType="num">
                                      <p:cBhvr>
                                        <p:cTn id="31" dur="1000" fill="hold"/>
                                        <p:tgtEl>
                                          <p:spTgt spid="45"/>
                                        </p:tgtEl>
                                        <p:attrNameLst>
                                          <p:attrName>ppt_h</p:attrName>
                                        </p:attrNameLst>
                                      </p:cBhvr>
                                      <p:tavLst>
                                        <p:tav tm="0">
                                          <p:val>
                                            <p:fltVal val="0"/>
                                          </p:val>
                                        </p:tav>
                                        <p:tav tm="100000">
                                          <p:val>
                                            <p:strVal val="#ppt_h"/>
                                          </p:val>
                                        </p:tav>
                                      </p:tavLst>
                                    </p:anim>
                                    <p:anim calcmode="lin" valueType="num">
                                      <p:cBhvr>
                                        <p:cTn id="32" dur="1000" fill="hold"/>
                                        <p:tgtEl>
                                          <p:spTgt spid="45"/>
                                        </p:tgtEl>
                                        <p:attrNameLst>
                                          <p:attrName>style.rotation</p:attrName>
                                        </p:attrNameLst>
                                      </p:cBhvr>
                                      <p:tavLst>
                                        <p:tav tm="0">
                                          <p:val>
                                            <p:fltVal val="90"/>
                                          </p:val>
                                        </p:tav>
                                        <p:tav tm="100000">
                                          <p:val>
                                            <p:fltVal val="0"/>
                                          </p:val>
                                        </p:tav>
                                      </p:tavLst>
                                    </p:anim>
                                    <p:animEffect transition="in" filter="fade">
                                      <p:cBhvr>
                                        <p:cTn id="33" dur="1000"/>
                                        <p:tgtEl>
                                          <p:spTgt spid="45"/>
                                        </p:tgtEl>
                                      </p:cBhvr>
                                    </p:animEffect>
                                  </p:childTnLst>
                                </p:cTn>
                              </p:par>
                            </p:childTnLst>
                          </p:cTn>
                        </p:par>
                      </p:childTnLst>
                    </p:cTn>
                  </p:par>
                  <p:par>
                    <p:cTn id="34" fill="hold">
                      <p:stCondLst>
                        <p:cond delay="indefinite"/>
                      </p:stCondLst>
                      <p:childTnLst>
                        <p:par>
                          <p:cTn id="35" fill="hold">
                            <p:stCondLst>
                              <p:cond delay="0"/>
                            </p:stCondLst>
                            <p:childTnLst>
                              <p:par>
                                <p:cTn id="36" presetID="9" presetClass="exit" presetSubtype="0" fill="hold" grpId="0" nodeType="clickEffect">
                                  <p:stCondLst>
                                    <p:cond delay="0"/>
                                  </p:stCondLst>
                                  <p:iterate type="lt">
                                    <p:tmPct val="0"/>
                                  </p:iterate>
                                  <p:childTnLst>
                                    <p:animEffect transition="out" filter="dissolve">
                                      <p:cBhvr>
                                        <p:cTn id="37" dur="500"/>
                                        <p:tgtEl>
                                          <p:spTgt spid="45"/>
                                        </p:tgtEl>
                                      </p:cBhvr>
                                    </p:animEffect>
                                    <p:set>
                                      <p:cBhvr>
                                        <p:cTn id="38" dur="1" fill="hold">
                                          <p:stCondLst>
                                            <p:cond delay="499"/>
                                          </p:stCondLst>
                                        </p:cTn>
                                        <p:tgtEl>
                                          <p:spTgt spid="45"/>
                                        </p:tgtEl>
                                        <p:attrNameLst>
                                          <p:attrName>style.visibility</p:attrName>
                                        </p:attrNameLst>
                                      </p:cBhvr>
                                      <p:to>
                                        <p:strVal val="hidden"/>
                                      </p:to>
                                    </p:set>
                                  </p:childTnLst>
                                </p:cTn>
                              </p:par>
                              <p:par>
                                <p:cTn id="39" presetID="9" presetClass="exit" presetSubtype="0" fill="hold" nodeType="withEffect">
                                  <p:stCondLst>
                                    <p:cond delay="0"/>
                                  </p:stCondLst>
                                  <p:childTnLst>
                                    <p:animEffect transition="out" filter="dissolve">
                                      <p:cBhvr>
                                        <p:cTn id="40" dur="500"/>
                                        <p:tgtEl>
                                          <p:spTgt spid="44"/>
                                        </p:tgtEl>
                                      </p:cBhvr>
                                    </p:animEffect>
                                    <p:set>
                                      <p:cBhvr>
                                        <p:cTn id="41" dur="1" fill="hold">
                                          <p:stCondLst>
                                            <p:cond delay="499"/>
                                          </p:stCondLst>
                                        </p:cTn>
                                        <p:tgtEl>
                                          <p:spTgt spid="44"/>
                                        </p:tgtEl>
                                        <p:attrNameLst>
                                          <p:attrName>style.visibility</p:attrName>
                                        </p:attrNameLst>
                                      </p:cBhvr>
                                      <p:to>
                                        <p:strVal val="hidden"/>
                                      </p:to>
                                    </p:set>
                                  </p:childTnLst>
                                </p:cTn>
                              </p:par>
                            </p:childTnLst>
                          </p:cTn>
                        </p:par>
                        <p:par>
                          <p:cTn id="42" fill="hold">
                            <p:stCondLst>
                              <p:cond delay="500"/>
                            </p:stCondLst>
                            <p:childTnLst>
                              <p:par>
                                <p:cTn id="43" presetID="9" presetClass="entr" presetSubtype="0" fill="hold" nodeType="afterEffect">
                                  <p:stCondLst>
                                    <p:cond delay="500"/>
                                  </p:stCondLst>
                                  <p:childTnLst>
                                    <p:set>
                                      <p:cBhvr>
                                        <p:cTn id="44" dur="1" fill="hold">
                                          <p:stCondLst>
                                            <p:cond delay="0"/>
                                          </p:stCondLst>
                                        </p:cTn>
                                        <p:tgtEl>
                                          <p:spTgt spid="43"/>
                                        </p:tgtEl>
                                        <p:attrNameLst>
                                          <p:attrName>style.visibility</p:attrName>
                                        </p:attrNameLst>
                                      </p:cBhvr>
                                      <p:to>
                                        <p:strVal val="visible"/>
                                      </p:to>
                                    </p:set>
                                    <p:animEffect transition="in" filter="dissolve">
                                      <p:cBhvr>
                                        <p:cTn id="45" dur="500"/>
                                        <p:tgtEl>
                                          <p:spTgt spid="43"/>
                                        </p:tgtEl>
                                      </p:cBhvr>
                                    </p:animEffect>
                                  </p:childTnLst>
                                  <p:subTnLst>
                                    <p:audio>
                                      <p:cMediaNode>
                                        <p:cTn display="0" masterRel="sameClick">
                                          <p:stCondLst>
                                            <p:cond evt="begin" delay="0">
                                              <p:tn val="43"/>
                                            </p:cond>
                                          </p:stCondLst>
                                          <p:endCondLst>
                                            <p:cond evt="onStopAudio" delay="0">
                                              <p:tgtEl>
                                                <p:sldTgt/>
                                              </p:tgtEl>
                                            </p:cond>
                                          </p:endCondLst>
                                        </p:cTn>
                                        <p:tgtEl>
                                          <p:sndTgt r:embed="rId3" name="py3.wav"/>
                                        </p:tgtEl>
                                      </p:cMediaNode>
                                    </p:audio>
                                  </p:subTnLst>
                                </p:cTn>
                              </p:par>
                            </p:childTnLst>
                          </p:cTn>
                        </p:par>
                        <p:par>
                          <p:cTn id="46" fill="hold">
                            <p:stCondLst>
                              <p:cond delay="1500"/>
                            </p:stCondLst>
                            <p:childTnLst>
                              <p:par>
                                <p:cTn id="47" presetID="0" presetClass="path" presetSubtype="0" accel="50000" decel="50000" fill="hold" nodeType="afterEffect">
                                  <p:stCondLst>
                                    <p:cond delay="0"/>
                                  </p:stCondLst>
                                  <p:childTnLst>
                                    <p:animMotion origin="layout" path="M -0.00781 2.22222E-6 L 0.05521 0.00023 " pathEditMode="relative" rAng="0" ptsTypes="AA">
                                      <p:cBhvr>
                                        <p:cTn id="48" dur="1000" fill="hold"/>
                                        <p:tgtEl>
                                          <p:spTgt spid="43"/>
                                        </p:tgtEl>
                                        <p:attrNameLst>
                                          <p:attrName>ppt_x</p:attrName>
                                          <p:attrName>ppt_y</p:attrName>
                                        </p:attrNameLst>
                                      </p:cBhvr>
                                      <p:rCtr x="3151" y="0"/>
                                    </p:animMotion>
                                  </p:childTnLst>
                                </p:cTn>
                              </p:par>
                            </p:childTnLst>
                          </p:cTn>
                        </p:par>
                        <p:par>
                          <p:cTn id="49" fill="hold">
                            <p:stCondLst>
                              <p:cond delay="2500"/>
                            </p:stCondLst>
                            <p:childTnLst>
                              <p:par>
                                <p:cTn id="50" presetID="22" presetClass="entr" presetSubtype="8" fill="hold" nodeType="afterEffect">
                                  <p:stCondLst>
                                    <p:cond delay="0"/>
                                  </p:stCondLst>
                                  <p:childTnLst>
                                    <p:set>
                                      <p:cBhvr>
                                        <p:cTn id="51" dur="1" fill="hold">
                                          <p:stCondLst>
                                            <p:cond delay="0"/>
                                          </p:stCondLst>
                                        </p:cTn>
                                        <p:tgtEl>
                                          <p:spTgt spid="13"/>
                                        </p:tgtEl>
                                        <p:attrNameLst>
                                          <p:attrName>style.visibility</p:attrName>
                                        </p:attrNameLst>
                                      </p:cBhvr>
                                      <p:to>
                                        <p:strVal val="visible"/>
                                      </p:to>
                                    </p:set>
                                    <p:animEffect transition="in" filter="wipe(left)">
                                      <p:cBhvr>
                                        <p:cTn id="52" dur="500"/>
                                        <p:tgtEl>
                                          <p:spTgt spid="13"/>
                                        </p:tgtEl>
                                      </p:cBhvr>
                                    </p:animEffect>
                                  </p:childTnLst>
                                </p:cTn>
                              </p:par>
                            </p:childTnLst>
                          </p:cTn>
                        </p:par>
                        <p:par>
                          <p:cTn id="53" fill="hold">
                            <p:stCondLst>
                              <p:cond delay="3000"/>
                            </p:stCondLst>
                            <p:childTnLst>
                              <p:par>
                                <p:cTn id="54" presetID="0" presetClass="path" presetSubtype="0" accel="50000" decel="50000" fill="hold" nodeType="afterEffect">
                                  <p:stCondLst>
                                    <p:cond delay="0"/>
                                  </p:stCondLst>
                                  <p:childTnLst>
                                    <p:animMotion origin="layout" path="M 0.05521 0.00023 L 0.11823 0.00023 " pathEditMode="relative" rAng="0" ptsTypes="AA">
                                      <p:cBhvr>
                                        <p:cTn id="55" dur="1000" fill="hold"/>
                                        <p:tgtEl>
                                          <p:spTgt spid="43"/>
                                        </p:tgtEl>
                                        <p:attrNameLst>
                                          <p:attrName>ppt_x</p:attrName>
                                          <p:attrName>ppt_y</p:attrName>
                                        </p:attrNameLst>
                                      </p:cBhvr>
                                      <p:rCtr x="3151" y="0"/>
                                    </p:animMotion>
                                  </p:childTnLst>
                                </p:cTn>
                              </p:par>
                            </p:childTnLst>
                          </p:cTn>
                        </p:par>
                        <p:par>
                          <p:cTn id="56" fill="hold">
                            <p:stCondLst>
                              <p:cond delay="4000"/>
                            </p:stCondLst>
                            <p:childTnLst>
                              <p:par>
                                <p:cTn id="57" presetID="22" presetClass="entr" presetSubtype="8" fill="hold" nodeType="afterEffect">
                                  <p:stCondLst>
                                    <p:cond delay="0"/>
                                  </p:stCondLst>
                                  <p:childTnLst>
                                    <p:set>
                                      <p:cBhvr>
                                        <p:cTn id="58" dur="1" fill="hold">
                                          <p:stCondLst>
                                            <p:cond delay="0"/>
                                          </p:stCondLst>
                                        </p:cTn>
                                        <p:tgtEl>
                                          <p:spTgt spid="16"/>
                                        </p:tgtEl>
                                        <p:attrNameLst>
                                          <p:attrName>style.visibility</p:attrName>
                                        </p:attrNameLst>
                                      </p:cBhvr>
                                      <p:to>
                                        <p:strVal val="visible"/>
                                      </p:to>
                                    </p:set>
                                    <p:animEffect transition="in" filter="wipe(left)">
                                      <p:cBhvr>
                                        <p:cTn id="59" dur="500"/>
                                        <p:tgtEl>
                                          <p:spTgt spid="16"/>
                                        </p:tgtEl>
                                      </p:cBhvr>
                                    </p:animEffect>
                                  </p:childTnLst>
                                </p:cTn>
                              </p:par>
                            </p:childTnLst>
                          </p:cTn>
                        </p:par>
                        <p:par>
                          <p:cTn id="60" fill="hold">
                            <p:stCondLst>
                              <p:cond delay="4500"/>
                            </p:stCondLst>
                            <p:childTnLst>
                              <p:par>
                                <p:cTn id="61" presetID="0" presetClass="path" presetSubtype="0" accel="50000" decel="50000" fill="hold" nodeType="afterEffect">
                                  <p:stCondLst>
                                    <p:cond delay="0"/>
                                  </p:stCondLst>
                                  <p:childTnLst>
                                    <p:animMotion origin="layout" path="M 0.11823 0.00023 L 0.17331 0.00023 " pathEditMode="relative" rAng="0" ptsTypes="AA">
                                      <p:cBhvr>
                                        <p:cTn id="62" dur="1000" fill="hold"/>
                                        <p:tgtEl>
                                          <p:spTgt spid="43"/>
                                        </p:tgtEl>
                                        <p:attrNameLst>
                                          <p:attrName>ppt_x</p:attrName>
                                          <p:attrName>ppt_y</p:attrName>
                                        </p:attrNameLst>
                                      </p:cBhvr>
                                      <p:rCtr x="2747" y="0"/>
                                    </p:animMotion>
                                  </p:childTnLst>
                                </p:cTn>
                              </p:par>
                            </p:childTnLst>
                          </p:cTn>
                        </p:par>
                        <p:par>
                          <p:cTn id="63" fill="hold">
                            <p:stCondLst>
                              <p:cond delay="5500"/>
                            </p:stCondLst>
                            <p:childTnLst>
                              <p:par>
                                <p:cTn id="64" presetID="22" presetClass="entr" presetSubtype="8" fill="hold" nodeType="afterEffect">
                                  <p:stCondLst>
                                    <p:cond delay="0"/>
                                  </p:stCondLst>
                                  <p:childTnLst>
                                    <p:set>
                                      <p:cBhvr>
                                        <p:cTn id="65" dur="1" fill="hold">
                                          <p:stCondLst>
                                            <p:cond delay="0"/>
                                          </p:stCondLst>
                                        </p:cTn>
                                        <p:tgtEl>
                                          <p:spTgt spid="38"/>
                                        </p:tgtEl>
                                        <p:attrNameLst>
                                          <p:attrName>style.visibility</p:attrName>
                                        </p:attrNameLst>
                                      </p:cBhvr>
                                      <p:to>
                                        <p:strVal val="visible"/>
                                      </p:to>
                                    </p:set>
                                    <p:animEffect transition="in" filter="wipe(left)">
                                      <p:cBhvr>
                                        <p:cTn id="66" dur="500"/>
                                        <p:tgtEl>
                                          <p:spTgt spid="38"/>
                                        </p:tgtEl>
                                      </p:cBhvr>
                                    </p:animEffect>
                                  </p:childTnLst>
                                </p:cTn>
                              </p:par>
                            </p:childTnLst>
                          </p:cTn>
                        </p:par>
                        <p:par>
                          <p:cTn id="67" fill="hold">
                            <p:stCondLst>
                              <p:cond delay="6000"/>
                            </p:stCondLst>
                            <p:childTnLst>
                              <p:par>
                                <p:cTn id="68" presetID="0" presetClass="path" presetSubtype="0" accel="50000" decel="50000" fill="hold" nodeType="afterEffect">
                                  <p:stCondLst>
                                    <p:cond delay="0"/>
                                  </p:stCondLst>
                                  <p:childTnLst>
                                    <p:animMotion origin="layout" path="M 0.17331 0.00023 L 0.22045 0.00023 " pathEditMode="relative" rAng="0" ptsTypes="AA">
                                      <p:cBhvr>
                                        <p:cTn id="69" dur="1000" fill="hold"/>
                                        <p:tgtEl>
                                          <p:spTgt spid="43"/>
                                        </p:tgtEl>
                                        <p:attrNameLst>
                                          <p:attrName>ppt_x</p:attrName>
                                          <p:attrName>ppt_y</p:attrName>
                                        </p:attrNameLst>
                                      </p:cBhvr>
                                      <p:rCtr x="2357" y="0"/>
                                    </p:animMotion>
                                  </p:childTnLst>
                                </p:cTn>
                              </p:par>
                            </p:childTnLst>
                          </p:cTn>
                        </p:par>
                        <p:par>
                          <p:cTn id="70" fill="hold">
                            <p:stCondLst>
                              <p:cond delay="7000"/>
                            </p:stCondLst>
                            <p:childTnLst>
                              <p:par>
                                <p:cTn id="71" presetID="22" presetClass="entr" presetSubtype="8" fill="hold" nodeType="afterEffect">
                                  <p:stCondLst>
                                    <p:cond delay="0"/>
                                  </p:stCondLst>
                                  <p:childTnLst>
                                    <p:set>
                                      <p:cBhvr>
                                        <p:cTn id="72" dur="1" fill="hold">
                                          <p:stCondLst>
                                            <p:cond delay="0"/>
                                          </p:stCondLst>
                                        </p:cTn>
                                        <p:tgtEl>
                                          <p:spTgt spid="19"/>
                                        </p:tgtEl>
                                        <p:attrNameLst>
                                          <p:attrName>style.visibility</p:attrName>
                                        </p:attrNameLst>
                                      </p:cBhvr>
                                      <p:to>
                                        <p:strVal val="visible"/>
                                      </p:to>
                                    </p:set>
                                    <p:animEffect transition="in" filter="wipe(left)">
                                      <p:cBhvr>
                                        <p:cTn id="73" dur="500"/>
                                        <p:tgtEl>
                                          <p:spTgt spid="19"/>
                                        </p:tgtEl>
                                      </p:cBhvr>
                                    </p:animEffect>
                                  </p:childTnLst>
                                </p:cTn>
                              </p:par>
                            </p:childTnLst>
                          </p:cTn>
                        </p:par>
                        <p:par>
                          <p:cTn id="74" fill="hold">
                            <p:stCondLst>
                              <p:cond delay="7500"/>
                            </p:stCondLst>
                            <p:childTnLst>
                              <p:par>
                                <p:cTn id="75" presetID="0" presetClass="path" presetSubtype="0" accel="50000" decel="50000" fill="hold" nodeType="afterEffect">
                                  <p:stCondLst>
                                    <p:cond delay="0"/>
                                  </p:stCondLst>
                                  <p:childTnLst>
                                    <p:animMotion origin="layout" path="M 0.22045 0.00023 L 0.27565 0.00023 " pathEditMode="relative" rAng="0" ptsTypes="AA">
                                      <p:cBhvr>
                                        <p:cTn id="76" dur="1000" fill="hold"/>
                                        <p:tgtEl>
                                          <p:spTgt spid="43"/>
                                        </p:tgtEl>
                                        <p:attrNameLst>
                                          <p:attrName>ppt_x</p:attrName>
                                          <p:attrName>ppt_y</p:attrName>
                                        </p:attrNameLst>
                                      </p:cBhvr>
                                      <p:rCtr x="2760" y="0"/>
                                    </p:animMotion>
                                  </p:childTnLst>
                                </p:cTn>
                              </p:par>
                            </p:childTnLst>
                          </p:cTn>
                        </p:par>
                        <p:par>
                          <p:cTn id="77" fill="hold">
                            <p:stCondLst>
                              <p:cond delay="8500"/>
                            </p:stCondLst>
                            <p:childTnLst>
                              <p:par>
                                <p:cTn id="78" presetID="22" presetClass="entr" presetSubtype="8" fill="hold" nodeType="afterEffect">
                                  <p:stCondLst>
                                    <p:cond delay="0"/>
                                  </p:stCondLst>
                                  <p:childTnLst>
                                    <p:set>
                                      <p:cBhvr>
                                        <p:cTn id="79" dur="1" fill="hold">
                                          <p:stCondLst>
                                            <p:cond delay="0"/>
                                          </p:stCondLst>
                                        </p:cTn>
                                        <p:tgtEl>
                                          <p:spTgt spid="23"/>
                                        </p:tgtEl>
                                        <p:attrNameLst>
                                          <p:attrName>style.visibility</p:attrName>
                                        </p:attrNameLst>
                                      </p:cBhvr>
                                      <p:to>
                                        <p:strVal val="visible"/>
                                      </p:to>
                                    </p:set>
                                    <p:animEffect transition="in" filter="wipe(left)">
                                      <p:cBhvr>
                                        <p:cTn id="80" dur="500"/>
                                        <p:tgtEl>
                                          <p:spTgt spid="23"/>
                                        </p:tgtEl>
                                      </p:cBhvr>
                                    </p:animEffect>
                                  </p:childTnLst>
                                </p:cTn>
                              </p:par>
                            </p:childTnLst>
                          </p:cTn>
                        </p:par>
                        <p:par>
                          <p:cTn id="81" fill="hold">
                            <p:stCondLst>
                              <p:cond delay="9000"/>
                            </p:stCondLst>
                            <p:childTnLst>
                              <p:par>
                                <p:cTn id="82" presetID="0" presetClass="path" presetSubtype="0" accel="50000" decel="50000" fill="hold" nodeType="afterEffect">
                                  <p:stCondLst>
                                    <p:cond delay="0"/>
                                  </p:stCondLst>
                                  <p:childTnLst>
                                    <p:animMotion origin="layout" path="M 0.27565 0.00023 L 0.32292 0.00023 " pathEditMode="relative" rAng="0" ptsTypes="AA">
                                      <p:cBhvr>
                                        <p:cTn id="83" dur="1000" fill="hold"/>
                                        <p:tgtEl>
                                          <p:spTgt spid="43"/>
                                        </p:tgtEl>
                                        <p:attrNameLst>
                                          <p:attrName>ppt_x</p:attrName>
                                          <p:attrName>ppt_y</p:attrName>
                                        </p:attrNameLst>
                                      </p:cBhvr>
                                      <p:rCtr x="2357" y="0"/>
                                    </p:animMotion>
                                  </p:childTnLst>
                                </p:cTn>
                              </p:par>
                            </p:childTnLst>
                          </p:cTn>
                        </p:par>
                        <p:par>
                          <p:cTn id="84" fill="hold">
                            <p:stCondLst>
                              <p:cond delay="10000"/>
                            </p:stCondLst>
                            <p:childTnLst>
                              <p:par>
                                <p:cTn id="85" presetID="22" presetClass="entr" presetSubtype="8" fill="hold" nodeType="afterEffect">
                                  <p:stCondLst>
                                    <p:cond delay="0"/>
                                  </p:stCondLst>
                                  <p:childTnLst>
                                    <p:set>
                                      <p:cBhvr>
                                        <p:cTn id="86" dur="1" fill="hold">
                                          <p:stCondLst>
                                            <p:cond delay="0"/>
                                          </p:stCondLst>
                                        </p:cTn>
                                        <p:tgtEl>
                                          <p:spTgt spid="26"/>
                                        </p:tgtEl>
                                        <p:attrNameLst>
                                          <p:attrName>style.visibility</p:attrName>
                                        </p:attrNameLst>
                                      </p:cBhvr>
                                      <p:to>
                                        <p:strVal val="visible"/>
                                      </p:to>
                                    </p:set>
                                    <p:animEffect transition="in" filter="wipe(left)">
                                      <p:cBhvr>
                                        <p:cTn id="87" dur="500"/>
                                        <p:tgtEl>
                                          <p:spTgt spid="26"/>
                                        </p:tgtEl>
                                      </p:cBhvr>
                                    </p:animEffect>
                                  </p:childTnLst>
                                </p:cTn>
                              </p:par>
                            </p:childTnLst>
                          </p:cTn>
                        </p:par>
                        <p:par>
                          <p:cTn id="88" fill="hold">
                            <p:stCondLst>
                              <p:cond delay="10500"/>
                            </p:stCondLst>
                            <p:childTnLst>
                              <p:par>
                                <p:cTn id="89" presetID="0" presetClass="path" presetSubtype="0" accel="50000" decel="50000" fill="hold" nodeType="afterEffect">
                                  <p:stCondLst>
                                    <p:cond delay="0"/>
                                  </p:stCondLst>
                                  <p:childTnLst>
                                    <p:animMotion origin="layout" path="M 0.32292 0.00023 L 0.378 0.00023 " pathEditMode="relative" rAng="0" ptsTypes="AA">
                                      <p:cBhvr>
                                        <p:cTn id="90" dur="1000" fill="hold"/>
                                        <p:tgtEl>
                                          <p:spTgt spid="43"/>
                                        </p:tgtEl>
                                        <p:attrNameLst>
                                          <p:attrName>ppt_x</p:attrName>
                                          <p:attrName>ppt_y</p:attrName>
                                        </p:attrNameLst>
                                      </p:cBhvr>
                                      <p:rCtr x="2747" y="0"/>
                                    </p:animMotion>
                                  </p:childTnLst>
                                </p:cTn>
                              </p:par>
                            </p:childTnLst>
                          </p:cTn>
                        </p:par>
                        <p:par>
                          <p:cTn id="91" fill="hold">
                            <p:stCondLst>
                              <p:cond delay="11500"/>
                            </p:stCondLst>
                            <p:childTnLst>
                              <p:par>
                                <p:cTn id="92" presetID="22" presetClass="entr" presetSubtype="8" fill="hold" nodeType="afterEffect">
                                  <p:stCondLst>
                                    <p:cond delay="0"/>
                                  </p:stCondLst>
                                  <p:childTnLst>
                                    <p:set>
                                      <p:cBhvr>
                                        <p:cTn id="93" dur="1" fill="hold">
                                          <p:stCondLst>
                                            <p:cond delay="0"/>
                                          </p:stCondLst>
                                        </p:cTn>
                                        <p:tgtEl>
                                          <p:spTgt spid="29"/>
                                        </p:tgtEl>
                                        <p:attrNameLst>
                                          <p:attrName>style.visibility</p:attrName>
                                        </p:attrNameLst>
                                      </p:cBhvr>
                                      <p:to>
                                        <p:strVal val="visible"/>
                                      </p:to>
                                    </p:set>
                                    <p:animEffect transition="in" filter="wipe(left)">
                                      <p:cBhvr>
                                        <p:cTn id="94" dur="500"/>
                                        <p:tgtEl>
                                          <p:spTgt spid="29"/>
                                        </p:tgtEl>
                                      </p:cBhvr>
                                    </p:animEffect>
                                  </p:childTnLst>
                                </p:cTn>
                              </p:par>
                            </p:childTnLst>
                          </p:cTn>
                        </p:par>
                        <p:par>
                          <p:cTn id="95" fill="hold">
                            <p:stCondLst>
                              <p:cond delay="12000"/>
                            </p:stCondLst>
                            <p:childTnLst>
                              <p:par>
                                <p:cTn id="96" presetID="0" presetClass="path" presetSubtype="0" accel="50000" decel="50000" fill="hold" nodeType="afterEffect">
                                  <p:stCondLst>
                                    <p:cond delay="0"/>
                                  </p:stCondLst>
                                  <p:childTnLst>
                                    <p:animMotion origin="layout" path="M 0.378 0.00023 L 0.42539 0.00023 " pathEditMode="relative" rAng="0" ptsTypes="AA">
                                      <p:cBhvr>
                                        <p:cTn id="97" dur="1000" fill="hold"/>
                                        <p:tgtEl>
                                          <p:spTgt spid="43"/>
                                        </p:tgtEl>
                                        <p:attrNameLst>
                                          <p:attrName>ppt_x</p:attrName>
                                          <p:attrName>ppt_y</p:attrName>
                                        </p:attrNameLst>
                                      </p:cBhvr>
                                      <p:rCtr x="2370" y="0"/>
                                    </p:animMotion>
                                  </p:childTnLst>
                                </p:cTn>
                              </p:par>
                            </p:childTnLst>
                          </p:cTn>
                        </p:par>
                        <p:par>
                          <p:cTn id="98" fill="hold">
                            <p:stCondLst>
                              <p:cond delay="13000"/>
                            </p:stCondLst>
                            <p:childTnLst>
                              <p:par>
                                <p:cTn id="99" presetID="22" presetClass="entr" presetSubtype="8" fill="hold" nodeType="afterEffect">
                                  <p:stCondLst>
                                    <p:cond delay="0"/>
                                  </p:stCondLst>
                                  <p:childTnLst>
                                    <p:set>
                                      <p:cBhvr>
                                        <p:cTn id="100" dur="1" fill="hold">
                                          <p:stCondLst>
                                            <p:cond delay="0"/>
                                          </p:stCondLst>
                                        </p:cTn>
                                        <p:tgtEl>
                                          <p:spTgt spid="39"/>
                                        </p:tgtEl>
                                        <p:attrNameLst>
                                          <p:attrName>style.visibility</p:attrName>
                                        </p:attrNameLst>
                                      </p:cBhvr>
                                      <p:to>
                                        <p:strVal val="visible"/>
                                      </p:to>
                                    </p:set>
                                    <p:animEffect transition="in" filter="wipe(left)">
                                      <p:cBhvr>
                                        <p:cTn id="101" dur="500"/>
                                        <p:tgtEl>
                                          <p:spTgt spid="39"/>
                                        </p:tgtEl>
                                      </p:cBhvr>
                                    </p:animEffect>
                                  </p:childTnLst>
                                </p:cTn>
                              </p:par>
                            </p:childTnLst>
                          </p:cTn>
                        </p:par>
                        <p:par>
                          <p:cTn id="102" fill="hold">
                            <p:stCondLst>
                              <p:cond delay="13500"/>
                            </p:stCondLst>
                            <p:childTnLst>
                              <p:par>
                                <p:cTn id="103" presetID="0" presetClass="path" presetSubtype="0" accel="50000" decel="50000" fill="hold" nodeType="afterEffect">
                                  <p:stCondLst>
                                    <p:cond delay="0"/>
                                  </p:stCondLst>
                                  <p:childTnLst>
                                    <p:animMotion origin="layout" path="M 0.42539 0.00023 L 0.48815 0.00023 " pathEditMode="relative" rAng="0" ptsTypes="AA">
                                      <p:cBhvr>
                                        <p:cTn id="104" dur="1000" fill="hold"/>
                                        <p:tgtEl>
                                          <p:spTgt spid="43"/>
                                        </p:tgtEl>
                                        <p:attrNameLst>
                                          <p:attrName>ppt_x</p:attrName>
                                          <p:attrName>ppt_y</p:attrName>
                                        </p:attrNameLst>
                                      </p:cBhvr>
                                      <p:rCtr x="3138" y="0"/>
                                    </p:animMotion>
                                  </p:childTnLst>
                                </p:cTn>
                              </p:par>
                            </p:childTnLst>
                          </p:cTn>
                        </p:par>
                        <p:par>
                          <p:cTn id="105" fill="hold">
                            <p:stCondLst>
                              <p:cond delay="14500"/>
                            </p:stCondLst>
                            <p:childTnLst>
                              <p:par>
                                <p:cTn id="106" presetID="22" presetClass="entr" presetSubtype="8" fill="hold" nodeType="afterEffect">
                                  <p:stCondLst>
                                    <p:cond delay="0"/>
                                  </p:stCondLst>
                                  <p:childTnLst>
                                    <p:set>
                                      <p:cBhvr>
                                        <p:cTn id="107" dur="1" fill="hold">
                                          <p:stCondLst>
                                            <p:cond delay="0"/>
                                          </p:stCondLst>
                                        </p:cTn>
                                        <p:tgtEl>
                                          <p:spTgt spid="32"/>
                                        </p:tgtEl>
                                        <p:attrNameLst>
                                          <p:attrName>style.visibility</p:attrName>
                                        </p:attrNameLst>
                                      </p:cBhvr>
                                      <p:to>
                                        <p:strVal val="visible"/>
                                      </p:to>
                                    </p:set>
                                    <p:animEffect transition="in" filter="wipe(left)">
                                      <p:cBhvr>
                                        <p:cTn id="108" dur="500"/>
                                        <p:tgtEl>
                                          <p:spTgt spid="32"/>
                                        </p:tgtEl>
                                      </p:cBhvr>
                                    </p:animEffect>
                                  </p:childTnLst>
                                </p:cTn>
                              </p:par>
                            </p:childTnLst>
                          </p:cTn>
                        </p:par>
                        <p:par>
                          <p:cTn id="109" fill="hold">
                            <p:stCondLst>
                              <p:cond delay="15000"/>
                            </p:stCondLst>
                            <p:childTnLst>
                              <p:par>
                                <p:cTn id="110" presetID="0" presetClass="path" presetSubtype="0" accel="50000" decel="50000" fill="hold" nodeType="afterEffect">
                                  <p:stCondLst>
                                    <p:cond delay="0"/>
                                  </p:stCondLst>
                                  <p:childTnLst>
                                    <p:animMotion origin="layout" path="M 0.48815 0.00023 L 0.54336 0.00023 " pathEditMode="relative" rAng="0" ptsTypes="AA">
                                      <p:cBhvr>
                                        <p:cTn id="111" dur="1000" fill="hold"/>
                                        <p:tgtEl>
                                          <p:spTgt spid="43"/>
                                        </p:tgtEl>
                                        <p:attrNameLst>
                                          <p:attrName>ppt_x</p:attrName>
                                          <p:attrName>ppt_y</p:attrName>
                                        </p:attrNameLst>
                                      </p:cBhvr>
                                      <p:rCtr x="2760" y="0"/>
                                    </p:animMotion>
                                  </p:childTnLst>
                                </p:cTn>
                              </p:par>
                            </p:childTnLst>
                          </p:cTn>
                        </p:par>
                        <p:par>
                          <p:cTn id="112" fill="hold">
                            <p:stCondLst>
                              <p:cond delay="16000"/>
                            </p:stCondLst>
                            <p:childTnLst>
                              <p:par>
                                <p:cTn id="113" presetID="22" presetClass="entr" presetSubtype="8" fill="hold" nodeType="afterEffect">
                                  <p:stCondLst>
                                    <p:cond delay="0"/>
                                  </p:stCondLst>
                                  <p:childTnLst>
                                    <p:set>
                                      <p:cBhvr>
                                        <p:cTn id="114" dur="1" fill="hold">
                                          <p:stCondLst>
                                            <p:cond delay="0"/>
                                          </p:stCondLst>
                                        </p:cTn>
                                        <p:tgtEl>
                                          <p:spTgt spid="35"/>
                                        </p:tgtEl>
                                        <p:attrNameLst>
                                          <p:attrName>style.visibility</p:attrName>
                                        </p:attrNameLst>
                                      </p:cBhvr>
                                      <p:to>
                                        <p:strVal val="visible"/>
                                      </p:to>
                                    </p:set>
                                    <p:animEffect transition="in" filter="wipe(left)">
                                      <p:cBhvr>
                                        <p:cTn id="115" dur="500"/>
                                        <p:tgtEl>
                                          <p:spTgt spid="35"/>
                                        </p:tgtEl>
                                      </p:cBhvr>
                                    </p:animEffect>
                                  </p:childTnLst>
                                </p:cTn>
                              </p:par>
                            </p:childTnLst>
                          </p:cTn>
                        </p:par>
                        <p:par>
                          <p:cTn id="116" fill="hold">
                            <p:stCondLst>
                              <p:cond delay="16500"/>
                            </p:stCondLst>
                            <p:childTnLst>
                              <p:par>
                                <p:cTn id="117" presetID="0" presetClass="path" presetSubtype="0" accel="50000" decel="50000" fill="hold" nodeType="afterEffect">
                                  <p:stCondLst>
                                    <p:cond delay="0"/>
                                  </p:stCondLst>
                                  <p:childTnLst>
                                    <p:animMotion origin="layout" path="M 0.54336 0.00023 C 0.54063 -0.00602 0.53503 -0.02547 0.52644 -0.0375 C 0.51771 -0.04954 0.50677 -0.06088 0.49102 -0.07176 C 0.47513 -0.08264 0.45209 -0.09375 0.43125 -0.10232 C 0.41042 -0.11088 0.39076 -0.11922 0.36602 -0.12361 C 0.34115 -0.12801 0.31133 -0.1294 0.28177 -0.12917 C 0.25261 -0.12894 0.21511 -0.1257 0.19024 -0.12176 C 0.1655 -0.11783 0.14883 -0.11088 0.13269 -0.10509 C 0.11654 -0.09931 0.10925 -0.09653 0.0931 -0.08658 C 0.07696 -0.07662 0.04883 -0.06273 0.03542 -0.04584 C 0.02201 -0.02894 0.01719 0.00254 0.0125 0.01528 " pathEditMode="relative" rAng="0" ptsTypes="AAAAAAAAAAA">
                                      <p:cBhvr>
                                        <p:cTn id="118" dur="2000" fill="hold"/>
                                        <p:tgtEl>
                                          <p:spTgt spid="43"/>
                                        </p:tgtEl>
                                        <p:attrNameLst>
                                          <p:attrName>ppt_x</p:attrName>
                                          <p:attrName>ppt_y</p:attrName>
                                        </p:attrNameLst>
                                      </p:cBhvr>
                                      <p:rCtr x="-26549" y="-5741"/>
                                    </p:animMotion>
                                  </p:childTnLst>
                                </p:cTn>
                              </p:par>
                            </p:childTnLst>
                          </p:cTn>
                        </p:par>
                        <p:par>
                          <p:cTn id="119" fill="hold">
                            <p:stCondLst>
                              <p:cond delay="18500"/>
                            </p:stCondLst>
                            <p:childTnLst>
                              <p:par>
                                <p:cTn id="120" presetID="22" presetClass="entr" presetSubtype="2" fill="hold" nodeType="afterEffect">
                                  <p:stCondLst>
                                    <p:cond delay="0"/>
                                  </p:stCondLst>
                                  <p:childTnLst>
                                    <p:set>
                                      <p:cBhvr>
                                        <p:cTn id="121" dur="1" fill="hold">
                                          <p:stCondLst>
                                            <p:cond delay="0"/>
                                          </p:stCondLst>
                                        </p:cTn>
                                        <p:tgtEl>
                                          <p:spTgt spid="40"/>
                                        </p:tgtEl>
                                        <p:attrNameLst>
                                          <p:attrName>style.visibility</p:attrName>
                                        </p:attrNameLst>
                                      </p:cBhvr>
                                      <p:to>
                                        <p:strVal val="visible"/>
                                      </p:to>
                                    </p:set>
                                    <p:animEffect transition="in" filter="wipe(right)">
                                      <p:cBhvr>
                                        <p:cTn id="122" dur="500"/>
                                        <p:tgtEl>
                                          <p:spTgt spid="40"/>
                                        </p:tgtEl>
                                      </p:cBhvr>
                                    </p:animEffect>
                                  </p:childTnLst>
                                </p:cTn>
                              </p:par>
                            </p:childTnLst>
                          </p:cTn>
                        </p:par>
                        <p:par>
                          <p:cTn id="123" fill="hold">
                            <p:stCondLst>
                              <p:cond delay="19000"/>
                            </p:stCondLst>
                            <p:childTnLst>
                              <p:par>
                                <p:cTn id="124" presetID="22" presetClass="entr" presetSubtype="2" fill="hold" nodeType="afterEffect">
                                  <p:stCondLst>
                                    <p:cond delay="0"/>
                                  </p:stCondLst>
                                  <p:childTnLst>
                                    <p:set>
                                      <p:cBhvr>
                                        <p:cTn id="125" dur="1" fill="hold">
                                          <p:stCondLst>
                                            <p:cond delay="0"/>
                                          </p:stCondLst>
                                        </p:cTn>
                                        <p:tgtEl>
                                          <p:spTgt spid="42"/>
                                        </p:tgtEl>
                                        <p:attrNameLst>
                                          <p:attrName>style.visibility</p:attrName>
                                        </p:attrNameLst>
                                      </p:cBhvr>
                                      <p:to>
                                        <p:strVal val="visible"/>
                                      </p:to>
                                    </p:set>
                                    <p:animEffect transition="in" filter="wipe(right)">
                                      <p:cBhvr>
                                        <p:cTn id="126" dur="1000"/>
                                        <p:tgtEl>
                                          <p:spTgt spid="42"/>
                                        </p:tgtEl>
                                      </p:cBhvr>
                                    </p:animEffect>
                                  </p:childTnLst>
                                </p:cTn>
                              </p:par>
                            </p:childTnLst>
                          </p:cTn>
                        </p:par>
                        <p:par>
                          <p:cTn id="127" fill="hold">
                            <p:stCondLst>
                              <p:cond delay="20000"/>
                            </p:stCondLst>
                            <p:childTnLst>
                              <p:par>
                                <p:cTn id="128" presetID="35" presetClass="emph" presetSubtype="0" repeatCount="3000" fill="hold" nodeType="afterEffect">
                                  <p:stCondLst>
                                    <p:cond delay="0"/>
                                  </p:stCondLst>
                                  <p:childTnLst>
                                    <p:anim calcmode="discrete" valueType="str">
                                      <p:cBhvr>
                                        <p:cTn id="129" dur="1000" fill="hold"/>
                                        <p:tgtEl>
                                          <p:spTgt spid="13"/>
                                        </p:tgtEl>
                                        <p:attrNameLst>
                                          <p:attrName>style.visibility</p:attrName>
                                        </p:attrNameLst>
                                      </p:cBhvr>
                                      <p:tavLst>
                                        <p:tav tm="0">
                                          <p:val>
                                            <p:strVal val="hidden"/>
                                          </p:val>
                                        </p:tav>
                                        <p:tav tm="50000">
                                          <p:val>
                                            <p:strVal val="visible"/>
                                          </p:val>
                                        </p:tav>
                                      </p:tavLst>
                                    </p:anim>
                                  </p:childTnLst>
                                </p:cTn>
                              </p:par>
                              <p:par>
                                <p:cTn id="130" presetID="35" presetClass="emph" presetSubtype="0" repeatCount="3000" fill="hold" nodeType="withEffect">
                                  <p:stCondLst>
                                    <p:cond delay="0"/>
                                  </p:stCondLst>
                                  <p:childTnLst>
                                    <p:anim calcmode="discrete" valueType="str">
                                      <p:cBhvr>
                                        <p:cTn id="131" dur="1000" fill="hold"/>
                                        <p:tgtEl>
                                          <p:spTgt spid="16"/>
                                        </p:tgtEl>
                                        <p:attrNameLst>
                                          <p:attrName>style.visibility</p:attrName>
                                        </p:attrNameLst>
                                      </p:cBhvr>
                                      <p:tavLst>
                                        <p:tav tm="0">
                                          <p:val>
                                            <p:strVal val="hidden"/>
                                          </p:val>
                                        </p:tav>
                                        <p:tav tm="50000">
                                          <p:val>
                                            <p:strVal val="visible"/>
                                          </p:val>
                                        </p:tav>
                                      </p:tavLst>
                                    </p:anim>
                                  </p:childTnLst>
                                </p:cTn>
                              </p:par>
                              <p:par>
                                <p:cTn id="132" presetID="35" presetClass="emph" presetSubtype="0" repeatCount="3000" fill="hold" nodeType="withEffect">
                                  <p:stCondLst>
                                    <p:cond delay="0"/>
                                  </p:stCondLst>
                                  <p:childTnLst>
                                    <p:anim calcmode="discrete" valueType="str">
                                      <p:cBhvr>
                                        <p:cTn id="133" dur="1000" fill="hold"/>
                                        <p:tgtEl>
                                          <p:spTgt spid="38"/>
                                        </p:tgtEl>
                                        <p:attrNameLst>
                                          <p:attrName>style.visibility</p:attrName>
                                        </p:attrNameLst>
                                      </p:cBhvr>
                                      <p:tavLst>
                                        <p:tav tm="0">
                                          <p:val>
                                            <p:strVal val="hidden"/>
                                          </p:val>
                                        </p:tav>
                                        <p:tav tm="50000">
                                          <p:val>
                                            <p:strVal val="visible"/>
                                          </p:val>
                                        </p:tav>
                                      </p:tavLst>
                                    </p:anim>
                                  </p:childTnLst>
                                </p:cTn>
                              </p:par>
                              <p:par>
                                <p:cTn id="134" presetID="35" presetClass="emph" presetSubtype="0" repeatCount="3000" fill="hold" nodeType="withEffect">
                                  <p:stCondLst>
                                    <p:cond delay="0"/>
                                  </p:stCondLst>
                                  <p:childTnLst>
                                    <p:anim calcmode="discrete" valueType="str">
                                      <p:cBhvr>
                                        <p:cTn id="135" dur="1000" fill="hold"/>
                                        <p:tgtEl>
                                          <p:spTgt spid="19"/>
                                        </p:tgtEl>
                                        <p:attrNameLst>
                                          <p:attrName>style.visibility</p:attrName>
                                        </p:attrNameLst>
                                      </p:cBhvr>
                                      <p:tavLst>
                                        <p:tav tm="0">
                                          <p:val>
                                            <p:strVal val="hidden"/>
                                          </p:val>
                                        </p:tav>
                                        <p:tav tm="50000">
                                          <p:val>
                                            <p:strVal val="visible"/>
                                          </p:val>
                                        </p:tav>
                                      </p:tavLst>
                                    </p:anim>
                                  </p:childTnLst>
                                </p:cTn>
                              </p:par>
                              <p:par>
                                <p:cTn id="136" presetID="35" presetClass="emph" presetSubtype="0" repeatCount="3000" fill="hold" nodeType="withEffect">
                                  <p:stCondLst>
                                    <p:cond delay="0"/>
                                  </p:stCondLst>
                                  <p:childTnLst>
                                    <p:anim calcmode="discrete" valueType="str">
                                      <p:cBhvr>
                                        <p:cTn id="137" dur="1000" fill="hold"/>
                                        <p:tgtEl>
                                          <p:spTgt spid="23"/>
                                        </p:tgtEl>
                                        <p:attrNameLst>
                                          <p:attrName>style.visibility</p:attrName>
                                        </p:attrNameLst>
                                      </p:cBhvr>
                                      <p:tavLst>
                                        <p:tav tm="0">
                                          <p:val>
                                            <p:strVal val="hidden"/>
                                          </p:val>
                                        </p:tav>
                                        <p:tav tm="50000">
                                          <p:val>
                                            <p:strVal val="visible"/>
                                          </p:val>
                                        </p:tav>
                                      </p:tavLst>
                                    </p:anim>
                                  </p:childTnLst>
                                </p:cTn>
                              </p:par>
                              <p:par>
                                <p:cTn id="138" presetID="35" presetClass="emph" presetSubtype="0" repeatCount="3000" fill="hold" nodeType="withEffect">
                                  <p:stCondLst>
                                    <p:cond delay="0"/>
                                  </p:stCondLst>
                                  <p:childTnLst>
                                    <p:anim calcmode="discrete" valueType="str">
                                      <p:cBhvr>
                                        <p:cTn id="139" dur="1000" fill="hold"/>
                                        <p:tgtEl>
                                          <p:spTgt spid="26"/>
                                        </p:tgtEl>
                                        <p:attrNameLst>
                                          <p:attrName>style.visibility</p:attrName>
                                        </p:attrNameLst>
                                      </p:cBhvr>
                                      <p:tavLst>
                                        <p:tav tm="0">
                                          <p:val>
                                            <p:strVal val="hidden"/>
                                          </p:val>
                                        </p:tav>
                                        <p:tav tm="50000">
                                          <p:val>
                                            <p:strVal val="visible"/>
                                          </p:val>
                                        </p:tav>
                                      </p:tavLst>
                                    </p:anim>
                                  </p:childTnLst>
                                </p:cTn>
                              </p:par>
                            </p:childTnLst>
                          </p:cTn>
                        </p:par>
                      </p:childTnLst>
                    </p:cTn>
                  </p:par>
                  <p:par>
                    <p:cTn id="140" fill="hold">
                      <p:stCondLst>
                        <p:cond delay="indefinite"/>
                      </p:stCondLst>
                      <p:childTnLst>
                        <p:par>
                          <p:cTn id="141" fill="hold">
                            <p:stCondLst>
                              <p:cond delay="0"/>
                            </p:stCondLst>
                            <p:childTnLst>
                              <p:par>
                                <p:cTn id="142" presetID="10" presetClass="entr" presetSubtype="0" fill="hold" nodeType="clickEffect">
                                  <p:stCondLst>
                                    <p:cond delay="0"/>
                                  </p:stCondLst>
                                  <p:childTnLst>
                                    <p:set>
                                      <p:cBhvr>
                                        <p:cTn id="143" dur="1" fill="hold">
                                          <p:stCondLst>
                                            <p:cond delay="0"/>
                                          </p:stCondLst>
                                        </p:cTn>
                                        <p:tgtEl>
                                          <p:spTgt spid="2">
                                            <p:txEl>
                                              <p:pRg st="8" end="8"/>
                                            </p:txEl>
                                          </p:spTgt>
                                        </p:tgtEl>
                                        <p:attrNameLst>
                                          <p:attrName>style.visibility</p:attrName>
                                        </p:attrNameLst>
                                      </p:cBhvr>
                                      <p:to>
                                        <p:strVal val="visible"/>
                                      </p:to>
                                    </p:set>
                                    <p:animEffect transition="in" filter="fade">
                                      <p:cBhvr>
                                        <p:cTn id="144" dur="500"/>
                                        <p:tgtEl>
                                          <p:spTgt spid="2">
                                            <p:txEl>
                                              <p:pRg st="8" end="8"/>
                                            </p:txEl>
                                          </p:spTgt>
                                        </p:tgtEl>
                                      </p:cBhvr>
                                    </p:animEffect>
                                  </p:childTnLst>
                                </p:cTn>
                              </p:par>
                              <p:par>
                                <p:cTn id="145" presetID="35" presetClass="emph" presetSubtype="0" repeatCount="3000" fill="hold" nodeType="withEffect">
                                  <p:stCondLst>
                                    <p:cond delay="0"/>
                                  </p:stCondLst>
                                  <p:childTnLst>
                                    <p:anim calcmode="discrete" valueType="str">
                                      <p:cBhvr>
                                        <p:cTn id="146" dur="1000" fill="hold"/>
                                        <p:tgtEl>
                                          <p:spTgt spid="29"/>
                                        </p:tgtEl>
                                        <p:attrNameLst>
                                          <p:attrName>style.visibility</p:attrName>
                                        </p:attrNameLst>
                                      </p:cBhvr>
                                      <p:tavLst>
                                        <p:tav tm="0">
                                          <p:val>
                                            <p:strVal val="hidden"/>
                                          </p:val>
                                        </p:tav>
                                        <p:tav tm="50000">
                                          <p:val>
                                            <p:strVal val="visible"/>
                                          </p:val>
                                        </p:tav>
                                      </p:tavLst>
                                    </p:anim>
                                  </p:childTnLst>
                                </p:cTn>
                              </p:par>
                              <p:par>
                                <p:cTn id="147" presetID="35" presetClass="emph" presetSubtype="0" repeatCount="3000" fill="hold" nodeType="withEffect">
                                  <p:stCondLst>
                                    <p:cond delay="0"/>
                                  </p:stCondLst>
                                  <p:childTnLst>
                                    <p:anim calcmode="discrete" valueType="str">
                                      <p:cBhvr>
                                        <p:cTn id="148" dur="1000" fill="hold"/>
                                        <p:tgtEl>
                                          <p:spTgt spid="39"/>
                                        </p:tgtEl>
                                        <p:attrNameLst>
                                          <p:attrName>style.visibility</p:attrName>
                                        </p:attrNameLst>
                                      </p:cBhvr>
                                      <p:tavLst>
                                        <p:tav tm="0">
                                          <p:val>
                                            <p:strVal val="hidden"/>
                                          </p:val>
                                        </p:tav>
                                        <p:tav tm="50000">
                                          <p:val>
                                            <p:strVal val="visible"/>
                                          </p:val>
                                        </p:tav>
                                      </p:tavLst>
                                    </p:anim>
                                  </p:childTnLst>
                                </p:cTn>
                              </p:par>
                              <p:par>
                                <p:cTn id="149" presetID="35" presetClass="emph" presetSubtype="0" repeatCount="3000" fill="hold" nodeType="withEffect">
                                  <p:stCondLst>
                                    <p:cond delay="0"/>
                                  </p:stCondLst>
                                  <p:childTnLst>
                                    <p:anim calcmode="discrete" valueType="str">
                                      <p:cBhvr>
                                        <p:cTn id="150" dur="1000" fill="hold"/>
                                        <p:tgtEl>
                                          <p:spTgt spid="32"/>
                                        </p:tgtEl>
                                        <p:attrNameLst>
                                          <p:attrName>style.visibility</p:attrName>
                                        </p:attrNameLst>
                                      </p:cBhvr>
                                      <p:tavLst>
                                        <p:tav tm="0">
                                          <p:val>
                                            <p:strVal val="hidden"/>
                                          </p:val>
                                        </p:tav>
                                        <p:tav tm="50000">
                                          <p:val>
                                            <p:strVal val="visible"/>
                                          </p:val>
                                        </p:tav>
                                      </p:tavLst>
                                    </p:anim>
                                  </p:childTnLst>
                                </p:cTn>
                              </p:par>
                              <p:par>
                                <p:cTn id="151" presetID="35" presetClass="emph" presetSubtype="0" repeatCount="3000" fill="hold" nodeType="withEffect">
                                  <p:stCondLst>
                                    <p:cond delay="0"/>
                                  </p:stCondLst>
                                  <p:childTnLst>
                                    <p:anim calcmode="discrete" valueType="str">
                                      <p:cBhvr>
                                        <p:cTn id="152" dur="1000" fill="hold"/>
                                        <p:tgtEl>
                                          <p:spTgt spid="35"/>
                                        </p:tgtEl>
                                        <p:attrNameLst>
                                          <p:attrName>style.visibility</p:attrName>
                                        </p:attrNameLst>
                                      </p:cBhvr>
                                      <p:tavLst>
                                        <p:tav tm="0">
                                          <p:val>
                                            <p:strVal val="hidden"/>
                                          </p:val>
                                        </p:tav>
                                        <p:tav tm="50000">
                                          <p:val>
                                            <p:strVal val="visible"/>
                                          </p:val>
                                        </p:tav>
                                      </p:tavLst>
                                    </p:anim>
                                  </p:childTnLst>
                                </p:cTn>
                              </p:par>
                              <p:par>
                                <p:cTn id="153" presetID="35" presetClass="emph" presetSubtype="0" repeatCount="3000" fill="hold" nodeType="withEffect">
                                  <p:stCondLst>
                                    <p:cond delay="0"/>
                                  </p:stCondLst>
                                  <p:childTnLst>
                                    <p:anim calcmode="discrete" valueType="str">
                                      <p:cBhvr>
                                        <p:cTn id="154" dur="1000" fill="hold"/>
                                        <p:tgtEl>
                                          <p:spTgt spid="40"/>
                                        </p:tgtEl>
                                        <p:attrNameLst>
                                          <p:attrName>style.visibility</p:attrName>
                                        </p:attrNameLst>
                                      </p:cBhvr>
                                      <p:tavLst>
                                        <p:tav tm="0">
                                          <p:val>
                                            <p:strVal val="hidden"/>
                                          </p:val>
                                        </p:tav>
                                        <p:tav tm="50000">
                                          <p:val>
                                            <p:strVal val="visible"/>
                                          </p:val>
                                        </p:tav>
                                      </p:tavLst>
                                    </p:anim>
                                  </p:childTnLst>
                                </p:cTn>
                              </p:par>
                              <p:par>
                                <p:cTn id="155" presetID="35" presetClass="emph" presetSubtype="0" repeatCount="3000" fill="hold" nodeType="withEffect">
                                  <p:stCondLst>
                                    <p:cond delay="0"/>
                                  </p:stCondLst>
                                  <p:childTnLst>
                                    <p:anim calcmode="discrete" valueType="str">
                                      <p:cBhvr>
                                        <p:cTn id="156" dur="1000" fill="hold"/>
                                        <p:tgtEl>
                                          <p:spTgt spid="42"/>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P spid="45" grpId="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
          </p:nvPr>
        </p:nvSpPr>
        <p:spPr>
          <a:xfrm>
            <a:off x="516000" y="1008000"/>
            <a:ext cx="11160000" cy="5247590"/>
          </a:xfrm>
        </p:spPr>
        <p:txBody>
          <a:bodyPr/>
          <a:lstStyle/>
          <a:p>
            <a:r>
              <a:rPr lang="zh-CN" altLang="en-US" dirty="0"/>
              <a:t>有向图</a:t>
            </a:r>
            <a:r>
              <a:rPr lang="en-US" altLang="zh-CN" dirty="0"/>
              <a:t>D</a:t>
            </a:r>
            <a:r>
              <a:rPr lang="zh-CN" altLang="en-US" dirty="0"/>
              <a:t>如图所示，回答下列诸问</a:t>
            </a:r>
            <a:r>
              <a:rPr lang="en-US" altLang="zh-CN" dirty="0">
                <a:sym typeface="Symbol" panose="05050102010706020507" pitchFamily="18" charset="2"/>
              </a:rPr>
              <a:t> </a:t>
            </a:r>
          </a:p>
          <a:p>
            <a:pPr lvl="1"/>
            <a:r>
              <a:rPr lang="en-US" altLang="zh-CN" sz="2600" dirty="0"/>
              <a:t>(1)D</a:t>
            </a:r>
            <a:r>
              <a:rPr lang="zh-CN" altLang="en-US" sz="2600" dirty="0"/>
              <a:t>中有几种非同构的圈？</a:t>
            </a:r>
          </a:p>
          <a:p>
            <a:pPr lvl="1"/>
            <a:r>
              <a:rPr lang="en-US" altLang="zh-CN" sz="2600" dirty="0"/>
              <a:t>(2)D</a:t>
            </a:r>
            <a:r>
              <a:rPr lang="zh-CN" altLang="en-US" sz="2600" dirty="0"/>
              <a:t>中有几种非圈非同构的简单回路？</a:t>
            </a:r>
          </a:p>
          <a:p>
            <a:pPr lvl="1"/>
            <a:r>
              <a:rPr lang="en-US" altLang="zh-CN" sz="2600" dirty="0"/>
              <a:t>(3)D</a:t>
            </a:r>
            <a:r>
              <a:rPr lang="zh-CN" altLang="en-US" sz="2600" dirty="0"/>
              <a:t>是哪类连通图</a:t>
            </a:r>
            <a:r>
              <a:rPr lang="en-US" altLang="zh-CN" sz="2600" dirty="0"/>
              <a:t>?</a:t>
            </a:r>
          </a:p>
          <a:p>
            <a:pPr lvl="1"/>
            <a:r>
              <a:rPr lang="en-US" altLang="zh-CN" sz="2600" dirty="0"/>
              <a:t>(4)D</a:t>
            </a:r>
            <a:r>
              <a:rPr lang="zh-CN" altLang="en-US" sz="2600" dirty="0"/>
              <a:t>中</a:t>
            </a:r>
            <a:r>
              <a:rPr lang="en-US" altLang="zh-CN" sz="2600" dirty="0"/>
              <a:t>v1</a:t>
            </a:r>
            <a:r>
              <a:rPr lang="zh-CN" altLang="en-US" sz="2600" dirty="0"/>
              <a:t>到</a:t>
            </a:r>
            <a:r>
              <a:rPr lang="en-US" altLang="zh-CN" sz="2600" dirty="0"/>
              <a:t>v4</a:t>
            </a:r>
            <a:r>
              <a:rPr lang="zh-CN" altLang="en-US" sz="2600" dirty="0"/>
              <a:t>长度为</a:t>
            </a:r>
            <a:r>
              <a:rPr lang="en-US" altLang="zh-CN" sz="2600" dirty="0"/>
              <a:t>1,2,3,4</a:t>
            </a:r>
            <a:r>
              <a:rPr lang="zh-CN" altLang="en-US" sz="2600" dirty="0"/>
              <a:t>的通路各多少条？其中几条是非初级的简单通路？</a:t>
            </a:r>
          </a:p>
          <a:p>
            <a:pPr lvl="1"/>
            <a:r>
              <a:rPr lang="en-US" altLang="zh-CN" sz="2600" dirty="0"/>
              <a:t>(5)D</a:t>
            </a:r>
            <a:r>
              <a:rPr lang="zh-CN" altLang="en-US" sz="2600" dirty="0"/>
              <a:t>中</a:t>
            </a:r>
            <a:r>
              <a:rPr lang="en-US" altLang="zh-CN" sz="2600" dirty="0"/>
              <a:t>v1</a:t>
            </a:r>
            <a:r>
              <a:rPr lang="zh-CN" altLang="en-US" sz="2600" dirty="0"/>
              <a:t>到</a:t>
            </a:r>
            <a:r>
              <a:rPr lang="en-US" altLang="zh-CN" sz="2600" dirty="0"/>
              <a:t>v1</a:t>
            </a:r>
            <a:r>
              <a:rPr lang="zh-CN" altLang="en-US" sz="2600" dirty="0"/>
              <a:t>长度为</a:t>
            </a:r>
            <a:r>
              <a:rPr lang="en-US" altLang="zh-CN" sz="2600" dirty="0"/>
              <a:t>1,2,3,4</a:t>
            </a:r>
            <a:r>
              <a:rPr lang="zh-CN" altLang="en-US" sz="2600" dirty="0"/>
              <a:t>的回路各多少条？讨论它们的类型</a:t>
            </a:r>
            <a:r>
              <a:rPr lang="en-US" altLang="zh-CN" sz="2600" dirty="0"/>
              <a:t>.</a:t>
            </a:r>
          </a:p>
          <a:p>
            <a:pPr lvl="1"/>
            <a:r>
              <a:rPr lang="en-US" altLang="zh-CN" sz="2600" dirty="0"/>
              <a:t>(6)D</a:t>
            </a:r>
            <a:r>
              <a:rPr lang="zh-CN" altLang="en-US" sz="2600" dirty="0"/>
              <a:t>中长度为</a:t>
            </a:r>
            <a:r>
              <a:rPr lang="en-US" altLang="zh-CN" sz="2600" dirty="0"/>
              <a:t>4</a:t>
            </a:r>
            <a:r>
              <a:rPr lang="zh-CN" altLang="en-US" sz="2600" dirty="0"/>
              <a:t>的通路（不含回路）有多少条？</a:t>
            </a:r>
          </a:p>
          <a:p>
            <a:pPr lvl="1"/>
            <a:r>
              <a:rPr lang="en-US" altLang="zh-CN" sz="2600" dirty="0"/>
              <a:t>(7)D</a:t>
            </a:r>
            <a:r>
              <a:rPr lang="zh-CN" altLang="en-US" sz="2600" dirty="0"/>
              <a:t>中长度为</a:t>
            </a:r>
            <a:r>
              <a:rPr lang="en-US" altLang="zh-CN" sz="2600" dirty="0"/>
              <a:t>4</a:t>
            </a:r>
            <a:r>
              <a:rPr lang="zh-CN" altLang="en-US" sz="2600" dirty="0"/>
              <a:t>的回路有多少条？</a:t>
            </a:r>
          </a:p>
          <a:p>
            <a:pPr lvl="1"/>
            <a:r>
              <a:rPr lang="en-US" altLang="zh-CN" sz="2600" dirty="0"/>
              <a:t>(8)D</a:t>
            </a:r>
            <a:r>
              <a:rPr lang="zh-CN" altLang="en-US" sz="2600" dirty="0"/>
              <a:t>中长度</a:t>
            </a:r>
            <a:r>
              <a:rPr lang="zh-CN" altLang="en-US" sz="2600" dirty="0">
                <a:sym typeface="Symbol" panose="05050102010706020507" pitchFamily="18" charset="2"/>
              </a:rPr>
              <a:t></a:t>
            </a:r>
            <a:r>
              <a:rPr lang="en-US" altLang="zh-CN" sz="2600" dirty="0"/>
              <a:t>4</a:t>
            </a:r>
            <a:r>
              <a:rPr lang="zh-CN" altLang="en-US" sz="2600" dirty="0"/>
              <a:t>的通路有多少条？其中有几条是回路？</a:t>
            </a:r>
          </a:p>
          <a:p>
            <a:pPr lvl="1"/>
            <a:r>
              <a:rPr lang="en-US" altLang="zh-CN" sz="2600" dirty="0"/>
              <a:t>(9)</a:t>
            </a:r>
            <a:r>
              <a:rPr lang="zh-CN" altLang="en-US" sz="2600" dirty="0"/>
              <a:t>写出</a:t>
            </a:r>
            <a:r>
              <a:rPr lang="en-US" altLang="zh-CN" sz="2600" dirty="0"/>
              <a:t>D</a:t>
            </a:r>
            <a:r>
              <a:rPr lang="zh-CN" altLang="en-US" sz="2600" dirty="0"/>
              <a:t>的可达矩阵</a:t>
            </a:r>
            <a:r>
              <a:rPr lang="en-US" altLang="zh-CN" sz="2600" dirty="0"/>
              <a:t>.</a:t>
            </a:r>
            <a:endParaRPr lang="en-US" altLang="zh-CN" sz="2600" dirty="0">
              <a:sym typeface="Symbol" panose="05050102010706020507" pitchFamily="18" charset="2"/>
            </a:endParaRPr>
          </a:p>
        </p:txBody>
      </p:sp>
      <p:sp>
        <p:nvSpPr>
          <p:cNvPr id="6146" name="Rectangle 2"/>
          <p:cNvSpPr>
            <a:spLocks noGrp="1" noChangeArrowheads="1"/>
          </p:cNvSpPr>
          <p:nvPr>
            <p:ph type="title"/>
          </p:nvPr>
        </p:nvSpPr>
        <p:spPr/>
        <p:txBody>
          <a:bodyPr/>
          <a:lstStyle/>
          <a:p>
            <a:r>
              <a:rPr lang="zh-CN" altLang="en-US" dirty="0"/>
              <a:t>练习</a:t>
            </a:r>
            <a:r>
              <a:rPr lang="en-US" altLang="zh-CN" dirty="0"/>
              <a:t>4</a:t>
            </a:r>
          </a:p>
        </p:txBody>
      </p:sp>
      <p:sp>
        <p:nvSpPr>
          <p:cNvPr id="9" name="文本占位符 8"/>
          <p:cNvSpPr>
            <a:spLocks noGrp="1"/>
          </p:cNvSpPr>
          <p:nvPr>
            <p:ph type="body" sz="quarter" idx="11"/>
          </p:nvPr>
        </p:nvSpPr>
        <p:spPr/>
        <p:txBody>
          <a:bodyPr/>
          <a:lstStyle/>
          <a:p>
            <a:r>
              <a:rPr lang="en-US" altLang="zh-CN"/>
              <a:t>8.4 </a:t>
            </a:r>
            <a:r>
              <a:rPr lang="zh-CN" altLang="en-US"/>
              <a:t>图的矩阵表示</a:t>
            </a:r>
            <a:endParaRPr lang="zh-CN" altLang="en-US" dirty="0"/>
          </a:p>
        </p:txBody>
      </p:sp>
      <p:pic>
        <p:nvPicPr>
          <p:cNvPr id="12" name="Picture 10" descr="14-13">
            <a:extLst>
              <a:ext uri="{FF2B5EF4-FFF2-40B4-BE49-F238E27FC236}">
                <a16:creationId xmlns:a16="http://schemas.microsoft.com/office/drawing/2014/main" id="{A301F83F-3E1A-42D1-BF3D-D972E81EE4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8917" t="3828"/>
          <a:stretch>
            <a:fillRect/>
          </a:stretch>
        </p:blipFill>
        <p:spPr bwMode="auto">
          <a:xfrm>
            <a:off x="8182401" y="648028"/>
            <a:ext cx="2527397" cy="22201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灯片编号占位符 6">
            <a:extLst>
              <a:ext uri="{FF2B5EF4-FFF2-40B4-BE49-F238E27FC236}">
                <a16:creationId xmlns:a16="http://schemas.microsoft.com/office/drawing/2014/main" id="{1534DD78-724B-4CD8-A46A-5212971DF1C5}"/>
              </a:ext>
            </a:extLst>
          </p:cNvPr>
          <p:cNvSpPr>
            <a:spLocks noGrp="1"/>
          </p:cNvSpPr>
          <p:nvPr>
            <p:ph type="sldNum" sz="quarter" idx="10"/>
          </p:nvPr>
        </p:nvSpPr>
        <p:spPr/>
        <p:txBody>
          <a:bodyPr/>
          <a:lstStyle/>
          <a:p>
            <a:fld id="{ADDBA8A9-FE90-4847-B2BB-91D9864F4629}" type="slidenum">
              <a:rPr lang="zh-CN" altLang="en-US" smtClean="0"/>
              <a:pPr/>
              <a:t>68</a:t>
            </a:fld>
            <a:r>
              <a:rPr lang="en-US" altLang="zh-CN"/>
              <a:t>|73</a:t>
            </a:r>
            <a:endParaRPr lang="zh-CN" altLang="en-US" dirty="0"/>
          </a:p>
        </p:txBody>
      </p:sp>
    </p:spTree>
    <p:extLst>
      <p:ext uri="{BB962C8B-B14F-4D97-AF65-F5344CB8AC3E}">
        <p14:creationId xmlns:p14="http://schemas.microsoft.com/office/powerpoint/2010/main" val="852950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p:cTn id="11" dur="500" fill="hold"/>
                                        <p:tgtEl>
                                          <p:spTgt spid="12"/>
                                        </p:tgtEl>
                                        <p:attrNameLst>
                                          <p:attrName>ppt_w</p:attrName>
                                        </p:attrNameLst>
                                      </p:cBhvr>
                                      <p:tavLst>
                                        <p:tav tm="0">
                                          <p:val>
                                            <p:fltVal val="0"/>
                                          </p:val>
                                        </p:tav>
                                        <p:tav tm="100000">
                                          <p:val>
                                            <p:strVal val="#ppt_w"/>
                                          </p:val>
                                        </p:tav>
                                      </p:tavLst>
                                    </p:anim>
                                    <p:anim calcmode="lin" valueType="num">
                                      <p:cBhvr>
                                        <p:cTn id="12" dur="500" fill="hold"/>
                                        <p:tgtEl>
                                          <p:spTgt spid="12"/>
                                        </p:tgtEl>
                                        <p:attrNameLst>
                                          <p:attrName>ppt_h</p:attrName>
                                        </p:attrNameLst>
                                      </p:cBhvr>
                                      <p:tavLst>
                                        <p:tav tm="0">
                                          <p:val>
                                            <p:fltVal val="0"/>
                                          </p:val>
                                        </p:tav>
                                        <p:tav tm="100000">
                                          <p:val>
                                            <p:strVal val="#ppt_h"/>
                                          </p:val>
                                        </p:tav>
                                      </p:tavLst>
                                    </p:anim>
                                    <p:animEffect transition="in" filter="fade">
                                      <p:cBhvr>
                                        <p:cTn id="13" dur="500"/>
                                        <p:tgtEl>
                                          <p:spTgt spid="1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
                                            <p:txEl>
                                              <p:pRg st="1" end="1"/>
                                            </p:txEl>
                                          </p:spTgt>
                                        </p:tgtEl>
                                        <p:attrNameLst>
                                          <p:attrName>style.visibility</p:attrName>
                                        </p:attrNameLst>
                                      </p:cBhvr>
                                      <p:to>
                                        <p:strVal val="visible"/>
                                      </p:to>
                                    </p:set>
                                    <p:animEffect transition="in" filter="fade">
                                      <p:cBhvr>
                                        <p:cTn id="18" dur="500"/>
                                        <p:tgtEl>
                                          <p:spTgt spid="2">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
                                            <p:txEl>
                                              <p:pRg st="2" end="2"/>
                                            </p:txEl>
                                          </p:spTgt>
                                        </p:tgtEl>
                                        <p:attrNameLst>
                                          <p:attrName>style.visibility</p:attrName>
                                        </p:attrNameLst>
                                      </p:cBhvr>
                                      <p:to>
                                        <p:strVal val="visible"/>
                                      </p:to>
                                    </p:set>
                                    <p:animEffect transition="in" filter="fade">
                                      <p:cBhvr>
                                        <p:cTn id="23" dur="500"/>
                                        <p:tgtEl>
                                          <p:spTgt spid="2">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
                                            <p:txEl>
                                              <p:pRg st="3" end="3"/>
                                            </p:txEl>
                                          </p:spTgt>
                                        </p:tgtEl>
                                        <p:attrNameLst>
                                          <p:attrName>style.visibility</p:attrName>
                                        </p:attrNameLst>
                                      </p:cBhvr>
                                      <p:to>
                                        <p:strVal val="visible"/>
                                      </p:to>
                                    </p:set>
                                    <p:animEffect transition="in" filter="fade">
                                      <p:cBhvr>
                                        <p:cTn id="28" dur="500"/>
                                        <p:tgtEl>
                                          <p:spTgt spid="2">
                                            <p:txEl>
                                              <p:pRg st="3" end="3"/>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2">
                                            <p:txEl>
                                              <p:pRg st="4" end="4"/>
                                            </p:txEl>
                                          </p:spTgt>
                                        </p:tgtEl>
                                        <p:attrNameLst>
                                          <p:attrName>style.visibility</p:attrName>
                                        </p:attrNameLst>
                                      </p:cBhvr>
                                      <p:to>
                                        <p:strVal val="visible"/>
                                      </p:to>
                                    </p:set>
                                    <p:animEffect transition="in" filter="fade">
                                      <p:cBhvr>
                                        <p:cTn id="33" dur="500"/>
                                        <p:tgtEl>
                                          <p:spTgt spid="2">
                                            <p:txEl>
                                              <p:pRg st="4" end="4"/>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2">
                                            <p:txEl>
                                              <p:pRg st="5" end="5"/>
                                            </p:txEl>
                                          </p:spTgt>
                                        </p:tgtEl>
                                        <p:attrNameLst>
                                          <p:attrName>style.visibility</p:attrName>
                                        </p:attrNameLst>
                                      </p:cBhvr>
                                      <p:to>
                                        <p:strVal val="visible"/>
                                      </p:to>
                                    </p:set>
                                    <p:animEffect transition="in" filter="fade">
                                      <p:cBhvr>
                                        <p:cTn id="38" dur="500"/>
                                        <p:tgtEl>
                                          <p:spTgt spid="2">
                                            <p:txEl>
                                              <p:pRg st="5" end="5"/>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2">
                                            <p:txEl>
                                              <p:pRg st="6" end="6"/>
                                            </p:txEl>
                                          </p:spTgt>
                                        </p:tgtEl>
                                        <p:attrNameLst>
                                          <p:attrName>style.visibility</p:attrName>
                                        </p:attrNameLst>
                                      </p:cBhvr>
                                      <p:to>
                                        <p:strVal val="visible"/>
                                      </p:to>
                                    </p:set>
                                    <p:animEffect transition="in" filter="fade">
                                      <p:cBhvr>
                                        <p:cTn id="43" dur="500"/>
                                        <p:tgtEl>
                                          <p:spTgt spid="2">
                                            <p:txEl>
                                              <p:pRg st="6" end="6"/>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2">
                                            <p:txEl>
                                              <p:pRg st="7" end="7"/>
                                            </p:txEl>
                                          </p:spTgt>
                                        </p:tgtEl>
                                        <p:attrNameLst>
                                          <p:attrName>style.visibility</p:attrName>
                                        </p:attrNameLst>
                                      </p:cBhvr>
                                      <p:to>
                                        <p:strVal val="visible"/>
                                      </p:to>
                                    </p:set>
                                    <p:animEffect transition="in" filter="fade">
                                      <p:cBhvr>
                                        <p:cTn id="48" dur="500"/>
                                        <p:tgtEl>
                                          <p:spTgt spid="2">
                                            <p:txEl>
                                              <p:pRg st="7" end="7"/>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2">
                                            <p:txEl>
                                              <p:pRg st="8" end="8"/>
                                            </p:txEl>
                                          </p:spTgt>
                                        </p:tgtEl>
                                        <p:attrNameLst>
                                          <p:attrName>style.visibility</p:attrName>
                                        </p:attrNameLst>
                                      </p:cBhvr>
                                      <p:to>
                                        <p:strVal val="visible"/>
                                      </p:to>
                                    </p:set>
                                    <p:animEffect transition="in" filter="fade">
                                      <p:cBhvr>
                                        <p:cTn id="53" dur="500"/>
                                        <p:tgtEl>
                                          <p:spTgt spid="2">
                                            <p:txEl>
                                              <p:pRg st="8" end="8"/>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2">
                                            <p:txEl>
                                              <p:pRg st="9" end="9"/>
                                            </p:txEl>
                                          </p:spTgt>
                                        </p:tgtEl>
                                        <p:attrNameLst>
                                          <p:attrName>style.visibility</p:attrName>
                                        </p:attrNameLst>
                                      </p:cBhvr>
                                      <p:to>
                                        <p:strVal val="visible"/>
                                      </p:to>
                                    </p:set>
                                    <p:animEffect transition="in" filter="fade">
                                      <p:cBhvr>
                                        <p:cTn id="58" dur="500"/>
                                        <p:tgtEl>
                                          <p:spTgt spid="2">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
          </p:nvPr>
        </p:nvSpPr>
        <p:spPr>
          <a:xfrm>
            <a:off x="516000" y="1008000"/>
            <a:ext cx="6646800" cy="4539704"/>
          </a:xfrm>
        </p:spPr>
        <p:txBody>
          <a:bodyPr/>
          <a:lstStyle/>
          <a:p>
            <a:r>
              <a:rPr lang="zh-CN" altLang="en-US" dirty="0"/>
              <a:t>有向图</a:t>
            </a:r>
            <a:r>
              <a:rPr lang="en-US" altLang="zh-CN" dirty="0"/>
              <a:t>D</a:t>
            </a:r>
            <a:r>
              <a:rPr lang="zh-CN" altLang="en-US" dirty="0"/>
              <a:t>如图所示，回答下列诸问</a:t>
            </a:r>
            <a:r>
              <a:rPr lang="en-US" altLang="zh-CN" dirty="0">
                <a:sym typeface="Symbol" panose="05050102010706020507" pitchFamily="18" charset="2"/>
              </a:rPr>
              <a:t> </a:t>
            </a:r>
          </a:p>
          <a:p>
            <a:r>
              <a:rPr lang="zh-CN" altLang="en-US" sz="2800" dirty="0"/>
              <a:t>解</a:t>
            </a:r>
            <a:r>
              <a:rPr lang="en-US" altLang="zh-CN" sz="2800" dirty="0"/>
              <a:t>: </a:t>
            </a:r>
          </a:p>
          <a:p>
            <a:pPr lvl="1"/>
            <a:r>
              <a:rPr lang="en-US" altLang="zh-CN" sz="2600" dirty="0"/>
              <a:t>(1)D</a:t>
            </a:r>
            <a:r>
              <a:rPr lang="zh-CN" altLang="en-US" sz="2600" dirty="0"/>
              <a:t>中有</a:t>
            </a:r>
            <a:r>
              <a:rPr lang="en-US" altLang="zh-CN" sz="2600" dirty="0"/>
              <a:t>3</a:t>
            </a:r>
            <a:r>
              <a:rPr lang="zh-CN" altLang="en-US" sz="2600" dirty="0"/>
              <a:t>种非同构的圈，长度分别为</a:t>
            </a:r>
            <a:r>
              <a:rPr lang="en-US" altLang="zh-CN" sz="2600" dirty="0"/>
              <a:t>1,2,3</a:t>
            </a:r>
            <a:r>
              <a:rPr lang="zh-CN" altLang="en-US" sz="2600" dirty="0"/>
              <a:t>，请画出它们的图形</a:t>
            </a:r>
            <a:r>
              <a:rPr lang="en-US" altLang="zh-CN" sz="2600" dirty="0"/>
              <a:t>.</a:t>
            </a:r>
          </a:p>
          <a:p>
            <a:pPr lvl="1"/>
            <a:r>
              <a:rPr lang="en-US" altLang="zh-CN" sz="2600" dirty="0"/>
              <a:t>(2)D</a:t>
            </a:r>
            <a:r>
              <a:rPr lang="zh-CN" altLang="en-US" sz="2600" dirty="0"/>
              <a:t>中有</a:t>
            </a:r>
            <a:r>
              <a:rPr lang="en-US" altLang="zh-CN" sz="2600" dirty="0"/>
              <a:t>3</a:t>
            </a:r>
            <a:r>
              <a:rPr lang="zh-CN" altLang="en-US" sz="2600" dirty="0"/>
              <a:t>种非圈的非同构的简单回路，它们的长度分别为</a:t>
            </a:r>
            <a:r>
              <a:rPr lang="en-US" altLang="zh-CN" sz="2600" dirty="0"/>
              <a:t>4,5,6. </a:t>
            </a:r>
            <a:r>
              <a:rPr lang="zh-CN" altLang="en-US" sz="2600" dirty="0"/>
              <a:t>请画出它们的图形来</a:t>
            </a:r>
            <a:r>
              <a:rPr lang="en-US" altLang="zh-CN" sz="2600" dirty="0"/>
              <a:t>.</a:t>
            </a:r>
          </a:p>
          <a:p>
            <a:pPr lvl="1"/>
            <a:r>
              <a:rPr lang="en-US" altLang="zh-CN" sz="2600" dirty="0"/>
              <a:t>(3)D</a:t>
            </a:r>
            <a:r>
              <a:rPr lang="zh-CN" altLang="en-US" sz="2600" dirty="0"/>
              <a:t>是强连通的</a:t>
            </a:r>
            <a:r>
              <a:rPr lang="en-US" altLang="zh-CN" sz="2600" dirty="0"/>
              <a:t>.</a:t>
            </a:r>
            <a:r>
              <a:rPr lang="zh-CN" altLang="en-US" sz="2600" dirty="0"/>
              <a:t>（为什么</a:t>
            </a:r>
            <a:r>
              <a:rPr lang="en-US" altLang="zh-CN" sz="2600" dirty="0"/>
              <a:t>?</a:t>
            </a:r>
            <a:r>
              <a:rPr lang="zh-CN" altLang="en-US" sz="2600" dirty="0"/>
              <a:t>）</a:t>
            </a:r>
          </a:p>
          <a:p>
            <a:pPr lvl="1"/>
            <a:r>
              <a:rPr lang="zh-CN" altLang="en-US" sz="2600" dirty="0"/>
              <a:t>为解</a:t>
            </a:r>
            <a:r>
              <a:rPr lang="en-US" altLang="zh-CN" sz="2600" dirty="0"/>
              <a:t>(4)~(8), </a:t>
            </a:r>
            <a:r>
              <a:rPr lang="zh-CN" altLang="en-US" sz="2600" dirty="0"/>
              <a:t>需先求</a:t>
            </a:r>
            <a:r>
              <a:rPr lang="en-US" altLang="zh-CN" sz="2600" dirty="0"/>
              <a:t>D</a:t>
            </a:r>
            <a:r>
              <a:rPr lang="zh-CN" altLang="en-US" sz="2600" dirty="0"/>
              <a:t>的邻接矩阵的前</a:t>
            </a:r>
            <a:r>
              <a:rPr lang="en-US" altLang="zh-CN" sz="2600" dirty="0"/>
              <a:t>4</a:t>
            </a:r>
            <a:r>
              <a:rPr lang="zh-CN" altLang="en-US" sz="2600" dirty="0"/>
              <a:t>次幂</a:t>
            </a:r>
            <a:r>
              <a:rPr lang="en-US" altLang="zh-CN" sz="2600" dirty="0"/>
              <a:t>.</a:t>
            </a:r>
          </a:p>
        </p:txBody>
      </p:sp>
      <p:sp>
        <p:nvSpPr>
          <p:cNvPr id="6146" name="Rectangle 2"/>
          <p:cNvSpPr>
            <a:spLocks noGrp="1" noChangeArrowheads="1"/>
          </p:cNvSpPr>
          <p:nvPr>
            <p:ph type="title"/>
          </p:nvPr>
        </p:nvSpPr>
        <p:spPr/>
        <p:txBody>
          <a:bodyPr/>
          <a:lstStyle/>
          <a:p>
            <a:r>
              <a:rPr lang="zh-CN" altLang="en-US" dirty="0"/>
              <a:t>练习</a:t>
            </a:r>
            <a:r>
              <a:rPr lang="en-US" altLang="zh-CN" dirty="0"/>
              <a:t>4</a:t>
            </a:r>
          </a:p>
        </p:txBody>
      </p:sp>
      <p:sp>
        <p:nvSpPr>
          <p:cNvPr id="9" name="文本占位符 8"/>
          <p:cNvSpPr>
            <a:spLocks noGrp="1"/>
          </p:cNvSpPr>
          <p:nvPr>
            <p:ph type="body" sz="quarter" idx="11"/>
          </p:nvPr>
        </p:nvSpPr>
        <p:spPr/>
        <p:txBody>
          <a:bodyPr/>
          <a:lstStyle/>
          <a:p>
            <a:r>
              <a:rPr lang="en-US" altLang="zh-CN"/>
              <a:t>8.4 </a:t>
            </a:r>
            <a:r>
              <a:rPr lang="zh-CN" altLang="en-US"/>
              <a:t>图的矩阵表示</a:t>
            </a:r>
            <a:endParaRPr lang="zh-CN" altLang="en-US" dirty="0"/>
          </a:p>
        </p:txBody>
      </p:sp>
      <p:pic>
        <p:nvPicPr>
          <p:cNvPr id="12" name="Picture 10" descr="14-13">
            <a:extLst>
              <a:ext uri="{FF2B5EF4-FFF2-40B4-BE49-F238E27FC236}">
                <a16:creationId xmlns:a16="http://schemas.microsoft.com/office/drawing/2014/main" id="{A301F83F-3E1A-42D1-BF3D-D972E81EE4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8917" t="3828"/>
          <a:stretch>
            <a:fillRect/>
          </a:stretch>
        </p:blipFill>
        <p:spPr bwMode="auto">
          <a:xfrm>
            <a:off x="8182401" y="648028"/>
            <a:ext cx="2527397" cy="22201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7" name="Object 11">
            <a:extLst>
              <a:ext uri="{FF2B5EF4-FFF2-40B4-BE49-F238E27FC236}">
                <a16:creationId xmlns:a16="http://schemas.microsoft.com/office/drawing/2014/main" id="{9B88CE7E-9144-46C6-B2AF-27B679231130}"/>
              </a:ext>
            </a:extLst>
          </p:cNvPr>
          <p:cNvGraphicFramePr>
            <a:graphicFrameLocks noChangeAspect="1"/>
          </p:cNvGraphicFramePr>
          <p:nvPr>
            <p:extLst>
              <p:ext uri="{D42A27DB-BD31-4B8C-83A1-F6EECF244321}">
                <p14:modId xmlns:p14="http://schemas.microsoft.com/office/powerpoint/2010/main" val="1180321676"/>
              </p:ext>
            </p:extLst>
          </p:nvPr>
        </p:nvGraphicFramePr>
        <p:xfrm>
          <a:off x="7119158" y="3291896"/>
          <a:ext cx="4288618" cy="2864104"/>
        </p:xfrm>
        <a:graphic>
          <a:graphicData uri="http://schemas.openxmlformats.org/presentationml/2006/ole">
            <mc:AlternateContent xmlns:mc="http://schemas.openxmlformats.org/markup-compatibility/2006">
              <mc:Choice xmlns:v="urn:schemas-microsoft-com:vml" Requires="v">
                <p:oleObj spid="_x0000_s3077" name="公式" r:id="rId4" imgW="2781000" imgH="1854000" progId="Equation.3">
                  <p:embed/>
                </p:oleObj>
              </mc:Choice>
              <mc:Fallback>
                <p:oleObj name="公式" r:id="rId4" imgW="2781000" imgH="1854000" progId="Equation.3">
                  <p:embed/>
                  <p:pic>
                    <p:nvPicPr>
                      <p:cNvPr id="7" name="Object 11">
                        <a:extLst>
                          <a:ext uri="{FF2B5EF4-FFF2-40B4-BE49-F238E27FC236}">
                            <a16:creationId xmlns:a16="http://schemas.microsoft.com/office/drawing/2014/main" id="{9B88CE7E-9144-46C6-B2AF-27B67923113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19158" y="3291896"/>
                        <a:ext cx="4288618" cy="2864104"/>
                      </a:xfrm>
                      <a:prstGeom prst="rect">
                        <a:avLst/>
                      </a:prstGeom>
                      <a:noFill/>
                      <a:extLst/>
                    </p:spPr>
                  </p:pic>
                </p:oleObj>
              </mc:Fallback>
            </mc:AlternateContent>
          </a:graphicData>
        </a:graphic>
      </p:graphicFrame>
      <p:sp>
        <p:nvSpPr>
          <p:cNvPr id="3" name="灯片编号占位符 2">
            <a:extLst>
              <a:ext uri="{FF2B5EF4-FFF2-40B4-BE49-F238E27FC236}">
                <a16:creationId xmlns:a16="http://schemas.microsoft.com/office/drawing/2014/main" id="{03987452-E60E-41DD-BCA5-78BE419FB95D}"/>
              </a:ext>
            </a:extLst>
          </p:cNvPr>
          <p:cNvSpPr>
            <a:spLocks noGrp="1"/>
          </p:cNvSpPr>
          <p:nvPr>
            <p:ph type="sldNum" sz="quarter" idx="10"/>
          </p:nvPr>
        </p:nvSpPr>
        <p:spPr/>
        <p:txBody>
          <a:bodyPr/>
          <a:lstStyle/>
          <a:p>
            <a:fld id="{ADDBA8A9-FE90-4847-B2BB-91D9864F4629}" type="slidenum">
              <a:rPr lang="zh-CN" altLang="en-US" smtClean="0"/>
              <a:pPr/>
              <a:t>69</a:t>
            </a:fld>
            <a:r>
              <a:rPr lang="en-US" altLang="zh-CN"/>
              <a:t>|73</a:t>
            </a:r>
            <a:endParaRPr lang="zh-CN" altLang="en-US" dirty="0"/>
          </a:p>
        </p:txBody>
      </p:sp>
    </p:spTree>
    <p:extLst>
      <p:ext uri="{BB962C8B-B14F-4D97-AF65-F5344CB8AC3E}">
        <p14:creationId xmlns:p14="http://schemas.microsoft.com/office/powerpoint/2010/main" val="1279743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Effect transition="in" filter="fade">
                                      <p:cBhvr>
                                        <p:cTn id="7" dur="500"/>
                                        <p:tgtEl>
                                          <p:spTgt spid="2">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fade">
                                      <p:cBhvr>
                                        <p:cTn id="12" dur="500"/>
                                        <p:tgtEl>
                                          <p:spTgt spid="2">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animEffect transition="in" filter="fade">
                                      <p:cBhvr>
                                        <p:cTn id="17" dur="500"/>
                                        <p:tgtEl>
                                          <p:spTgt spid="2">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
                                            <p:txEl>
                                              <p:pRg st="4" end="4"/>
                                            </p:txEl>
                                          </p:spTgt>
                                        </p:tgtEl>
                                        <p:attrNameLst>
                                          <p:attrName>style.visibility</p:attrName>
                                        </p:attrNameLst>
                                      </p:cBhvr>
                                      <p:to>
                                        <p:strVal val="visible"/>
                                      </p:to>
                                    </p:set>
                                    <p:animEffect transition="in" filter="fade">
                                      <p:cBhvr>
                                        <p:cTn id="22" dur="500"/>
                                        <p:tgtEl>
                                          <p:spTgt spid="2">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animEffect transition="in" filter="fade">
                                      <p:cBhvr>
                                        <p:cTn id="27" dur="500"/>
                                        <p:tgtEl>
                                          <p:spTgt spid="2">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53" presetClass="entr" presetSubtype="16" fill="hold" nodeType="clickEffect">
                                  <p:stCondLst>
                                    <p:cond delay="0"/>
                                  </p:stCondLst>
                                  <p:childTnLst>
                                    <p:set>
                                      <p:cBhvr>
                                        <p:cTn id="31" dur="1" fill="hold">
                                          <p:stCondLst>
                                            <p:cond delay="0"/>
                                          </p:stCondLst>
                                        </p:cTn>
                                        <p:tgtEl>
                                          <p:spTgt spid="7"/>
                                        </p:tgtEl>
                                        <p:attrNameLst>
                                          <p:attrName>style.visibility</p:attrName>
                                        </p:attrNameLst>
                                      </p:cBhvr>
                                      <p:to>
                                        <p:strVal val="visible"/>
                                      </p:to>
                                    </p:set>
                                    <p:anim calcmode="lin" valueType="num">
                                      <p:cBhvr>
                                        <p:cTn id="32" dur="500" fill="hold"/>
                                        <p:tgtEl>
                                          <p:spTgt spid="7"/>
                                        </p:tgtEl>
                                        <p:attrNameLst>
                                          <p:attrName>ppt_w</p:attrName>
                                        </p:attrNameLst>
                                      </p:cBhvr>
                                      <p:tavLst>
                                        <p:tav tm="0">
                                          <p:val>
                                            <p:fltVal val="0"/>
                                          </p:val>
                                        </p:tav>
                                        <p:tav tm="100000">
                                          <p:val>
                                            <p:strVal val="#ppt_w"/>
                                          </p:val>
                                        </p:tav>
                                      </p:tavLst>
                                    </p:anim>
                                    <p:anim calcmode="lin" valueType="num">
                                      <p:cBhvr>
                                        <p:cTn id="33" dur="500" fill="hold"/>
                                        <p:tgtEl>
                                          <p:spTgt spid="7"/>
                                        </p:tgtEl>
                                        <p:attrNameLst>
                                          <p:attrName>ppt_h</p:attrName>
                                        </p:attrNameLst>
                                      </p:cBhvr>
                                      <p:tavLst>
                                        <p:tav tm="0">
                                          <p:val>
                                            <p:fltVal val="0"/>
                                          </p:val>
                                        </p:tav>
                                        <p:tav tm="100000">
                                          <p:val>
                                            <p:strVal val="#ppt_h"/>
                                          </p:val>
                                        </p:tav>
                                      </p:tavLst>
                                    </p:anim>
                                    <p:animEffect transition="in" filter="fade">
                                      <p:cBhvr>
                                        <p:cTn id="3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
          </p:nvPr>
        </p:nvSpPr>
        <p:spPr>
          <a:xfrm>
            <a:off x="516000" y="1008000"/>
            <a:ext cx="11160000" cy="4324261"/>
          </a:xfrm>
        </p:spPr>
        <p:txBody>
          <a:bodyPr/>
          <a:lstStyle/>
          <a:p>
            <a:r>
              <a:rPr lang="zh-CN" altLang="en-US" dirty="0"/>
              <a:t>定义</a:t>
            </a:r>
            <a:r>
              <a:rPr lang="en-US" altLang="zh-CN" dirty="0"/>
              <a:t>14.2  </a:t>
            </a:r>
            <a:r>
              <a:rPr lang="zh-CN" altLang="en-US" dirty="0">
                <a:solidFill>
                  <a:srgbClr val="FF0000"/>
                </a:solidFill>
              </a:rPr>
              <a:t>有向图</a:t>
            </a:r>
            <a:r>
              <a:rPr lang="en-US" altLang="zh-CN" dirty="0"/>
              <a:t>D</a:t>
            </a:r>
            <a:r>
              <a:rPr lang="zh-CN" altLang="en-US" dirty="0"/>
              <a:t>是一个有序二元组</a:t>
            </a:r>
            <a:r>
              <a:rPr lang="en-US" altLang="zh-CN" b="1" dirty="0"/>
              <a:t>&lt;V,E&gt;</a:t>
            </a:r>
            <a:r>
              <a:rPr lang="en-US" altLang="zh-CN" dirty="0"/>
              <a:t>, </a:t>
            </a:r>
            <a:r>
              <a:rPr lang="zh-CN" altLang="en-US" dirty="0"/>
              <a:t>其中</a:t>
            </a:r>
            <a:endParaRPr lang="en-US" altLang="zh-CN" dirty="0"/>
          </a:p>
          <a:p>
            <a:pPr marL="720000" lvl="1" indent="0">
              <a:buNone/>
            </a:pPr>
            <a:r>
              <a:rPr lang="en-US" altLang="zh-CN" dirty="0"/>
              <a:t>(1) V</a:t>
            </a:r>
            <a:r>
              <a:rPr lang="zh-CN" altLang="en-US" dirty="0">
                <a:sym typeface="Symbol" panose="05050102010706020507" pitchFamily="18" charset="2"/>
              </a:rPr>
              <a:t>是非空有限集</a:t>
            </a:r>
            <a:r>
              <a:rPr lang="en-US" altLang="zh-CN" dirty="0">
                <a:sym typeface="Symbol" panose="05050102010706020507" pitchFamily="18" charset="2"/>
              </a:rPr>
              <a:t>, </a:t>
            </a:r>
            <a:r>
              <a:rPr lang="zh-CN" altLang="en-US" dirty="0">
                <a:sym typeface="Symbol" panose="05050102010706020507" pitchFamily="18" charset="2"/>
              </a:rPr>
              <a:t>称</a:t>
            </a:r>
            <a:r>
              <a:rPr lang="zh-CN" altLang="en-US" dirty="0"/>
              <a:t>为</a:t>
            </a:r>
            <a:r>
              <a:rPr lang="zh-CN" altLang="en-US" dirty="0">
                <a:solidFill>
                  <a:srgbClr val="FF0000"/>
                </a:solidFill>
              </a:rPr>
              <a:t>顶点集</a:t>
            </a:r>
            <a:r>
              <a:rPr lang="en-US" altLang="zh-CN" dirty="0"/>
              <a:t>, </a:t>
            </a:r>
            <a:r>
              <a:rPr lang="zh-CN" altLang="en-US" dirty="0"/>
              <a:t>其元素称作顶点或结点</a:t>
            </a:r>
            <a:r>
              <a:rPr lang="en-US" altLang="zh-CN" dirty="0"/>
              <a:t>;</a:t>
            </a:r>
            <a:endParaRPr lang="zh-CN" altLang="en-US" dirty="0"/>
          </a:p>
          <a:p>
            <a:pPr marL="720000" lvl="1" indent="0">
              <a:buNone/>
            </a:pPr>
            <a:r>
              <a:rPr lang="en-US" altLang="zh-CN" dirty="0"/>
              <a:t>(2) E</a:t>
            </a:r>
            <a:r>
              <a:rPr lang="zh-CN" altLang="en-US" dirty="0"/>
              <a:t>是</a:t>
            </a:r>
            <a:r>
              <a:rPr lang="en-US" altLang="zh-CN" dirty="0"/>
              <a:t>V</a:t>
            </a:r>
            <a:r>
              <a:rPr lang="en-US" altLang="zh-CN" dirty="0">
                <a:sym typeface="Symbol" panose="05050102010706020507" pitchFamily="18" charset="2"/>
              </a:rPr>
              <a:t></a:t>
            </a:r>
            <a:r>
              <a:rPr lang="en-US" altLang="zh-CN" dirty="0"/>
              <a:t>V</a:t>
            </a:r>
            <a:r>
              <a:rPr lang="zh-CN" altLang="en-US" dirty="0"/>
              <a:t>的多重子集</a:t>
            </a:r>
            <a:r>
              <a:rPr lang="en-US" altLang="zh-CN" dirty="0"/>
              <a:t>, </a:t>
            </a:r>
            <a:r>
              <a:rPr lang="zh-CN" altLang="en-US" dirty="0"/>
              <a:t>称为边集</a:t>
            </a:r>
            <a:r>
              <a:rPr lang="en-US" altLang="zh-CN" dirty="0"/>
              <a:t>, </a:t>
            </a:r>
            <a:r>
              <a:rPr lang="zh-CN" altLang="en-US" dirty="0"/>
              <a:t>其元素称作</a:t>
            </a:r>
            <a:r>
              <a:rPr lang="zh-CN" altLang="en-US" dirty="0">
                <a:solidFill>
                  <a:srgbClr val="FF0000"/>
                </a:solidFill>
              </a:rPr>
              <a:t>有向边</a:t>
            </a:r>
            <a:r>
              <a:rPr lang="en-US" altLang="zh-CN" dirty="0"/>
              <a:t>, </a:t>
            </a:r>
            <a:r>
              <a:rPr lang="zh-CN" altLang="en-US" dirty="0"/>
              <a:t>简称边</a:t>
            </a:r>
            <a:r>
              <a:rPr lang="en-US" altLang="zh-CN" dirty="0"/>
              <a:t>.</a:t>
            </a:r>
          </a:p>
          <a:p>
            <a:pPr>
              <a:spcBef>
                <a:spcPts val="1200"/>
              </a:spcBef>
            </a:pPr>
            <a:r>
              <a:rPr lang="zh-CN" altLang="en-US" dirty="0"/>
              <a:t>右图表示一个有向图</a:t>
            </a:r>
            <a:r>
              <a:rPr lang="en-US" altLang="zh-CN" dirty="0"/>
              <a:t>, </a:t>
            </a:r>
            <a:r>
              <a:rPr lang="zh-CN" altLang="en-US" dirty="0"/>
              <a:t>试写出顶点集</a:t>
            </a:r>
            <a:r>
              <a:rPr lang="en-US" altLang="zh-CN" dirty="0"/>
              <a:t>V</a:t>
            </a:r>
            <a:r>
              <a:rPr lang="zh-CN" altLang="en-US" dirty="0"/>
              <a:t>和边集</a:t>
            </a:r>
            <a:r>
              <a:rPr lang="en-US" altLang="zh-CN" dirty="0"/>
              <a:t>E.</a:t>
            </a:r>
          </a:p>
          <a:p>
            <a:pPr lvl="1"/>
            <a:r>
              <a:rPr lang="en-US" altLang="zh-CN" dirty="0"/>
              <a:t> V={a, b, c, d}</a:t>
            </a:r>
          </a:p>
          <a:p>
            <a:pPr lvl="1"/>
            <a:r>
              <a:rPr lang="en-US" altLang="zh-CN" dirty="0"/>
              <a:t> E={&lt;</a:t>
            </a:r>
            <a:r>
              <a:rPr lang="en-US" altLang="zh-CN" dirty="0" err="1"/>
              <a:t>a,a</a:t>
            </a:r>
            <a:r>
              <a:rPr lang="en-US" altLang="zh-CN" dirty="0"/>
              <a:t>&gt;,&lt;</a:t>
            </a:r>
            <a:r>
              <a:rPr lang="en-US" altLang="zh-CN" dirty="0" err="1"/>
              <a:t>a,b</a:t>
            </a:r>
            <a:r>
              <a:rPr lang="en-US" altLang="zh-CN" dirty="0"/>
              <a:t>&gt;,&lt;</a:t>
            </a:r>
            <a:r>
              <a:rPr lang="en-US" altLang="zh-CN" dirty="0" err="1"/>
              <a:t>a,b</a:t>
            </a:r>
            <a:r>
              <a:rPr lang="en-US" altLang="zh-CN" dirty="0"/>
              <a:t>&gt;,&lt;</a:t>
            </a:r>
            <a:r>
              <a:rPr lang="en-US" altLang="zh-CN" dirty="0" err="1"/>
              <a:t>a,d</a:t>
            </a:r>
            <a:r>
              <a:rPr lang="en-US" altLang="zh-CN" dirty="0"/>
              <a:t>&gt;,&lt;</a:t>
            </a:r>
            <a:r>
              <a:rPr lang="en-US" altLang="zh-CN" dirty="0" err="1"/>
              <a:t>c,b</a:t>
            </a:r>
            <a:r>
              <a:rPr lang="en-US" altLang="zh-CN" dirty="0"/>
              <a:t>&gt;,&lt;</a:t>
            </a:r>
            <a:r>
              <a:rPr lang="en-US" altLang="zh-CN" dirty="0" err="1"/>
              <a:t>c,d</a:t>
            </a:r>
            <a:r>
              <a:rPr lang="en-US" altLang="zh-CN" dirty="0"/>
              <a:t>&gt;,&lt;</a:t>
            </a:r>
            <a:r>
              <a:rPr lang="en-US" altLang="zh-CN" dirty="0" err="1"/>
              <a:t>d,c</a:t>
            </a:r>
            <a:r>
              <a:rPr lang="en-US" altLang="zh-CN" dirty="0"/>
              <a:t>&gt;}</a:t>
            </a:r>
          </a:p>
          <a:p>
            <a:pPr marL="895350" lvl="1" indent="0">
              <a:buNone/>
            </a:pPr>
            <a:r>
              <a:rPr lang="en-US" altLang="zh-CN" dirty="0"/>
              <a:t>={e1,e2,e3,e4,e5,e6,e7}</a:t>
            </a:r>
          </a:p>
          <a:p>
            <a:pPr>
              <a:spcBef>
                <a:spcPts val="1200"/>
              </a:spcBef>
            </a:pPr>
            <a:r>
              <a:rPr lang="zh-CN" altLang="en-US" dirty="0"/>
              <a:t>注意</a:t>
            </a:r>
            <a:r>
              <a:rPr lang="en-US" altLang="zh-CN" dirty="0"/>
              <a:t>: </a:t>
            </a:r>
            <a:r>
              <a:rPr lang="zh-CN" altLang="en-US" dirty="0"/>
              <a:t>图的数学定义与图形表示，在同构意义下是一一对应的</a:t>
            </a:r>
            <a:r>
              <a:rPr lang="en-US" altLang="zh-CN" dirty="0"/>
              <a:t>.</a:t>
            </a:r>
          </a:p>
        </p:txBody>
      </p:sp>
      <p:sp>
        <p:nvSpPr>
          <p:cNvPr id="6146" name="Rectangle 2"/>
          <p:cNvSpPr>
            <a:spLocks noGrp="1" noChangeArrowheads="1"/>
          </p:cNvSpPr>
          <p:nvPr>
            <p:ph type="title"/>
          </p:nvPr>
        </p:nvSpPr>
        <p:spPr/>
        <p:txBody>
          <a:bodyPr/>
          <a:lstStyle/>
          <a:p>
            <a:r>
              <a:rPr lang="zh-CN" altLang="en-US" dirty="0"/>
              <a:t>二、有向图</a:t>
            </a:r>
            <a:endParaRPr lang="en-US" altLang="zh-CN" dirty="0"/>
          </a:p>
        </p:txBody>
      </p:sp>
      <p:sp>
        <p:nvSpPr>
          <p:cNvPr id="9" name="文本占位符 8"/>
          <p:cNvSpPr>
            <a:spLocks noGrp="1"/>
          </p:cNvSpPr>
          <p:nvPr>
            <p:ph type="body" sz="quarter" idx="11"/>
          </p:nvPr>
        </p:nvSpPr>
        <p:spPr/>
        <p:txBody>
          <a:bodyPr/>
          <a:lstStyle/>
          <a:p>
            <a:r>
              <a:rPr lang="en-US" altLang="zh-CN" dirty="0"/>
              <a:t>8.1 </a:t>
            </a:r>
            <a:r>
              <a:rPr lang="zh-CN" altLang="en-US" dirty="0"/>
              <a:t>图</a:t>
            </a:r>
          </a:p>
        </p:txBody>
      </p:sp>
      <p:pic>
        <p:nvPicPr>
          <p:cNvPr id="11" name="Picture 12" descr="14-2">
            <a:extLst>
              <a:ext uri="{FF2B5EF4-FFF2-40B4-BE49-F238E27FC236}">
                <a16:creationId xmlns:a16="http://schemas.microsoft.com/office/drawing/2014/main" id="{55536E32-E13A-4D69-B445-2415D05228F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2947"/>
          <a:stretch/>
        </p:blipFill>
        <p:spPr bwMode="auto">
          <a:xfrm>
            <a:off x="9708596" y="2628483"/>
            <a:ext cx="1695971" cy="19910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灯片编号占位符 3">
            <a:extLst>
              <a:ext uri="{FF2B5EF4-FFF2-40B4-BE49-F238E27FC236}">
                <a16:creationId xmlns:a16="http://schemas.microsoft.com/office/drawing/2014/main" id="{ACB10B06-52ED-45E6-B8E8-0BE76B504B9D}"/>
              </a:ext>
            </a:extLst>
          </p:cNvPr>
          <p:cNvSpPr>
            <a:spLocks noGrp="1"/>
          </p:cNvSpPr>
          <p:nvPr>
            <p:ph type="sldNum" sz="quarter" idx="10"/>
          </p:nvPr>
        </p:nvSpPr>
        <p:spPr/>
        <p:txBody>
          <a:bodyPr/>
          <a:lstStyle/>
          <a:p>
            <a:fld id="{ADDBA8A9-FE90-4847-B2BB-91D9864F4629}" type="slidenum">
              <a:rPr lang="zh-CN" altLang="en-US" smtClean="0"/>
              <a:pPr/>
              <a:t>7</a:t>
            </a:fld>
            <a:r>
              <a:rPr lang="en-US" altLang="zh-CN"/>
              <a:t>|73</a:t>
            </a:r>
            <a:endParaRPr lang="zh-CN" altLang="en-US" dirty="0"/>
          </a:p>
        </p:txBody>
      </p:sp>
    </p:spTree>
    <p:extLst>
      <p:ext uri="{BB962C8B-B14F-4D97-AF65-F5344CB8AC3E}">
        <p14:creationId xmlns:p14="http://schemas.microsoft.com/office/powerpoint/2010/main" val="76815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animEffect transition="in" filter="fade">
                                      <p:cBhvr>
                                        <p:cTn id="11" dur="500"/>
                                        <p:tgtEl>
                                          <p:spTgt spid="2">
                                            <p:txEl>
                                              <p:pRg st="1" end="1"/>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fade">
                                      <p:cBhvr>
                                        <p:cTn id="15" dur="500"/>
                                        <p:tgtEl>
                                          <p:spTgt spid="2">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
                                            <p:txEl>
                                              <p:pRg st="3" end="3"/>
                                            </p:txEl>
                                          </p:spTgt>
                                        </p:tgtEl>
                                        <p:attrNameLst>
                                          <p:attrName>style.visibility</p:attrName>
                                        </p:attrNameLst>
                                      </p:cBhvr>
                                      <p:to>
                                        <p:strVal val="visible"/>
                                      </p:to>
                                    </p:set>
                                    <p:animEffect transition="in" filter="fade">
                                      <p:cBhvr>
                                        <p:cTn id="20" dur="500"/>
                                        <p:tgtEl>
                                          <p:spTgt spid="2">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53" presetClass="entr" presetSubtype="16"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anim calcmode="lin" valueType="num">
                                      <p:cBhvr>
                                        <p:cTn id="25" dur="500" fill="hold"/>
                                        <p:tgtEl>
                                          <p:spTgt spid="11"/>
                                        </p:tgtEl>
                                        <p:attrNameLst>
                                          <p:attrName>ppt_w</p:attrName>
                                        </p:attrNameLst>
                                      </p:cBhvr>
                                      <p:tavLst>
                                        <p:tav tm="0">
                                          <p:val>
                                            <p:fltVal val="0"/>
                                          </p:val>
                                        </p:tav>
                                        <p:tav tm="100000">
                                          <p:val>
                                            <p:strVal val="#ppt_w"/>
                                          </p:val>
                                        </p:tav>
                                      </p:tavLst>
                                    </p:anim>
                                    <p:anim calcmode="lin" valueType="num">
                                      <p:cBhvr>
                                        <p:cTn id="26" dur="500" fill="hold"/>
                                        <p:tgtEl>
                                          <p:spTgt spid="11"/>
                                        </p:tgtEl>
                                        <p:attrNameLst>
                                          <p:attrName>ppt_h</p:attrName>
                                        </p:attrNameLst>
                                      </p:cBhvr>
                                      <p:tavLst>
                                        <p:tav tm="0">
                                          <p:val>
                                            <p:fltVal val="0"/>
                                          </p:val>
                                        </p:tav>
                                        <p:tav tm="100000">
                                          <p:val>
                                            <p:strVal val="#ppt_h"/>
                                          </p:val>
                                        </p:tav>
                                      </p:tavLst>
                                    </p:anim>
                                    <p:animEffect transition="in" filter="fade">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
                                            <p:txEl>
                                              <p:pRg st="4" end="4"/>
                                            </p:txEl>
                                          </p:spTgt>
                                        </p:tgtEl>
                                        <p:attrNameLst>
                                          <p:attrName>style.visibility</p:attrName>
                                        </p:attrNameLst>
                                      </p:cBhvr>
                                      <p:to>
                                        <p:strVal val="visible"/>
                                      </p:to>
                                    </p:set>
                                    <p:animEffect transition="in" filter="fade">
                                      <p:cBhvr>
                                        <p:cTn id="32" dur="500"/>
                                        <p:tgtEl>
                                          <p:spTgt spid="2">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
                                            <p:txEl>
                                              <p:pRg st="5" end="5"/>
                                            </p:txEl>
                                          </p:spTgt>
                                        </p:tgtEl>
                                        <p:attrNameLst>
                                          <p:attrName>style.visibility</p:attrName>
                                        </p:attrNameLst>
                                      </p:cBhvr>
                                      <p:to>
                                        <p:strVal val="visible"/>
                                      </p:to>
                                    </p:set>
                                    <p:animEffect transition="in" filter="fade">
                                      <p:cBhvr>
                                        <p:cTn id="37" dur="500"/>
                                        <p:tgtEl>
                                          <p:spTgt spid="2">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
                                            <p:txEl>
                                              <p:pRg st="6" end="6"/>
                                            </p:txEl>
                                          </p:spTgt>
                                        </p:tgtEl>
                                        <p:attrNameLst>
                                          <p:attrName>style.visibility</p:attrName>
                                        </p:attrNameLst>
                                      </p:cBhvr>
                                      <p:to>
                                        <p:strVal val="visible"/>
                                      </p:to>
                                    </p:set>
                                    <p:animEffect transition="in" filter="fade">
                                      <p:cBhvr>
                                        <p:cTn id="42" dur="500"/>
                                        <p:tgtEl>
                                          <p:spTgt spid="2">
                                            <p:txEl>
                                              <p:pRg st="6" end="6"/>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
                                            <p:txEl>
                                              <p:pRg st="7" end="7"/>
                                            </p:txEl>
                                          </p:spTgt>
                                        </p:tgtEl>
                                        <p:attrNameLst>
                                          <p:attrName>style.visibility</p:attrName>
                                        </p:attrNameLst>
                                      </p:cBhvr>
                                      <p:to>
                                        <p:strVal val="visible"/>
                                      </p:to>
                                    </p:set>
                                    <p:animEffect transition="in" filter="fade">
                                      <p:cBhvr>
                                        <p:cTn id="47" dur="500"/>
                                        <p:tgtEl>
                                          <p:spTgt spid="2">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
          </p:nvPr>
        </p:nvSpPr>
        <p:spPr>
          <a:xfrm>
            <a:off x="516000" y="1008000"/>
            <a:ext cx="6646800" cy="2816156"/>
          </a:xfrm>
        </p:spPr>
        <p:txBody>
          <a:bodyPr/>
          <a:lstStyle/>
          <a:p>
            <a:r>
              <a:rPr lang="zh-CN" altLang="en-US" dirty="0"/>
              <a:t>有向图</a:t>
            </a:r>
            <a:r>
              <a:rPr lang="en-US" altLang="zh-CN" dirty="0"/>
              <a:t>D</a:t>
            </a:r>
            <a:r>
              <a:rPr lang="zh-CN" altLang="en-US" dirty="0"/>
              <a:t>如图所示，回答下列诸问</a:t>
            </a:r>
            <a:r>
              <a:rPr lang="en-US" altLang="zh-CN" dirty="0">
                <a:sym typeface="Symbol" panose="05050102010706020507" pitchFamily="18" charset="2"/>
              </a:rPr>
              <a:t> </a:t>
            </a:r>
          </a:p>
          <a:p>
            <a:r>
              <a:rPr lang="zh-CN" altLang="en-US" sz="2800" dirty="0"/>
              <a:t>解</a:t>
            </a:r>
            <a:r>
              <a:rPr lang="en-US" altLang="zh-CN" sz="2800" dirty="0"/>
              <a:t>: </a:t>
            </a:r>
          </a:p>
          <a:p>
            <a:pPr lvl="1"/>
            <a:r>
              <a:rPr lang="en-US" altLang="zh-CN" sz="2600" dirty="0"/>
              <a:t>D</a:t>
            </a:r>
            <a:r>
              <a:rPr lang="zh-CN" altLang="en-US" sz="2600" dirty="0"/>
              <a:t>的邻接矩阵的前</a:t>
            </a:r>
            <a:r>
              <a:rPr lang="en-US" altLang="zh-CN" sz="2600" dirty="0"/>
              <a:t>4</a:t>
            </a:r>
            <a:r>
              <a:rPr lang="zh-CN" altLang="en-US" sz="2600" dirty="0"/>
              <a:t>次幂</a:t>
            </a:r>
            <a:r>
              <a:rPr lang="en-US" altLang="zh-CN" sz="2600" dirty="0"/>
              <a:t>.</a:t>
            </a:r>
          </a:p>
          <a:p>
            <a:pPr lvl="1"/>
            <a:r>
              <a:rPr lang="en-US" altLang="zh-CN" sz="2600" dirty="0"/>
              <a:t>(4)v1</a:t>
            </a:r>
            <a:r>
              <a:rPr lang="zh-CN" altLang="en-US" sz="2600" dirty="0"/>
              <a:t>到</a:t>
            </a:r>
            <a:r>
              <a:rPr lang="en-US" altLang="zh-CN" sz="2600" dirty="0"/>
              <a:t>v4</a:t>
            </a:r>
            <a:r>
              <a:rPr lang="zh-CN" altLang="en-US" sz="2600" dirty="0"/>
              <a:t>长度为</a:t>
            </a:r>
            <a:r>
              <a:rPr lang="en-US" altLang="zh-CN" sz="2600" dirty="0"/>
              <a:t>1,2,3,4</a:t>
            </a:r>
            <a:r>
              <a:rPr lang="zh-CN" altLang="en-US" sz="2600" dirty="0"/>
              <a:t>的通路数分别为</a:t>
            </a:r>
            <a:r>
              <a:rPr lang="en-US" altLang="zh-CN" sz="2600" dirty="0"/>
              <a:t>0,0,2,2. </a:t>
            </a:r>
            <a:r>
              <a:rPr lang="zh-CN" altLang="en-US" sz="2600" dirty="0"/>
              <a:t>其中只有长度为</a:t>
            </a:r>
            <a:r>
              <a:rPr lang="en-US" altLang="zh-CN" sz="2600" dirty="0"/>
              <a:t>4</a:t>
            </a:r>
            <a:r>
              <a:rPr lang="zh-CN" altLang="en-US" sz="2600" dirty="0"/>
              <a:t>的两条是非初级的简单通路</a:t>
            </a:r>
            <a:r>
              <a:rPr lang="en-US" altLang="zh-CN" sz="2600" dirty="0"/>
              <a:t>(</a:t>
            </a:r>
            <a:r>
              <a:rPr lang="zh-CN" altLang="en-US" sz="2600" dirty="0"/>
              <a:t>定义意义下</a:t>
            </a:r>
            <a:r>
              <a:rPr lang="en-US" altLang="zh-CN" sz="2600" dirty="0"/>
              <a:t>), </a:t>
            </a:r>
            <a:r>
              <a:rPr lang="zh-CN" altLang="en-US" sz="2600" dirty="0"/>
              <a:t>见下图所示</a:t>
            </a:r>
            <a:r>
              <a:rPr lang="en-US" altLang="zh-CN" sz="2600" dirty="0"/>
              <a:t>. </a:t>
            </a:r>
          </a:p>
        </p:txBody>
      </p:sp>
      <p:sp>
        <p:nvSpPr>
          <p:cNvPr id="6146" name="Rectangle 2"/>
          <p:cNvSpPr>
            <a:spLocks noGrp="1" noChangeArrowheads="1"/>
          </p:cNvSpPr>
          <p:nvPr>
            <p:ph type="title"/>
          </p:nvPr>
        </p:nvSpPr>
        <p:spPr/>
        <p:txBody>
          <a:bodyPr/>
          <a:lstStyle/>
          <a:p>
            <a:r>
              <a:rPr lang="zh-CN" altLang="en-US" dirty="0"/>
              <a:t>练习</a:t>
            </a:r>
            <a:r>
              <a:rPr lang="en-US" altLang="zh-CN" dirty="0"/>
              <a:t>4</a:t>
            </a:r>
          </a:p>
        </p:txBody>
      </p:sp>
      <p:sp>
        <p:nvSpPr>
          <p:cNvPr id="9" name="文本占位符 8"/>
          <p:cNvSpPr>
            <a:spLocks noGrp="1"/>
          </p:cNvSpPr>
          <p:nvPr>
            <p:ph type="body" sz="quarter" idx="11"/>
          </p:nvPr>
        </p:nvSpPr>
        <p:spPr/>
        <p:txBody>
          <a:bodyPr/>
          <a:lstStyle/>
          <a:p>
            <a:r>
              <a:rPr lang="en-US" altLang="zh-CN"/>
              <a:t>8.4 </a:t>
            </a:r>
            <a:r>
              <a:rPr lang="zh-CN" altLang="en-US"/>
              <a:t>图的矩阵表示</a:t>
            </a:r>
            <a:endParaRPr lang="zh-CN" altLang="en-US" dirty="0"/>
          </a:p>
        </p:txBody>
      </p:sp>
      <p:pic>
        <p:nvPicPr>
          <p:cNvPr id="12" name="Picture 10" descr="14-13">
            <a:extLst>
              <a:ext uri="{FF2B5EF4-FFF2-40B4-BE49-F238E27FC236}">
                <a16:creationId xmlns:a16="http://schemas.microsoft.com/office/drawing/2014/main" id="{A301F83F-3E1A-42D1-BF3D-D972E81EE4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8917" t="3828"/>
          <a:stretch>
            <a:fillRect/>
          </a:stretch>
        </p:blipFill>
        <p:spPr bwMode="auto">
          <a:xfrm>
            <a:off x="8182401" y="648028"/>
            <a:ext cx="2527397" cy="22201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7" name="Object 11">
            <a:extLst>
              <a:ext uri="{FF2B5EF4-FFF2-40B4-BE49-F238E27FC236}">
                <a16:creationId xmlns:a16="http://schemas.microsoft.com/office/drawing/2014/main" id="{9B88CE7E-9144-46C6-B2AF-27B679231130}"/>
              </a:ext>
            </a:extLst>
          </p:cNvPr>
          <p:cNvGraphicFramePr>
            <a:graphicFrameLocks noChangeAspect="1"/>
          </p:cNvGraphicFramePr>
          <p:nvPr>
            <p:extLst>
              <p:ext uri="{D42A27DB-BD31-4B8C-83A1-F6EECF244321}">
                <p14:modId xmlns:p14="http://schemas.microsoft.com/office/powerpoint/2010/main" val="4276273029"/>
              </p:ext>
            </p:extLst>
          </p:nvPr>
        </p:nvGraphicFramePr>
        <p:xfrm>
          <a:off x="7340280" y="2986424"/>
          <a:ext cx="4516437" cy="3016250"/>
        </p:xfrm>
        <a:graphic>
          <a:graphicData uri="http://schemas.openxmlformats.org/presentationml/2006/ole">
            <mc:AlternateContent xmlns:mc="http://schemas.openxmlformats.org/markup-compatibility/2006">
              <mc:Choice xmlns:v="urn:schemas-microsoft-com:vml" Requires="v">
                <p:oleObj spid="_x0000_s4101" name="公式" r:id="rId4" imgW="2781000" imgH="1854000" progId="Equation.3">
                  <p:embed/>
                </p:oleObj>
              </mc:Choice>
              <mc:Fallback>
                <p:oleObj name="公式" r:id="rId4" imgW="2781000" imgH="1854000" progId="Equation.3">
                  <p:embed/>
                  <p:pic>
                    <p:nvPicPr>
                      <p:cNvPr id="7" name="Object 11">
                        <a:extLst>
                          <a:ext uri="{FF2B5EF4-FFF2-40B4-BE49-F238E27FC236}">
                            <a16:creationId xmlns:a16="http://schemas.microsoft.com/office/drawing/2014/main" id="{9B88CE7E-9144-46C6-B2AF-27B67923113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40280" y="2986424"/>
                        <a:ext cx="4516437" cy="30162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8" name="Picture 5" descr="14-14">
            <a:extLst>
              <a:ext uri="{FF2B5EF4-FFF2-40B4-BE49-F238E27FC236}">
                <a16:creationId xmlns:a16="http://schemas.microsoft.com/office/drawing/2014/main" id="{3466BB76-BDD7-4393-BEB0-73B71C555D1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t="6992"/>
          <a:stretch>
            <a:fillRect/>
          </a:stretch>
        </p:blipFill>
        <p:spPr bwMode="auto">
          <a:xfrm>
            <a:off x="1590314" y="4016925"/>
            <a:ext cx="4752172" cy="17358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灯片编号占位符 2">
            <a:extLst>
              <a:ext uri="{FF2B5EF4-FFF2-40B4-BE49-F238E27FC236}">
                <a16:creationId xmlns:a16="http://schemas.microsoft.com/office/drawing/2014/main" id="{39B7DE1D-036F-4717-855E-CE4B30B0BB26}"/>
              </a:ext>
            </a:extLst>
          </p:cNvPr>
          <p:cNvSpPr>
            <a:spLocks noGrp="1"/>
          </p:cNvSpPr>
          <p:nvPr>
            <p:ph type="sldNum" sz="quarter" idx="10"/>
          </p:nvPr>
        </p:nvSpPr>
        <p:spPr/>
        <p:txBody>
          <a:bodyPr/>
          <a:lstStyle/>
          <a:p>
            <a:fld id="{ADDBA8A9-FE90-4847-B2BB-91D9864F4629}" type="slidenum">
              <a:rPr lang="zh-CN" altLang="en-US" smtClean="0"/>
              <a:pPr/>
              <a:t>70</a:t>
            </a:fld>
            <a:r>
              <a:rPr lang="en-US" altLang="zh-CN"/>
              <a:t>|73</a:t>
            </a:r>
            <a:endParaRPr lang="zh-CN" altLang="en-US" dirty="0"/>
          </a:p>
        </p:txBody>
      </p:sp>
    </p:spTree>
    <p:extLst>
      <p:ext uri="{BB962C8B-B14F-4D97-AF65-F5344CB8AC3E}">
        <p14:creationId xmlns:p14="http://schemas.microsoft.com/office/powerpoint/2010/main" val="2685256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3" end="3"/>
                                            </p:txEl>
                                          </p:spTgt>
                                        </p:tgtEl>
                                        <p:attrNameLst>
                                          <p:attrName>style.visibility</p:attrName>
                                        </p:attrNameLst>
                                      </p:cBhvr>
                                      <p:to>
                                        <p:strVal val="visible"/>
                                      </p:to>
                                    </p:set>
                                    <p:animEffect transition="in" filter="fade">
                                      <p:cBhvr>
                                        <p:cTn id="7" dur="500"/>
                                        <p:tgtEl>
                                          <p:spTgt spid="2">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p:cTn id="12" dur="500" fill="hold"/>
                                        <p:tgtEl>
                                          <p:spTgt spid="8"/>
                                        </p:tgtEl>
                                        <p:attrNameLst>
                                          <p:attrName>ppt_w</p:attrName>
                                        </p:attrNameLst>
                                      </p:cBhvr>
                                      <p:tavLst>
                                        <p:tav tm="0">
                                          <p:val>
                                            <p:fltVal val="0"/>
                                          </p:val>
                                        </p:tav>
                                        <p:tav tm="100000">
                                          <p:val>
                                            <p:strVal val="#ppt_w"/>
                                          </p:val>
                                        </p:tav>
                                      </p:tavLst>
                                    </p:anim>
                                    <p:anim calcmode="lin" valueType="num">
                                      <p:cBhvr>
                                        <p:cTn id="13" dur="500" fill="hold"/>
                                        <p:tgtEl>
                                          <p:spTgt spid="8"/>
                                        </p:tgtEl>
                                        <p:attrNameLst>
                                          <p:attrName>ppt_h</p:attrName>
                                        </p:attrNameLst>
                                      </p:cBhvr>
                                      <p:tavLst>
                                        <p:tav tm="0">
                                          <p:val>
                                            <p:fltVal val="0"/>
                                          </p:val>
                                        </p:tav>
                                        <p:tav tm="100000">
                                          <p:val>
                                            <p:strVal val="#ppt_h"/>
                                          </p:val>
                                        </p:tav>
                                      </p:tavLst>
                                    </p:anim>
                                    <p:animEffect transition="in" filter="fade">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
          </p:nvPr>
        </p:nvSpPr>
        <p:spPr>
          <a:xfrm>
            <a:off x="516000" y="1008000"/>
            <a:ext cx="6734078" cy="4693593"/>
          </a:xfrm>
        </p:spPr>
        <p:txBody>
          <a:bodyPr/>
          <a:lstStyle/>
          <a:p>
            <a:r>
              <a:rPr lang="zh-CN" altLang="en-US" dirty="0"/>
              <a:t>有向图</a:t>
            </a:r>
            <a:r>
              <a:rPr lang="en-US" altLang="zh-CN" dirty="0"/>
              <a:t>D</a:t>
            </a:r>
            <a:r>
              <a:rPr lang="zh-CN" altLang="en-US" dirty="0"/>
              <a:t>如图所示，回答下列诸问</a:t>
            </a:r>
            <a:r>
              <a:rPr lang="en-US" altLang="zh-CN" dirty="0">
                <a:sym typeface="Symbol" panose="05050102010706020507" pitchFamily="18" charset="2"/>
              </a:rPr>
              <a:t> </a:t>
            </a:r>
          </a:p>
          <a:p>
            <a:r>
              <a:rPr lang="zh-CN" altLang="en-US" dirty="0"/>
              <a:t>解</a:t>
            </a:r>
            <a:r>
              <a:rPr lang="en-US" altLang="zh-CN" dirty="0"/>
              <a:t>: </a:t>
            </a:r>
          </a:p>
          <a:p>
            <a:pPr lvl="1"/>
            <a:r>
              <a:rPr lang="en-US" altLang="zh-CN" dirty="0"/>
              <a:t>D</a:t>
            </a:r>
            <a:r>
              <a:rPr lang="zh-CN" altLang="en-US" dirty="0"/>
              <a:t>的邻接矩阵的前</a:t>
            </a:r>
            <a:r>
              <a:rPr lang="en-US" altLang="zh-CN" dirty="0"/>
              <a:t>4</a:t>
            </a:r>
            <a:r>
              <a:rPr lang="zh-CN" altLang="en-US" dirty="0"/>
              <a:t>次幂</a:t>
            </a:r>
            <a:r>
              <a:rPr lang="en-US" altLang="zh-CN" dirty="0"/>
              <a:t>.</a:t>
            </a:r>
          </a:p>
          <a:p>
            <a:pPr lvl="1"/>
            <a:r>
              <a:rPr lang="en-US" altLang="zh-CN" dirty="0"/>
              <a:t>(5)v1</a:t>
            </a:r>
            <a:r>
              <a:rPr lang="zh-CN" altLang="en-US" dirty="0"/>
              <a:t>到</a:t>
            </a:r>
            <a:r>
              <a:rPr lang="en-US" altLang="zh-CN" dirty="0"/>
              <a:t>v1</a:t>
            </a:r>
            <a:r>
              <a:rPr lang="zh-CN" altLang="en-US" dirty="0"/>
              <a:t>长度为</a:t>
            </a:r>
            <a:r>
              <a:rPr lang="en-US" altLang="zh-CN" dirty="0"/>
              <a:t>1,2,3,4</a:t>
            </a:r>
            <a:r>
              <a:rPr lang="zh-CN" altLang="en-US" dirty="0"/>
              <a:t>的回路数分别为</a:t>
            </a:r>
            <a:r>
              <a:rPr lang="en-US" altLang="zh-CN" dirty="0"/>
              <a:t>1,1,3,5. </a:t>
            </a:r>
            <a:r>
              <a:rPr lang="zh-CN" altLang="en-US" dirty="0"/>
              <a:t>其中长度为</a:t>
            </a:r>
            <a:r>
              <a:rPr lang="en-US" altLang="zh-CN" dirty="0"/>
              <a:t>1</a:t>
            </a:r>
            <a:r>
              <a:rPr lang="zh-CN" altLang="en-US" dirty="0"/>
              <a:t>的是初级的</a:t>
            </a:r>
            <a:r>
              <a:rPr lang="en-US" altLang="zh-CN" dirty="0"/>
              <a:t>(</a:t>
            </a:r>
            <a:r>
              <a:rPr lang="zh-CN" altLang="en-US" dirty="0"/>
              <a:t>环</a:t>
            </a:r>
            <a:r>
              <a:rPr lang="en-US" altLang="zh-CN" dirty="0"/>
              <a:t>)</a:t>
            </a:r>
            <a:r>
              <a:rPr lang="zh-CN" altLang="en-US" dirty="0"/>
              <a:t>；长度为</a:t>
            </a:r>
            <a:r>
              <a:rPr lang="en-US" altLang="zh-CN" dirty="0"/>
              <a:t>2</a:t>
            </a:r>
            <a:r>
              <a:rPr lang="zh-CN" altLang="en-US" dirty="0"/>
              <a:t>的是复杂的；长度为</a:t>
            </a:r>
            <a:r>
              <a:rPr lang="en-US" altLang="zh-CN" dirty="0"/>
              <a:t>3</a:t>
            </a:r>
            <a:r>
              <a:rPr lang="zh-CN" altLang="en-US" dirty="0"/>
              <a:t>的中有</a:t>
            </a:r>
            <a:r>
              <a:rPr lang="en-US" altLang="zh-CN" dirty="0"/>
              <a:t>1</a:t>
            </a:r>
            <a:r>
              <a:rPr lang="zh-CN" altLang="en-US" dirty="0"/>
              <a:t>条是复杂的，</a:t>
            </a:r>
            <a:r>
              <a:rPr lang="en-US" altLang="zh-CN" dirty="0"/>
              <a:t>2</a:t>
            </a:r>
            <a:r>
              <a:rPr lang="zh-CN" altLang="en-US" dirty="0"/>
              <a:t>条是初级的；长度为</a:t>
            </a:r>
            <a:r>
              <a:rPr lang="en-US" altLang="zh-CN" dirty="0"/>
              <a:t>4</a:t>
            </a:r>
            <a:r>
              <a:rPr lang="zh-CN" altLang="en-US" dirty="0"/>
              <a:t>的有</a:t>
            </a:r>
            <a:r>
              <a:rPr lang="en-US" altLang="zh-CN" dirty="0"/>
              <a:t>1</a:t>
            </a:r>
            <a:r>
              <a:rPr lang="zh-CN" altLang="en-US" dirty="0"/>
              <a:t>条是复杂的，有</a:t>
            </a:r>
            <a:r>
              <a:rPr lang="en-US" altLang="zh-CN" dirty="0"/>
              <a:t>4</a:t>
            </a:r>
            <a:r>
              <a:rPr lang="zh-CN" altLang="en-US" dirty="0"/>
              <a:t>条是非初级的简单回路</a:t>
            </a:r>
            <a:r>
              <a:rPr lang="en-US" altLang="zh-CN" dirty="0"/>
              <a:t>. </a:t>
            </a:r>
            <a:r>
              <a:rPr lang="zh-CN" altLang="en-US" dirty="0"/>
              <a:t>请在图中行遍以上各回路</a:t>
            </a:r>
            <a:r>
              <a:rPr lang="en-US" altLang="zh-CN" dirty="0"/>
              <a:t>.</a:t>
            </a:r>
          </a:p>
        </p:txBody>
      </p:sp>
      <p:sp>
        <p:nvSpPr>
          <p:cNvPr id="6146" name="Rectangle 2"/>
          <p:cNvSpPr>
            <a:spLocks noGrp="1" noChangeArrowheads="1"/>
          </p:cNvSpPr>
          <p:nvPr>
            <p:ph type="title"/>
          </p:nvPr>
        </p:nvSpPr>
        <p:spPr/>
        <p:txBody>
          <a:bodyPr/>
          <a:lstStyle/>
          <a:p>
            <a:r>
              <a:rPr lang="zh-CN" altLang="en-US" dirty="0"/>
              <a:t>练习</a:t>
            </a:r>
            <a:r>
              <a:rPr lang="en-US" altLang="zh-CN" dirty="0"/>
              <a:t>4</a:t>
            </a:r>
          </a:p>
        </p:txBody>
      </p:sp>
      <p:sp>
        <p:nvSpPr>
          <p:cNvPr id="9" name="文本占位符 8"/>
          <p:cNvSpPr>
            <a:spLocks noGrp="1"/>
          </p:cNvSpPr>
          <p:nvPr>
            <p:ph type="body" sz="quarter" idx="11"/>
          </p:nvPr>
        </p:nvSpPr>
        <p:spPr/>
        <p:txBody>
          <a:bodyPr/>
          <a:lstStyle/>
          <a:p>
            <a:r>
              <a:rPr lang="en-US" altLang="zh-CN"/>
              <a:t>8.4 </a:t>
            </a:r>
            <a:r>
              <a:rPr lang="zh-CN" altLang="en-US"/>
              <a:t>图的矩阵表示</a:t>
            </a:r>
            <a:endParaRPr lang="zh-CN" altLang="en-US" dirty="0"/>
          </a:p>
        </p:txBody>
      </p:sp>
      <p:pic>
        <p:nvPicPr>
          <p:cNvPr id="12" name="Picture 10" descr="14-13">
            <a:extLst>
              <a:ext uri="{FF2B5EF4-FFF2-40B4-BE49-F238E27FC236}">
                <a16:creationId xmlns:a16="http://schemas.microsoft.com/office/drawing/2014/main" id="{A301F83F-3E1A-42D1-BF3D-D972E81EE4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8917" t="3828"/>
          <a:stretch>
            <a:fillRect/>
          </a:stretch>
        </p:blipFill>
        <p:spPr bwMode="auto">
          <a:xfrm>
            <a:off x="8182401" y="648028"/>
            <a:ext cx="2527397" cy="22201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7" name="Object 11">
            <a:extLst>
              <a:ext uri="{FF2B5EF4-FFF2-40B4-BE49-F238E27FC236}">
                <a16:creationId xmlns:a16="http://schemas.microsoft.com/office/drawing/2014/main" id="{9B88CE7E-9144-46C6-B2AF-27B679231130}"/>
              </a:ext>
            </a:extLst>
          </p:cNvPr>
          <p:cNvGraphicFramePr>
            <a:graphicFrameLocks noChangeAspect="1"/>
          </p:cNvGraphicFramePr>
          <p:nvPr/>
        </p:nvGraphicFramePr>
        <p:xfrm>
          <a:off x="7340280" y="2986424"/>
          <a:ext cx="4516437" cy="3016250"/>
        </p:xfrm>
        <a:graphic>
          <a:graphicData uri="http://schemas.openxmlformats.org/presentationml/2006/ole">
            <mc:AlternateContent xmlns:mc="http://schemas.openxmlformats.org/markup-compatibility/2006">
              <mc:Choice xmlns:v="urn:schemas-microsoft-com:vml" Requires="v">
                <p:oleObj spid="_x0000_s5125" name="公式" r:id="rId4" imgW="2781000" imgH="1854000" progId="Equation.3">
                  <p:embed/>
                </p:oleObj>
              </mc:Choice>
              <mc:Fallback>
                <p:oleObj name="公式" r:id="rId4" imgW="2781000" imgH="1854000" progId="Equation.3">
                  <p:embed/>
                  <p:pic>
                    <p:nvPicPr>
                      <p:cNvPr id="7" name="Object 11">
                        <a:extLst>
                          <a:ext uri="{FF2B5EF4-FFF2-40B4-BE49-F238E27FC236}">
                            <a16:creationId xmlns:a16="http://schemas.microsoft.com/office/drawing/2014/main" id="{9B88CE7E-9144-46C6-B2AF-27B67923113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40280" y="2986424"/>
                        <a:ext cx="4516437" cy="30162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 name="灯片编号占位符 9">
            <a:extLst>
              <a:ext uri="{FF2B5EF4-FFF2-40B4-BE49-F238E27FC236}">
                <a16:creationId xmlns:a16="http://schemas.microsoft.com/office/drawing/2014/main" id="{40A64FFA-4F72-4CAC-8284-E1D96B7EFDC9}"/>
              </a:ext>
            </a:extLst>
          </p:cNvPr>
          <p:cNvSpPr>
            <a:spLocks noGrp="1"/>
          </p:cNvSpPr>
          <p:nvPr>
            <p:ph type="sldNum" sz="quarter" idx="10"/>
          </p:nvPr>
        </p:nvSpPr>
        <p:spPr/>
        <p:txBody>
          <a:bodyPr/>
          <a:lstStyle/>
          <a:p>
            <a:fld id="{ADDBA8A9-FE90-4847-B2BB-91D9864F4629}" type="slidenum">
              <a:rPr lang="zh-CN" altLang="en-US" smtClean="0"/>
              <a:pPr/>
              <a:t>71</a:t>
            </a:fld>
            <a:r>
              <a:rPr lang="en-US" altLang="zh-CN"/>
              <a:t>|73</a:t>
            </a:r>
            <a:endParaRPr lang="zh-CN" altLang="en-US" dirty="0"/>
          </a:p>
        </p:txBody>
      </p:sp>
    </p:spTree>
    <p:extLst>
      <p:ext uri="{BB962C8B-B14F-4D97-AF65-F5344CB8AC3E}">
        <p14:creationId xmlns:p14="http://schemas.microsoft.com/office/powerpoint/2010/main" val="2636805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3" end="3"/>
                                            </p:txEl>
                                          </p:spTgt>
                                        </p:tgtEl>
                                        <p:attrNameLst>
                                          <p:attrName>style.visibility</p:attrName>
                                        </p:attrNameLst>
                                      </p:cBhvr>
                                      <p:to>
                                        <p:strVal val="visible"/>
                                      </p:to>
                                    </p:set>
                                    <p:animEffect transition="in" filter="fade">
                                      <p:cBhvr>
                                        <p:cTn id="7" dur="500"/>
                                        <p:tgtEl>
                                          <p:spTgt spid="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
          </p:nvPr>
        </p:nvSpPr>
        <p:spPr>
          <a:xfrm>
            <a:off x="516000" y="1008000"/>
            <a:ext cx="6734078" cy="4062651"/>
          </a:xfrm>
        </p:spPr>
        <p:txBody>
          <a:bodyPr/>
          <a:lstStyle/>
          <a:p>
            <a:r>
              <a:rPr lang="zh-CN" altLang="en-US" dirty="0"/>
              <a:t>有向图</a:t>
            </a:r>
            <a:r>
              <a:rPr lang="en-US" altLang="zh-CN" dirty="0"/>
              <a:t>D</a:t>
            </a:r>
            <a:r>
              <a:rPr lang="zh-CN" altLang="en-US" dirty="0"/>
              <a:t>如图所示，回答下列诸问</a:t>
            </a:r>
            <a:r>
              <a:rPr lang="en-US" altLang="zh-CN" dirty="0">
                <a:sym typeface="Symbol" panose="05050102010706020507" pitchFamily="18" charset="2"/>
              </a:rPr>
              <a:t> </a:t>
            </a:r>
          </a:p>
          <a:p>
            <a:r>
              <a:rPr lang="zh-CN" altLang="en-US" dirty="0"/>
              <a:t>解</a:t>
            </a:r>
            <a:r>
              <a:rPr lang="en-US" altLang="zh-CN" dirty="0"/>
              <a:t>: </a:t>
            </a:r>
          </a:p>
          <a:p>
            <a:pPr lvl="1"/>
            <a:r>
              <a:rPr lang="en-US" altLang="zh-CN" dirty="0"/>
              <a:t>D</a:t>
            </a:r>
            <a:r>
              <a:rPr lang="zh-CN" altLang="en-US" dirty="0"/>
              <a:t>的邻接矩阵的前</a:t>
            </a:r>
            <a:r>
              <a:rPr lang="en-US" altLang="zh-CN" dirty="0"/>
              <a:t>4</a:t>
            </a:r>
            <a:r>
              <a:rPr lang="zh-CN" altLang="en-US" dirty="0"/>
              <a:t>次幂</a:t>
            </a:r>
            <a:r>
              <a:rPr lang="en-US" altLang="zh-CN" dirty="0"/>
              <a:t>.</a:t>
            </a:r>
          </a:p>
          <a:p>
            <a:pPr lvl="1"/>
            <a:r>
              <a:rPr lang="en-US" altLang="zh-CN" dirty="0"/>
              <a:t>(6)</a:t>
            </a:r>
            <a:r>
              <a:rPr lang="zh-CN" altLang="en-US" dirty="0"/>
              <a:t>长度为</a:t>
            </a:r>
            <a:r>
              <a:rPr lang="en-US" altLang="zh-CN" dirty="0"/>
              <a:t>4</a:t>
            </a:r>
            <a:r>
              <a:rPr lang="zh-CN" altLang="en-US" dirty="0"/>
              <a:t>的通路</a:t>
            </a:r>
            <a:r>
              <a:rPr lang="en-US" altLang="zh-CN" dirty="0"/>
              <a:t>(</a:t>
            </a:r>
            <a:r>
              <a:rPr lang="zh-CN" altLang="en-US" dirty="0"/>
              <a:t>不含回路</a:t>
            </a:r>
            <a:r>
              <a:rPr lang="en-US" altLang="zh-CN" dirty="0"/>
              <a:t>)</a:t>
            </a:r>
            <a:r>
              <a:rPr lang="zh-CN" altLang="en-US" dirty="0"/>
              <a:t>为</a:t>
            </a:r>
            <a:r>
              <a:rPr lang="en-US" altLang="zh-CN" dirty="0"/>
              <a:t>33</a:t>
            </a:r>
            <a:r>
              <a:rPr lang="zh-CN" altLang="en-US" dirty="0"/>
              <a:t>条</a:t>
            </a:r>
            <a:r>
              <a:rPr lang="en-US" altLang="zh-CN" dirty="0"/>
              <a:t>.</a:t>
            </a:r>
          </a:p>
          <a:p>
            <a:pPr lvl="1"/>
            <a:r>
              <a:rPr lang="en-US" altLang="zh-CN" dirty="0"/>
              <a:t>(7)</a:t>
            </a:r>
            <a:r>
              <a:rPr lang="zh-CN" altLang="en-US" dirty="0"/>
              <a:t>长度为</a:t>
            </a:r>
            <a:r>
              <a:rPr lang="en-US" altLang="zh-CN" dirty="0"/>
              <a:t>4</a:t>
            </a:r>
            <a:r>
              <a:rPr lang="zh-CN" altLang="en-US" dirty="0"/>
              <a:t>的回路为</a:t>
            </a:r>
            <a:r>
              <a:rPr lang="en-US" altLang="zh-CN" dirty="0"/>
              <a:t>11</a:t>
            </a:r>
            <a:r>
              <a:rPr lang="zh-CN" altLang="en-US" dirty="0"/>
              <a:t>条</a:t>
            </a:r>
            <a:r>
              <a:rPr lang="en-US" altLang="zh-CN" dirty="0"/>
              <a:t>. </a:t>
            </a:r>
          </a:p>
          <a:p>
            <a:pPr lvl="1"/>
            <a:r>
              <a:rPr lang="en-US" altLang="zh-CN" dirty="0"/>
              <a:t>(8)</a:t>
            </a:r>
            <a:r>
              <a:rPr lang="zh-CN" altLang="en-US" dirty="0"/>
              <a:t>长度</a:t>
            </a:r>
            <a:r>
              <a:rPr lang="zh-CN" altLang="en-US" dirty="0">
                <a:sym typeface="Symbol" panose="05050102010706020507" pitchFamily="18" charset="2"/>
              </a:rPr>
              <a:t></a:t>
            </a:r>
            <a:r>
              <a:rPr lang="en-US" altLang="zh-CN" dirty="0"/>
              <a:t>4</a:t>
            </a:r>
            <a:r>
              <a:rPr lang="zh-CN" altLang="en-US" dirty="0"/>
              <a:t>的通路</a:t>
            </a:r>
            <a:r>
              <a:rPr lang="en-US" altLang="zh-CN" dirty="0"/>
              <a:t>88</a:t>
            </a:r>
            <a:r>
              <a:rPr lang="zh-CN" altLang="en-US" dirty="0"/>
              <a:t>条，其中</a:t>
            </a:r>
            <a:r>
              <a:rPr lang="en-US" altLang="zh-CN" dirty="0"/>
              <a:t>22</a:t>
            </a:r>
            <a:r>
              <a:rPr lang="zh-CN" altLang="en-US" dirty="0"/>
              <a:t>条为回路</a:t>
            </a:r>
            <a:r>
              <a:rPr lang="en-US" altLang="zh-CN" dirty="0"/>
              <a:t>. </a:t>
            </a:r>
          </a:p>
          <a:p>
            <a:pPr lvl="1"/>
            <a:r>
              <a:rPr lang="en-US" altLang="zh-CN" dirty="0"/>
              <a:t>(9)4</a:t>
            </a:r>
            <a:r>
              <a:rPr lang="en-US" altLang="zh-CN" dirty="0">
                <a:sym typeface="Symbol" panose="05050102010706020507" pitchFamily="18" charset="2"/>
              </a:rPr>
              <a:t></a:t>
            </a:r>
            <a:r>
              <a:rPr lang="en-US" altLang="zh-CN" dirty="0"/>
              <a:t>4</a:t>
            </a:r>
            <a:r>
              <a:rPr lang="zh-CN" altLang="en-US" dirty="0"/>
              <a:t>的全</a:t>
            </a:r>
            <a:r>
              <a:rPr lang="en-US" altLang="zh-CN" dirty="0"/>
              <a:t>1</a:t>
            </a:r>
            <a:r>
              <a:rPr lang="zh-CN" altLang="en-US" dirty="0"/>
              <a:t>矩阵</a:t>
            </a:r>
            <a:r>
              <a:rPr lang="en-US" altLang="zh-CN" dirty="0"/>
              <a:t>. </a:t>
            </a:r>
          </a:p>
        </p:txBody>
      </p:sp>
      <p:sp>
        <p:nvSpPr>
          <p:cNvPr id="6146" name="Rectangle 2"/>
          <p:cNvSpPr>
            <a:spLocks noGrp="1" noChangeArrowheads="1"/>
          </p:cNvSpPr>
          <p:nvPr>
            <p:ph type="title"/>
          </p:nvPr>
        </p:nvSpPr>
        <p:spPr/>
        <p:txBody>
          <a:bodyPr/>
          <a:lstStyle/>
          <a:p>
            <a:r>
              <a:rPr lang="zh-CN" altLang="en-US" dirty="0"/>
              <a:t>练习</a:t>
            </a:r>
            <a:r>
              <a:rPr lang="en-US" altLang="zh-CN" dirty="0"/>
              <a:t>4</a:t>
            </a:r>
          </a:p>
        </p:txBody>
      </p:sp>
      <p:sp>
        <p:nvSpPr>
          <p:cNvPr id="9" name="文本占位符 8"/>
          <p:cNvSpPr>
            <a:spLocks noGrp="1"/>
          </p:cNvSpPr>
          <p:nvPr>
            <p:ph type="body" sz="quarter" idx="11"/>
          </p:nvPr>
        </p:nvSpPr>
        <p:spPr/>
        <p:txBody>
          <a:bodyPr/>
          <a:lstStyle/>
          <a:p>
            <a:r>
              <a:rPr lang="en-US" altLang="zh-CN"/>
              <a:t>8.4 </a:t>
            </a:r>
            <a:r>
              <a:rPr lang="zh-CN" altLang="en-US"/>
              <a:t>图的矩阵表示</a:t>
            </a:r>
            <a:endParaRPr lang="zh-CN" altLang="en-US" dirty="0"/>
          </a:p>
        </p:txBody>
      </p:sp>
      <p:pic>
        <p:nvPicPr>
          <p:cNvPr id="12" name="Picture 10" descr="14-13">
            <a:extLst>
              <a:ext uri="{FF2B5EF4-FFF2-40B4-BE49-F238E27FC236}">
                <a16:creationId xmlns:a16="http://schemas.microsoft.com/office/drawing/2014/main" id="{A301F83F-3E1A-42D1-BF3D-D972E81EE4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8917" t="3828"/>
          <a:stretch>
            <a:fillRect/>
          </a:stretch>
        </p:blipFill>
        <p:spPr bwMode="auto">
          <a:xfrm>
            <a:off x="8182401" y="648028"/>
            <a:ext cx="2527397" cy="22201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7" name="Object 11">
            <a:extLst>
              <a:ext uri="{FF2B5EF4-FFF2-40B4-BE49-F238E27FC236}">
                <a16:creationId xmlns:a16="http://schemas.microsoft.com/office/drawing/2014/main" id="{9B88CE7E-9144-46C6-B2AF-27B679231130}"/>
              </a:ext>
            </a:extLst>
          </p:cNvPr>
          <p:cNvGraphicFramePr>
            <a:graphicFrameLocks noChangeAspect="1"/>
          </p:cNvGraphicFramePr>
          <p:nvPr/>
        </p:nvGraphicFramePr>
        <p:xfrm>
          <a:off x="7340280" y="2986424"/>
          <a:ext cx="4516437" cy="3016250"/>
        </p:xfrm>
        <a:graphic>
          <a:graphicData uri="http://schemas.openxmlformats.org/presentationml/2006/ole">
            <mc:AlternateContent xmlns:mc="http://schemas.openxmlformats.org/markup-compatibility/2006">
              <mc:Choice xmlns:v="urn:schemas-microsoft-com:vml" Requires="v">
                <p:oleObj spid="_x0000_s6149" name="公式" r:id="rId4" imgW="2781000" imgH="1854000" progId="Equation.3">
                  <p:embed/>
                </p:oleObj>
              </mc:Choice>
              <mc:Fallback>
                <p:oleObj name="公式" r:id="rId4" imgW="2781000" imgH="1854000" progId="Equation.3">
                  <p:embed/>
                  <p:pic>
                    <p:nvPicPr>
                      <p:cNvPr id="7" name="Object 11">
                        <a:extLst>
                          <a:ext uri="{FF2B5EF4-FFF2-40B4-BE49-F238E27FC236}">
                            <a16:creationId xmlns:a16="http://schemas.microsoft.com/office/drawing/2014/main" id="{9B88CE7E-9144-46C6-B2AF-27B67923113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40280" y="2986424"/>
                        <a:ext cx="4516437" cy="30162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灯片编号占位符 2">
            <a:extLst>
              <a:ext uri="{FF2B5EF4-FFF2-40B4-BE49-F238E27FC236}">
                <a16:creationId xmlns:a16="http://schemas.microsoft.com/office/drawing/2014/main" id="{6B0EDF26-E639-4D6C-A8A5-EE8B0A8913D6}"/>
              </a:ext>
            </a:extLst>
          </p:cNvPr>
          <p:cNvSpPr>
            <a:spLocks noGrp="1"/>
          </p:cNvSpPr>
          <p:nvPr>
            <p:ph type="sldNum" sz="quarter" idx="10"/>
          </p:nvPr>
        </p:nvSpPr>
        <p:spPr/>
        <p:txBody>
          <a:bodyPr/>
          <a:lstStyle/>
          <a:p>
            <a:fld id="{ADDBA8A9-FE90-4847-B2BB-91D9864F4629}" type="slidenum">
              <a:rPr lang="zh-CN" altLang="en-US" smtClean="0"/>
              <a:pPr/>
              <a:t>72</a:t>
            </a:fld>
            <a:r>
              <a:rPr lang="en-US" altLang="zh-CN"/>
              <a:t>|73</a:t>
            </a:r>
            <a:endParaRPr lang="zh-CN" altLang="en-US" dirty="0"/>
          </a:p>
        </p:txBody>
      </p:sp>
    </p:spTree>
    <p:extLst>
      <p:ext uri="{BB962C8B-B14F-4D97-AF65-F5344CB8AC3E}">
        <p14:creationId xmlns:p14="http://schemas.microsoft.com/office/powerpoint/2010/main" val="1887375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3" end="3"/>
                                            </p:txEl>
                                          </p:spTgt>
                                        </p:tgtEl>
                                        <p:attrNameLst>
                                          <p:attrName>style.visibility</p:attrName>
                                        </p:attrNameLst>
                                      </p:cBhvr>
                                      <p:to>
                                        <p:strVal val="visible"/>
                                      </p:to>
                                    </p:set>
                                    <p:animEffect transition="in" filter="fade">
                                      <p:cBhvr>
                                        <p:cTn id="7" dur="500"/>
                                        <p:tgtEl>
                                          <p:spTgt spid="2">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4" end="4"/>
                                            </p:txEl>
                                          </p:spTgt>
                                        </p:tgtEl>
                                        <p:attrNameLst>
                                          <p:attrName>style.visibility</p:attrName>
                                        </p:attrNameLst>
                                      </p:cBhvr>
                                      <p:to>
                                        <p:strVal val="visible"/>
                                      </p:to>
                                    </p:set>
                                    <p:animEffect transition="in" filter="fade">
                                      <p:cBhvr>
                                        <p:cTn id="12" dur="500"/>
                                        <p:tgtEl>
                                          <p:spTgt spid="2">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5" end="5"/>
                                            </p:txEl>
                                          </p:spTgt>
                                        </p:tgtEl>
                                        <p:attrNameLst>
                                          <p:attrName>style.visibility</p:attrName>
                                        </p:attrNameLst>
                                      </p:cBhvr>
                                      <p:to>
                                        <p:strVal val="visible"/>
                                      </p:to>
                                    </p:set>
                                    <p:animEffect transition="in" filter="fade">
                                      <p:cBhvr>
                                        <p:cTn id="17" dur="500"/>
                                        <p:tgtEl>
                                          <p:spTgt spid="2">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
                                            <p:txEl>
                                              <p:pRg st="6" end="6"/>
                                            </p:txEl>
                                          </p:spTgt>
                                        </p:tgtEl>
                                        <p:attrNameLst>
                                          <p:attrName>style.visibility</p:attrName>
                                        </p:attrNameLst>
                                      </p:cBhvr>
                                      <p:to>
                                        <p:strVal val="visible"/>
                                      </p:to>
                                    </p:set>
                                    <p:animEffect transition="in" filter="fade">
                                      <p:cBhvr>
                                        <p:cTn id="22" dur="500"/>
                                        <p:tgtEl>
                                          <p:spTgt spid="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矩形 134"/>
          <p:cNvSpPr/>
          <p:nvPr/>
        </p:nvSpPr>
        <p:spPr>
          <a:xfrm>
            <a:off x="7442575" y="6111761"/>
            <a:ext cx="775136" cy="246221"/>
          </a:xfrm>
          <a:prstGeom prst="rect">
            <a:avLst/>
          </a:prstGeom>
        </p:spPr>
        <p:txBody>
          <a:bodyPr wrap="square">
            <a:spAutoFit/>
          </a:bodyPr>
          <a:lstStyle/>
          <a:p>
            <a:r>
              <a:rPr lang="en-US" altLang="zh-CN" sz="100" dirty="0">
                <a:solidFill>
                  <a:schemeClr val="tx1">
                    <a:lumMod val="10000"/>
                    <a:lumOff val="90000"/>
                  </a:schemeClr>
                </a:solidFill>
                <a:latin typeface="Calibri"/>
                <a:ea typeface="宋体"/>
              </a:rPr>
              <a:t>PPT</a:t>
            </a:r>
            <a:r>
              <a:rPr lang="zh-CN" altLang="en-US" sz="100" dirty="0">
                <a:solidFill>
                  <a:schemeClr val="tx1">
                    <a:lumMod val="10000"/>
                    <a:lumOff val="90000"/>
                  </a:schemeClr>
                </a:solidFill>
                <a:latin typeface="Calibri"/>
                <a:ea typeface="宋体"/>
              </a:rPr>
              <a:t>模板下载：</a:t>
            </a:r>
            <a:r>
              <a:rPr lang="en-US" altLang="zh-CN" sz="100" dirty="0">
                <a:solidFill>
                  <a:schemeClr val="tx1">
                    <a:lumMod val="10000"/>
                    <a:lumOff val="90000"/>
                  </a:schemeClr>
                </a:solidFill>
                <a:latin typeface="Calibri"/>
                <a:ea typeface="宋体"/>
              </a:rPr>
              <a:t>www.1ppt.com/moban/     </a:t>
            </a:r>
            <a:r>
              <a:rPr lang="zh-CN" altLang="en-US" sz="100" dirty="0">
                <a:solidFill>
                  <a:schemeClr val="tx1">
                    <a:lumMod val="10000"/>
                    <a:lumOff val="90000"/>
                  </a:schemeClr>
                </a:solidFill>
                <a:latin typeface="Calibri"/>
                <a:ea typeface="宋体"/>
              </a:rPr>
              <a:t>行业</a:t>
            </a:r>
            <a:r>
              <a:rPr lang="en-US" altLang="zh-CN" sz="100" dirty="0">
                <a:solidFill>
                  <a:schemeClr val="tx1">
                    <a:lumMod val="10000"/>
                    <a:lumOff val="90000"/>
                  </a:schemeClr>
                </a:solidFill>
                <a:latin typeface="Calibri"/>
                <a:ea typeface="宋体"/>
              </a:rPr>
              <a:t>PPT</a:t>
            </a:r>
            <a:r>
              <a:rPr lang="zh-CN" altLang="en-US" sz="100" dirty="0">
                <a:solidFill>
                  <a:schemeClr val="tx1">
                    <a:lumMod val="10000"/>
                    <a:lumOff val="90000"/>
                  </a:schemeClr>
                </a:solidFill>
                <a:latin typeface="Calibri"/>
                <a:ea typeface="宋体"/>
              </a:rPr>
              <a:t>模板：</a:t>
            </a:r>
            <a:r>
              <a:rPr lang="en-US" altLang="zh-CN" sz="100" dirty="0">
                <a:solidFill>
                  <a:schemeClr val="tx1">
                    <a:lumMod val="10000"/>
                    <a:lumOff val="90000"/>
                  </a:schemeClr>
                </a:solidFill>
                <a:latin typeface="Calibri"/>
                <a:ea typeface="宋体"/>
              </a:rPr>
              <a:t>www.1ppt.com/hangye/ </a:t>
            </a:r>
          </a:p>
          <a:p>
            <a:r>
              <a:rPr lang="zh-CN" altLang="en-US" sz="100" dirty="0">
                <a:solidFill>
                  <a:schemeClr val="tx1">
                    <a:lumMod val="10000"/>
                    <a:lumOff val="90000"/>
                  </a:schemeClr>
                </a:solidFill>
                <a:latin typeface="Calibri"/>
                <a:ea typeface="宋体"/>
              </a:rPr>
              <a:t>节日</a:t>
            </a:r>
            <a:r>
              <a:rPr lang="en-US" altLang="zh-CN" sz="100" dirty="0">
                <a:solidFill>
                  <a:schemeClr val="tx1">
                    <a:lumMod val="10000"/>
                    <a:lumOff val="90000"/>
                  </a:schemeClr>
                </a:solidFill>
                <a:latin typeface="Calibri"/>
                <a:ea typeface="宋体"/>
              </a:rPr>
              <a:t>PPT</a:t>
            </a:r>
            <a:r>
              <a:rPr lang="zh-CN" altLang="en-US" sz="100" dirty="0">
                <a:solidFill>
                  <a:schemeClr val="tx1">
                    <a:lumMod val="10000"/>
                    <a:lumOff val="90000"/>
                  </a:schemeClr>
                </a:solidFill>
                <a:latin typeface="Calibri"/>
                <a:ea typeface="宋体"/>
              </a:rPr>
              <a:t>模板：</a:t>
            </a:r>
            <a:r>
              <a:rPr lang="en-US" altLang="zh-CN" sz="100" dirty="0">
                <a:solidFill>
                  <a:schemeClr val="tx1">
                    <a:lumMod val="10000"/>
                    <a:lumOff val="90000"/>
                  </a:schemeClr>
                </a:solidFill>
                <a:latin typeface="Calibri"/>
                <a:ea typeface="宋体"/>
              </a:rPr>
              <a:t>www.1ppt.com/jieri/           PPT</a:t>
            </a:r>
            <a:r>
              <a:rPr lang="zh-CN" altLang="en-US" sz="100" dirty="0">
                <a:solidFill>
                  <a:schemeClr val="tx1">
                    <a:lumMod val="10000"/>
                    <a:lumOff val="90000"/>
                  </a:schemeClr>
                </a:solidFill>
                <a:latin typeface="Calibri"/>
                <a:ea typeface="宋体"/>
              </a:rPr>
              <a:t>素材下载：</a:t>
            </a:r>
            <a:r>
              <a:rPr lang="en-US" altLang="zh-CN" sz="100" dirty="0">
                <a:solidFill>
                  <a:schemeClr val="tx1">
                    <a:lumMod val="10000"/>
                    <a:lumOff val="90000"/>
                  </a:schemeClr>
                </a:solidFill>
                <a:latin typeface="Calibri"/>
                <a:ea typeface="宋体"/>
              </a:rPr>
              <a:t>www.1ppt.com/sucai/</a:t>
            </a:r>
          </a:p>
          <a:p>
            <a:r>
              <a:rPr lang="en-US" altLang="zh-CN" sz="100" dirty="0">
                <a:solidFill>
                  <a:schemeClr val="tx1">
                    <a:lumMod val="10000"/>
                    <a:lumOff val="90000"/>
                  </a:schemeClr>
                </a:solidFill>
                <a:latin typeface="Calibri"/>
                <a:ea typeface="宋体"/>
              </a:rPr>
              <a:t>PPT</a:t>
            </a:r>
            <a:r>
              <a:rPr lang="zh-CN" altLang="en-US" sz="100" dirty="0">
                <a:solidFill>
                  <a:schemeClr val="tx1">
                    <a:lumMod val="10000"/>
                    <a:lumOff val="90000"/>
                  </a:schemeClr>
                </a:solidFill>
                <a:latin typeface="Calibri"/>
                <a:ea typeface="宋体"/>
              </a:rPr>
              <a:t>背景图片：</a:t>
            </a:r>
            <a:r>
              <a:rPr lang="en-US" altLang="zh-CN" sz="100" dirty="0">
                <a:solidFill>
                  <a:schemeClr val="tx1">
                    <a:lumMod val="10000"/>
                    <a:lumOff val="90000"/>
                  </a:schemeClr>
                </a:solidFill>
                <a:latin typeface="Calibri"/>
                <a:ea typeface="宋体"/>
              </a:rPr>
              <a:t>www.1ppt.com/beijing/      PPT</a:t>
            </a:r>
            <a:r>
              <a:rPr lang="zh-CN" altLang="en-US" sz="100" dirty="0">
                <a:solidFill>
                  <a:schemeClr val="tx1">
                    <a:lumMod val="10000"/>
                    <a:lumOff val="90000"/>
                  </a:schemeClr>
                </a:solidFill>
                <a:latin typeface="Calibri"/>
                <a:ea typeface="宋体"/>
              </a:rPr>
              <a:t>图表下载：</a:t>
            </a:r>
            <a:r>
              <a:rPr lang="en-US" altLang="zh-CN" sz="100" dirty="0">
                <a:solidFill>
                  <a:schemeClr val="tx1">
                    <a:lumMod val="10000"/>
                    <a:lumOff val="90000"/>
                  </a:schemeClr>
                </a:solidFill>
                <a:latin typeface="Calibri"/>
                <a:ea typeface="宋体"/>
              </a:rPr>
              <a:t>www.1ppt.com/tubiao/      </a:t>
            </a:r>
          </a:p>
          <a:p>
            <a:r>
              <a:rPr lang="zh-CN" altLang="en-US" sz="100" dirty="0">
                <a:solidFill>
                  <a:schemeClr val="tx1">
                    <a:lumMod val="10000"/>
                    <a:lumOff val="90000"/>
                  </a:schemeClr>
                </a:solidFill>
                <a:latin typeface="Calibri"/>
                <a:ea typeface="宋体"/>
              </a:rPr>
              <a:t>优秀</a:t>
            </a:r>
            <a:r>
              <a:rPr lang="en-US" altLang="zh-CN" sz="100" dirty="0">
                <a:solidFill>
                  <a:schemeClr val="tx1">
                    <a:lumMod val="10000"/>
                    <a:lumOff val="90000"/>
                  </a:schemeClr>
                </a:solidFill>
                <a:latin typeface="Calibri"/>
                <a:ea typeface="宋体"/>
              </a:rPr>
              <a:t>PPT</a:t>
            </a:r>
            <a:r>
              <a:rPr lang="zh-CN" altLang="en-US" sz="100" dirty="0">
                <a:solidFill>
                  <a:schemeClr val="tx1">
                    <a:lumMod val="10000"/>
                    <a:lumOff val="90000"/>
                  </a:schemeClr>
                </a:solidFill>
                <a:latin typeface="Calibri"/>
                <a:ea typeface="宋体"/>
              </a:rPr>
              <a:t>下载：</a:t>
            </a:r>
            <a:r>
              <a:rPr lang="en-US" altLang="zh-CN" sz="100" dirty="0">
                <a:solidFill>
                  <a:schemeClr val="tx1">
                    <a:lumMod val="10000"/>
                    <a:lumOff val="90000"/>
                  </a:schemeClr>
                </a:solidFill>
                <a:latin typeface="Calibri"/>
                <a:ea typeface="宋体"/>
              </a:rPr>
              <a:t>www.1ppt.com/xiazai/        PPT</a:t>
            </a:r>
            <a:r>
              <a:rPr lang="zh-CN" altLang="en-US" sz="100" dirty="0">
                <a:solidFill>
                  <a:schemeClr val="tx1">
                    <a:lumMod val="10000"/>
                    <a:lumOff val="90000"/>
                  </a:schemeClr>
                </a:solidFill>
                <a:latin typeface="Calibri"/>
                <a:ea typeface="宋体"/>
              </a:rPr>
              <a:t>教程： </a:t>
            </a:r>
            <a:r>
              <a:rPr lang="en-US" altLang="zh-CN" sz="100" dirty="0">
                <a:solidFill>
                  <a:schemeClr val="tx1">
                    <a:lumMod val="10000"/>
                    <a:lumOff val="90000"/>
                  </a:schemeClr>
                </a:solidFill>
                <a:latin typeface="Calibri"/>
                <a:ea typeface="宋体"/>
              </a:rPr>
              <a:t>www.1ppt.com/powerpoint/      </a:t>
            </a:r>
          </a:p>
          <a:p>
            <a:r>
              <a:rPr lang="en-US" altLang="zh-CN" sz="100" dirty="0">
                <a:solidFill>
                  <a:schemeClr val="tx1">
                    <a:lumMod val="10000"/>
                    <a:lumOff val="90000"/>
                  </a:schemeClr>
                </a:solidFill>
                <a:latin typeface="Calibri"/>
                <a:ea typeface="宋体"/>
              </a:rPr>
              <a:t>Word</a:t>
            </a:r>
            <a:r>
              <a:rPr lang="zh-CN" altLang="en-US" sz="100" dirty="0">
                <a:solidFill>
                  <a:schemeClr val="tx1">
                    <a:lumMod val="10000"/>
                    <a:lumOff val="90000"/>
                  </a:schemeClr>
                </a:solidFill>
                <a:latin typeface="Calibri"/>
                <a:ea typeface="宋体"/>
              </a:rPr>
              <a:t>教程： </a:t>
            </a:r>
            <a:r>
              <a:rPr lang="en-US" altLang="zh-CN" sz="100" dirty="0">
                <a:solidFill>
                  <a:schemeClr val="tx1">
                    <a:lumMod val="10000"/>
                    <a:lumOff val="90000"/>
                  </a:schemeClr>
                </a:solidFill>
                <a:latin typeface="Calibri"/>
                <a:ea typeface="宋体"/>
              </a:rPr>
              <a:t>www.1ppt.com/word/              Excel</a:t>
            </a:r>
            <a:r>
              <a:rPr lang="zh-CN" altLang="en-US" sz="100" dirty="0">
                <a:solidFill>
                  <a:schemeClr val="tx1">
                    <a:lumMod val="10000"/>
                    <a:lumOff val="90000"/>
                  </a:schemeClr>
                </a:solidFill>
                <a:latin typeface="Calibri"/>
                <a:ea typeface="宋体"/>
              </a:rPr>
              <a:t>教程：</a:t>
            </a:r>
            <a:r>
              <a:rPr lang="en-US" altLang="zh-CN" sz="100" dirty="0">
                <a:solidFill>
                  <a:schemeClr val="tx1">
                    <a:lumMod val="10000"/>
                    <a:lumOff val="90000"/>
                  </a:schemeClr>
                </a:solidFill>
                <a:latin typeface="Calibri"/>
                <a:ea typeface="宋体"/>
              </a:rPr>
              <a:t>www.1ppt.com/excel/  </a:t>
            </a:r>
          </a:p>
          <a:p>
            <a:r>
              <a:rPr lang="zh-CN" altLang="en-US" sz="100" dirty="0">
                <a:solidFill>
                  <a:schemeClr val="tx1">
                    <a:lumMod val="10000"/>
                    <a:lumOff val="90000"/>
                  </a:schemeClr>
                </a:solidFill>
                <a:latin typeface="Calibri"/>
                <a:ea typeface="宋体"/>
              </a:rPr>
              <a:t>资料下载：</a:t>
            </a:r>
            <a:r>
              <a:rPr lang="en-US" altLang="zh-CN" sz="100" dirty="0">
                <a:solidFill>
                  <a:schemeClr val="tx1">
                    <a:lumMod val="10000"/>
                    <a:lumOff val="90000"/>
                  </a:schemeClr>
                </a:solidFill>
                <a:latin typeface="Calibri"/>
                <a:ea typeface="宋体"/>
              </a:rPr>
              <a:t>www.1ppt.com/ziliao/                PPT</a:t>
            </a:r>
            <a:r>
              <a:rPr lang="zh-CN" altLang="en-US" sz="100" dirty="0">
                <a:solidFill>
                  <a:schemeClr val="tx1">
                    <a:lumMod val="10000"/>
                    <a:lumOff val="90000"/>
                  </a:schemeClr>
                </a:solidFill>
                <a:latin typeface="Calibri"/>
                <a:ea typeface="宋体"/>
              </a:rPr>
              <a:t>课件下载：</a:t>
            </a:r>
            <a:r>
              <a:rPr lang="en-US" altLang="zh-CN" sz="100" dirty="0">
                <a:solidFill>
                  <a:schemeClr val="tx1">
                    <a:lumMod val="10000"/>
                    <a:lumOff val="90000"/>
                  </a:schemeClr>
                </a:solidFill>
                <a:latin typeface="Calibri"/>
                <a:ea typeface="宋体"/>
              </a:rPr>
              <a:t>www.1ppt.com/kejian/ </a:t>
            </a:r>
          </a:p>
          <a:p>
            <a:r>
              <a:rPr lang="zh-CN" altLang="en-US" sz="100" dirty="0">
                <a:solidFill>
                  <a:schemeClr val="tx1">
                    <a:lumMod val="10000"/>
                    <a:lumOff val="90000"/>
                  </a:schemeClr>
                </a:solidFill>
                <a:latin typeface="Calibri"/>
                <a:ea typeface="宋体"/>
              </a:rPr>
              <a:t>范文下载：</a:t>
            </a:r>
            <a:r>
              <a:rPr lang="en-US" altLang="zh-CN" sz="100" dirty="0">
                <a:solidFill>
                  <a:schemeClr val="tx1">
                    <a:lumMod val="10000"/>
                    <a:lumOff val="90000"/>
                  </a:schemeClr>
                </a:solidFill>
                <a:latin typeface="Calibri"/>
                <a:ea typeface="宋体"/>
              </a:rPr>
              <a:t>www.1ppt.com/fanwen/             </a:t>
            </a:r>
            <a:r>
              <a:rPr lang="zh-CN" altLang="en-US" sz="100" dirty="0">
                <a:solidFill>
                  <a:schemeClr val="tx1">
                    <a:lumMod val="10000"/>
                    <a:lumOff val="90000"/>
                  </a:schemeClr>
                </a:solidFill>
                <a:latin typeface="Calibri"/>
                <a:ea typeface="宋体"/>
              </a:rPr>
              <a:t>试卷下载：</a:t>
            </a:r>
            <a:r>
              <a:rPr lang="en-US" altLang="zh-CN" sz="100" dirty="0">
                <a:solidFill>
                  <a:schemeClr val="tx1">
                    <a:lumMod val="10000"/>
                    <a:lumOff val="90000"/>
                  </a:schemeClr>
                </a:solidFill>
                <a:latin typeface="Calibri"/>
                <a:ea typeface="宋体"/>
              </a:rPr>
              <a:t>www.1ppt.com/shiti/  </a:t>
            </a:r>
          </a:p>
          <a:p>
            <a:r>
              <a:rPr lang="zh-CN" altLang="en-US" sz="100" dirty="0">
                <a:solidFill>
                  <a:schemeClr val="tx1">
                    <a:lumMod val="10000"/>
                    <a:lumOff val="90000"/>
                  </a:schemeClr>
                </a:solidFill>
                <a:latin typeface="Calibri"/>
                <a:ea typeface="宋体"/>
              </a:rPr>
              <a:t>教案下载：</a:t>
            </a:r>
            <a:r>
              <a:rPr lang="en-US" altLang="zh-CN" sz="100" dirty="0">
                <a:solidFill>
                  <a:schemeClr val="tx1">
                    <a:lumMod val="10000"/>
                    <a:lumOff val="90000"/>
                  </a:schemeClr>
                </a:solidFill>
                <a:latin typeface="Calibri"/>
                <a:ea typeface="宋体"/>
              </a:rPr>
              <a:t>www.1ppt.com/jiaoan/        </a:t>
            </a:r>
          </a:p>
          <a:p>
            <a:r>
              <a:rPr lang="zh-CN" altLang="en-US" sz="100" dirty="0">
                <a:solidFill>
                  <a:schemeClr val="tx1">
                    <a:lumMod val="10000"/>
                    <a:lumOff val="90000"/>
                  </a:schemeClr>
                </a:solidFill>
                <a:latin typeface="Calibri"/>
                <a:ea typeface="宋体"/>
              </a:rPr>
              <a:t>字体下载：</a:t>
            </a:r>
            <a:r>
              <a:rPr lang="en-US" altLang="zh-CN" sz="100" dirty="0">
                <a:solidFill>
                  <a:schemeClr val="tx1">
                    <a:lumMod val="10000"/>
                    <a:lumOff val="90000"/>
                  </a:schemeClr>
                </a:solidFill>
                <a:latin typeface="Calibri"/>
                <a:ea typeface="宋体"/>
              </a:rPr>
              <a:t>www.1ppt.com/ziti/</a:t>
            </a:r>
          </a:p>
          <a:p>
            <a:r>
              <a:rPr lang="en-US" altLang="zh-CN" sz="100" dirty="0">
                <a:solidFill>
                  <a:schemeClr val="tx1">
                    <a:lumMod val="10000"/>
                    <a:lumOff val="90000"/>
                  </a:schemeClr>
                </a:solidFill>
                <a:latin typeface="Calibri"/>
                <a:ea typeface="宋体"/>
              </a:rPr>
              <a:t> </a:t>
            </a:r>
            <a:endParaRPr lang="zh-CN" altLang="en-US" sz="100" dirty="0">
              <a:solidFill>
                <a:schemeClr val="tx1">
                  <a:lumMod val="10000"/>
                  <a:lumOff val="90000"/>
                </a:schemeClr>
              </a:solidFill>
              <a:latin typeface="Calibri"/>
              <a:ea typeface="宋体"/>
            </a:endParaRPr>
          </a:p>
        </p:txBody>
      </p:sp>
      <p:grpSp>
        <p:nvGrpSpPr>
          <p:cNvPr id="31" name="PA_组合 110"/>
          <p:cNvGrpSpPr/>
          <p:nvPr>
            <p:custDataLst>
              <p:tags r:id="rId1"/>
            </p:custDataLst>
          </p:nvPr>
        </p:nvGrpSpPr>
        <p:grpSpPr>
          <a:xfrm flipH="1">
            <a:off x="6298564" y="-3082"/>
            <a:ext cx="5860641" cy="6861082"/>
            <a:chOff x="441028" y="108253"/>
            <a:chExt cx="4654180" cy="6678233"/>
          </a:xfrm>
        </p:grpSpPr>
        <p:cxnSp>
          <p:nvCxnSpPr>
            <p:cNvPr id="32" name="直接连接符 31"/>
            <p:cNvCxnSpPr/>
            <p:nvPr userDrawn="1"/>
          </p:nvCxnSpPr>
          <p:spPr>
            <a:xfrm>
              <a:off x="1397000" y="109248"/>
              <a:ext cx="3698208" cy="2003942"/>
            </a:xfrm>
            <a:prstGeom prst="line">
              <a:avLst/>
            </a:prstGeom>
            <a:ln w="12700" cap="rnd">
              <a:gradFill>
                <a:gsLst>
                  <a:gs pos="60000">
                    <a:srgbClr val="FFFFFF">
                      <a:alpha val="60000"/>
                    </a:srgbClr>
                  </a:gs>
                  <a:gs pos="0">
                    <a:schemeClr val="bg1">
                      <a:alpha val="90000"/>
                    </a:schemeClr>
                  </a:gs>
                  <a:gs pos="100000">
                    <a:schemeClr val="bg1">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userDrawn="1"/>
          </p:nvCxnSpPr>
          <p:spPr>
            <a:xfrm>
              <a:off x="441030" y="975564"/>
              <a:ext cx="4034133" cy="2193086"/>
            </a:xfrm>
            <a:prstGeom prst="line">
              <a:avLst/>
            </a:prstGeom>
            <a:ln w="12700" cap="rnd">
              <a:gradFill>
                <a:gsLst>
                  <a:gs pos="60000">
                    <a:srgbClr val="FFFFFF">
                      <a:alpha val="60000"/>
                    </a:srgbClr>
                  </a:gs>
                  <a:gs pos="0">
                    <a:schemeClr val="bg1"/>
                  </a:gs>
                  <a:gs pos="100000">
                    <a:schemeClr val="bg1">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userDrawn="1"/>
          </p:nvCxnSpPr>
          <p:spPr>
            <a:xfrm>
              <a:off x="441030" y="2325338"/>
              <a:ext cx="4259152" cy="2315413"/>
            </a:xfrm>
            <a:prstGeom prst="line">
              <a:avLst/>
            </a:prstGeom>
            <a:ln w="12700" cap="rnd">
              <a:gradFill>
                <a:gsLst>
                  <a:gs pos="60000">
                    <a:srgbClr val="FFFFFF">
                      <a:alpha val="60000"/>
                    </a:srgbClr>
                  </a:gs>
                  <a:gs pos="0">
                    <a:schemeClr val="bg1">
                      <a:alpha val="90000"/>
                    </a:schemeClr>
                  </a:gs>
                  <a:gs pos="100000">
                    <a:schemeClr val="bg1">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userDrawn="1"/>
          </p:nvCxnSpPr>
          <p:spPr>
            <a:xfrm>
              <a:off x="441030" y="3668759"/>
              <a:ext cx="4338247" cy="2358412"/>
            </a:xfrm>
            <a:prstGeom prst="line">
              <a:avLst/>
            </a:prstGeom>
            <a:ln w="12700" cap="rnd">
              <a:gradFill>
                <a:gsLst>
                  <a:gs pos="60000">
                    <a:srgbClr val="FFFFFF">
                      <a:alpha val="60000"/>
                    </a:srgbClr>
                  </a:gs>
                  <a:gs pos="0">
                    <a:schemeClr val="bg1"/>
                  </a:gs>
                  <a:gs pos="100000">
                    <a:schemeClr val="bg1">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userDrawn="1"/>
          </p:nvCxnSpPr>
          <p:spPr>
            <a:xfrm>
              <a:off x="442776" y="5064209"/>
              <a:ext cx="3204537" cy="1722277"/>
            </a:xfrm>
            <a:prstGeom prst="line">
              <a:avLst/>
            </a:prstGeom>
            <a:ln w="12700" cap="rnd">
              <a:gradFill>
                <a:gsLst>
                  <a:gs pos="60000">
                    <a:srgbClr val="FFFFFF">
                      <a:alpha val="60000"/>
                    </a:srgbClr>
                  </a:gs>
                  <a:gs pos="0">
                    <a:schemeClr val="bg1"/>
                  </a:gs>
                  <a:gs pos="100000">
                    <a:schemeClr val="bg1">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userDrawn="1"/>
          </p:nvCxnSpPr>
          <p:spPr>
            <a:xfrm>
              <a:off x="441030" y="6380062"/>
              <a:ext cx="754357" cy="405429"/>
            </a:xfrm>
            <a:prstGeom prst="line">
              <a:avLst/>
            </a:prstGeom>
            <a:ln w="12700" cap="rnd">
              <a:gradFill>
                <a:gsLst>
                  <a:gs pos="60000">
                    <a:srgbClr val="FFFFFF">
                      <a:alpha val="60000"/>
                    </a:srgbClr>
                  </a:gs>
                  <a:gs pos="0">
                    <a:schemeClr val="bg1">
                      <a:alpha val="70000"/>
                    </a:schemeClr>
                  </a:gs>
                  <a:gs pos="100000">
                    <a:schemeClr val="bg1">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userDrawn="1"/>
          </p:nvCxnSpPr>
          <p:spPr>
            <a:xfrm flipV="1">
              <a:off x="441030" y="935237"/>
              <a:ext cx="4034131" cy="2248000"/>
            </a:xfrm>
            <a:prstGeom prst="line">
              <a:avLst/>
            </a:prstGeom>
            <a:ln w="12700" cap="rnd">
              <a:gradFill>
                <a:gsLst>
                  <a:gs pos="60000">
                    <a:srgbClr val="FFFFFF">
                      <a:alpha val="60000"/>
                    </a:srgbClr>
                  </a:gs>
                  <a:gs pos="0">
                    <a:schemeClr val="bg1"/>
                  </a:gs>
                  <a:gs pos="100000">
                    <a:schemeClr val="bg1">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userDrawn="1"/>
          </p:nvCxnSpPr>
          <p:spPr>
            <a:xfrm flipV="1">
              <a:off x="441030" y="2083389"/>
              <a:ext cx="4314751" cy="2404374"/>
            </a:xfrm>
            <a:prstGeom prst="line">
              <a:avLst/>
            </a:prstGeom>
            <a:ln w="12700" cap="rnd">
              <a:gradFill>
                <a:gsLst>
                  <a:gs pos="60000">
                    <a:srgbClr val="FFFFFF">
                      <a:alpha val="60000"/>
                    </a:srgbClr>
                  </a:gs>
                  <a:gs pos="0">
                    <a:schemeClr val="bg1"/>
                  </a:gs>
                  <a:gs pos="100000">
                    <a:schemeClr val="bg1">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userDrawn="1"/>
          </p:nvCxnSpPr>
          <p:spPr>
            <a:xfrm flipV="1">
              <a:off x="441028" y="3440258"/>
              <a:ext cx="4425082" cy="2465854"/>
            </a:xfrm>
            <a:prstGeom prst="line">
              <a:avLst/>
            </a:prstGeom>
            <a:ln w="12700" cap="rnd">
              <a:gradFill>
                <a:gsLst>
                  <a:gs pos="60000">
                    <a:srgbClr val="FFFFFF">
                      <a:alpha val="50000"/>
                    </a:srgbClr>
                  </a:gs>
                  <a:gs pos="0">
                    <a:schemeClr val="bg1">
                      <a:alpha val="80000"/>
                    </a:schemeClr>
                  </a:gs>
                  <a:gs pos="100000">
                    <a:schemeClr val="bg1">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userDrawn="1"/>
          </p:nvCxnSpPr>
          <p:spPr>
            <a:xfrm flipV="1">
              <a:off x="1261223" y="4797682"/>
              <a:ext cx="3567204" cy="1987809"/>
            </a:xfrm>
            <a:prstGeom prst="line">
              <a:avLst/>
            </a:prstGeom>
            <a:ln w="12700" cap="rnd">
              <a:gradFill>
                <a:gsLst>
                  <a:gs pos="60000">
                    <a:srgbClr val="FFFFFF">
                      <a:alpha val="60000"/>
                    </a:srgbClr>
                  </a:gs>
                  <a:gs pos="0">
                    <a:schemeClr val="bg1">
                      <a:alpha val="70000"/>
                    </a:schemeClr>
                  </a:gs>
                  <a:gs pos="100000">
                    <a:schemeClr val="bg1">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userDrawn="1"/>
          </p:nvCxnSpPr>
          <p:spPr>
            <a:xfrm flipV="1">
              <a:off x="441028" y="108253"/>
              <a:ext cx="3103433" cy="1729372"/>
            </a:xfrm>
            <a:prstGeom prst="line">
              <a:avLst/>
            </a:prstGeom>
            <a:ln w="12700" cap="rnd">
              <a:gradFill>
                <a:gsLst>
                  <a:gs pos="60000">
                    <a:srgbClr val="FFFFFF">
                      <a:alpha val="60000"/>
                    </a:srgbClr>
                  </a:gs>
                  <a:gs pos="0">
                    <a:schemeClr val="bg1"/>
                  </a:gs>
                  <a:gs pos="100000">
                    <a:schemeClr val="bg1">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userDrawn="1"/>
          </p:nvCxnSpPr>
          <p:spPr>
            <a:xfrm flipV="1">
              <a:off x="441030" y="111253"/>
              <a:ext cx="682160" cy="377986"/>
            </a:xfrm>
            <a:prstGeom prst="line">
              <a:avLst/>
            </a:prstGeom>
            <a:ln w="12700" cap="rnd">
              <a:gradFill>
                <a:gsLst>
                  <a:gs pos="60000">
                    <a:srgbClr val="FFFFFF">
                      <a:alpha val="60000"/>
                    </a:srgbClr>
                  </a:gs>
                  <a:gs pos="0">
                    <a:schemeClr val="bg1">
                      <a:alpha val="70000"/>
                    </a:schemeClr>
                  </a:gs>
                  <a:gs pos="100000">
                    <a:schemeClr val="bg1">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userDrawn="1"/>
          </p:nvCxnSpPr>
          <p:spPr>
            <a:xfrm>
              <a:off x="1206647" y="109248"/>
              <a:ext cx="0" cy="6677238"/>
            </a:xfrm>
            <a:prstGeom prst="line">
              <a:avLst/>
            </a:prstGeom>
            <a:ln w="12700" cap="rnd">
              <a:gradFill>
                <a:gsLst>
                  <a:gs pos="60000">
                    <a:srgbClr val="FFFFFF">
                      <a:alpha val="60000"/>
                    </a:srgbClr>
                  </a:gs>
                  <a:gs pos="0">
                    <a:schemeClr val="bg1"/>
                  </a:gs>
                  <a:gs pos="100000">
                    <a:schemeClr val="bg1">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userDrawn="1"/>
          </p:nvCxnSpPr>
          <p:spPr>
            <a:xfrm>
              <a:off x="3676895" y="108253"/>
              <a:ext cx="0" cy="6678233"/>
            </a:xfrm>
            <a:prstGeom prst="line">
              <a:avLst/>
            </a:prstGeom>
            <a:ln w="12700" cap="rnd">
              <a:gradFill>
                <a:gsLst>
                  <a:gs pos="60000">
                    <a:srgbClr val="FFFFFF">
                      <a:alpha val="60000"/>
                    </a:srgbClr>
                  </a:gs>
                  <a:gs pos="0">
                    <a:schemeClr val="bg1">
                      <a:alpha val="70000"/>
                    </a:schemeClr>
                  </a:gs>
                  <a:gs pos="100000">
                    <a:schemeClr val="bg1">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grpSp>
      <p:sp>
        <p:nvSpPr>
          <p:cNvPr id="46" name="PA_弧形 125"/>
          <p:cNvSpPr/>
          <p:nvPr>
            <p:custDataLst>
              <p:tags r:id="rId2"/>
            </p:custDataLst>
          </p:nvPr>
        </p:nvSpPr>
        <p:spPr>
          <a:xfrm>
            <a:off x="-2290773" y="5223413"/>
            <a:ext cx="4767943" cy="4767943"/>
          </a:xfrm>
          <a:prstGeom prst="arc">
            <a:avLst>
              <a:gd name="adj1" fmla="val 15964885"/>
              <a:gd name="adj2" fmla="val 20622663"/>
            </a:avLst>
          </a:prstGeom>
          <a:ln>
            <a:solidFill>
              <a:schemeClr val="bg1">
                <a:lumMod val="75000"/>
              </a:schemeClr>
            </a:solidFill>
            <a:headEnd type="none" w="sm" len="sm"/>
            <a:tailEnd type="non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000000"/>
              </a:solidFill>
              <a:cs typeface="+mn-ea"/>
              <a:sym typeface="+mn-lt"/>
            </a:endParaRPr>
          </a:p>
        </p:txBody>
      </p:sp>
      <p:grpSp>
        <p:nvGrpSpPr>
          <p:cNvPr id="47" name="PA_组合 7"/>
          <p:cNvGrpSpPr/>
          <p:nvPr>
            <p:custDataLst>
              <p:tags r:id="rId3"/>
            </p:custDataLst>
          </p:nvPr>
        </p:nvGrpSpPr>
        <p:grpSpPr>
          <a:xfrm>
            <a:off x="8085157" y="5279067"/>
            <a:ext cx="587486" cy="1728000"/>
            <a:chOff x="8085157" y="5279067"/>
            <a:chExt cx="587486" cy="1728000"/>
          </a:xfrm>
        </p:grpSpPr>
        <p:sp>
          <p:nvSpPr>
            <p:cNvPr id="48" name="等腰三角形 9_4"/>
            <p:cNvSpPr/>
            <p:nvPr/>
          </p:nvSpPr>
          <p:spPr>
            <a:xfrm rot="10800000">
              <a:off x="8085157" y="5546117"/>
              <a:ext cx="587486" cy="1460950"/>
            </a:xfrm>
            <a:prstGeom prst="cube">
              <a:avLst/>
            </a:prstGeom>
            <a:gradFill>
              <a:gsLst>
                <a:gs pos="70000">
                  <a:srgbClr val="000000">
                    <a:alpha val="8000"/>
                  </a:srgbClr>
                </a:gs>
                <a:gs pos="50000">
                  <a:srgbClr val="000000">
                    <a:alpha val="4000"/>
                  </a:srgbClr>
                </a:gs>
                <a:gs pos="30000">
                  <a:schemeClr val="tx1">
                    <a:alpha val="0"/>
                  </a:schemeClr>
                </a:gs>
                <a:gs pos="100000">
                  <a:schemeClr val="tx1">
                    <a:lumMod val="85000"/>
                    <a:lumOff val="15000"/>
                    <a:alpha val="30000"/>
                  </a:schemeClr>
                </a:gs>
              </a:gsLst>
              <a:lin ang="5400000" scaled="1"/>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49" name="椭圆 48"/>
            <p:cNvSpPr>
              <a:spLocks noChangeAspect="1"/>
            </p:cNvSpPr>
            <p:nvPr/>
          </p:nvSpPr>
          <p:spPr>
            <a:xfrm>
              <a:off x="8111847" y="5279067"/>
              <a:ext cx="534106" cy="534099"/>
            </a:xfrm>
            <a:prstGeom prst="cube">
              <a:avLst/>
            </a:prstGeom>
            <a:gradFill flip="none" rotWithShape="1">
              <a:gsLst>
                <a:gs pos="0">
                  <a:schemeClr val="bg1"/>
                </a:gs>
                <a:gs pos="60000">
                  <a:schemeClr val="bg2"/>
                </a:gs>
                <a:gs pos="100000">
                  <a:schemeClr val="bg1">
                    <a:lumMod val="85000"/>
                  </a:schemeClr>
                </a:gs>
              </a:gsLst>
              <a:lin ang="5400000" scaled="1"/>
              <a:tileRect/>
            </a:gradFill>
            <a:ln w="25400">
              <a:noFill/>
            </a:ln>
            <a:effectLst>
              <a:outerShdw blurRad="127000" dist="381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grpSp>
      <p:grpSp>
        <p:nvGrpSpPr>
          <p:cNvPr id="50" name="PA_组合 8"/>
          <p:cNvGrpSpPr/>
          <p:nvPr>
            <p:custDataLst>
              <p:tags r:id="rId4"/>
            </p:custDataLst>
          </p:nvPr>
        </p:nvGrpSpPr>
        <p:grpSpPr>
          <a:xfrm>
            <a:off x="7891999" y="3435106"/>
            <a:ext cx="807500" cy="2304000"/>
            <a:chOff x="7891999" y="3435106"/>
            <a:chExt cx="807500" cy="2304000"/>
          </a:xfrm>
        </p:grpSpPr>
        <p:sp>
          <p:nvSpPr>
            <p:cNvPr id="51" name="等腰三角形 9_6"/>
            <p:cNvSpPr/>
            <p:nvPr/>
          </p:nvSpPr>
          <p:spPr>
            <a:xfrm rot="10800000">
              <a:off x="7891999" y="3791172"/>
              <a:ext cx="807500" cy="1947934"/>
            </a:xfrm>
            <a:prstGeom prst="cube">
              <a:avLst/>
            </a:prstGeom>
            <a:gradFill>
              <a:gsLst>
                <a:gs pos="70000">
                  <a:srgbClr val="000000">
                    <a:alpha val="8000"/>
                  </a:srgbClr>
                </a:gs>
                <a:gs pos="50000">
                  <a:srgbClr val="000000">
                    <a:alpha val="4000"/>
                  </a:srgbClr>
                </a:gs>
                <a:gs pos="30000">
                  <a:schemeClr val="tx1">
                    <a:alpha val="0"/>
                  </a:schemeClr>
                </a:gs>
                <a:gs pos="100000">
                  <a:schemeClr val="tx1">
                    <a:lumMod val="85000"/>
                    <a:lumOff val="15000"/>
                    <a:alpha val="30000"/>
                  </a:schemeClr>
                </a:gs>
              </a:gsLst>
              <a:lin ang="5400000" scaled="1"/>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52" name="椭圆 51"/>
            <p:cNvSpPr>
              <a:spLocks noChangeAspect="1"/>
            </p:cNvSpPr>
            <p:nvPr/>
          </p:nvSpPr>
          <p:spPr>
            <a:xfrm>
              <a:off x="7939684" y="3435106"/>
              <a:ext cx="712133" cy="712132"/>
            </a:xfrm>
            <a:prstGeom prst="cube">
              <a:avLst/>
            </a:prstGeom>
            <a:gradFill flip="none" rotWithShape="1">
              <a:gsLst>
                <a:gs pos="0">
                  <a:schemeClr val="bg1"/>
                </a:gs>
                <a:gs pos="60000">
                  <a:schemeClr val="bg2"/>
                </a:gs>
                <a:gs pos="100000">
                  <a:schemeClr val="bg1">
                    <a:lumMod val="85000"/>
                  </a:schemeClr>
                </a:gs>
              </a:gsLst>
              <a:lin ang="5400000" scaled="1"/>
              <a:tileRect/>
            </a:gradFill>
            <a:ln w="25400">
              <a:noFill/>
            </a:ln>
            <a:effectLst>
              <a:outerShdw blurRad="127000" dist="381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grpSp>
      <p:grpSp>
        <p:nvGrpSpPr>
          <p:cNvPr id="53" name="PA_组合 9"/>
          <p:cNvGrpSpPr/>
          <p:nvPr>
            <p:custDataLst>
              <p:tags r:id="rId5"/>
            </p:custDataLst>
          </p:nvPr>
        </p:nvGrpSpPr>
        <p:grpSpPr>
          <a:xfrm>
            <a:off x="8930899" y="5019598"/>
            <a:ext cx="771066" cy="2268000"/>
            <a:chOff x="8930899" y="5019598"/>
            <a:chExt cx="771066" cy="2268000"/>
          </a:xfrm>
        </p:grpSpPr>
        <p:sp>
          <p:nvSpPr>
            <p:cNvPr id="54" name="等腰三角形 9_8"/>
            <p:cNvSpPr/>
            <p:nvPr/>
          </p:nvSpPr>
          <p:spPr>
            <a:xfrm rot="10800000">
              <a:off x="8930899" y="5370100"/>
              <a:ext cx="771066" cy="1917498"/>
            </a:xfrm>
            <a:prstGeom prst="cube">
              <a:avLst/>
            </a:prstGeom>
            <a:gradFill>
              <a:gsLst>
                <a:gs pos="70000">
                  <a:srgbClr val="000000">
                    <a:alpha val="8000"/>
                  </a:srgbClr>
                </a:gs>
                <a:gs pos="50000">
                  <a:srgbClr val="000000">
                    <a:alpha val="4000"/>
                  </a:srgbClr>
                </a:gs>
                <a:gs pos="30000">
                  <a:schemeClr val="tx1">
                    <a:alpha val="0"/>
                  </a:schemeClr>
                </a:gs>
                <a:gs pos="100000">
                  <a:schemeClr val="tx1">
                    <a:lumMod val="85000"/>
                    <a:lumOff val="15000"/>
                    <a:alpha val="30000"/>
                  </a:schemeClr>
                </a:gs>
              </a:gsLst>
              <a:lin ang="5400000" scaled="1"/>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55" name="椭圆 54"/>
            <p:cNvSpPr>
              <a:spLocks noChangeAspect="1"/>
            </p:cNvSpPr>
            <p:nvPr/>
          </p:nvSpPr>
          <p:spPr>
            <a:xfrm>
              <a:off x="8965930" y="5019598"/>
              <a:ext cx="701006" cy="701005"/>
            </a:xfrm>
            <a:prstGeom prst="cube">
              <a:avLst/>
            </a:prstGeom>
            <a:gradFill flip="none" rotWithShape="1">
              <a:gsLst>
                <a:gs pos="0">
                  <a:schemeClr val="bg1"/>
                </a:gs>
                <a:gs pos="60000">
                  <a:schemeClr val="bg2"/>
                </a:gs>
                <a:gs pos="100000">
                  <a:schemeClr val="bg1">
                    <a:lumMod val="85000"/>
                  </a:schemeClr>
                </a:gs>
              </a:gsLst>
              <a:lin ang="5400000" scaled="1"/>
              <a:tileRect/>
            </a:gradFill>
            <a:ln w="25400">
              <a:noFill/>
            </a:ln>
            <a:effectLst>
              <a:outerShdw blurRad="127000" dist="381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grpSp>
      <p:grpSp>
        <p:nvGrpSpPr>
          <p:cNvPr id="56" name="PA_组合 10"/>
          <p:cNvGrpSpPr/>
          <p:nvPr>
            <p:custDataLst>
              <p:tags r:id="rId6"/>
            </p:custDataLst>
          </p:nvPr>
        </p:nvGrpSpPr>
        <p:grpSpPr>
          <a:xfrm>
            <a:off x="6198014" y="3951156"/>
            <a:ext cx="786986" cy="2124000"/>
            <a:chOff x="6198014" y="3951156"/>
            <a:chExt cx="786986" cy="2124000"/>
          </a:xfrm>
        </p:grpSpPr>
        <p:sp>
          <p:nvSpPr>
            <p:cNvPr id="57" name="等腰三角形 9_10"/>
            <p:cNvSpPr/>
            <p:nvPr/>
          </p:nvSpPr>
          <p:spPr>
            <a:xfrm rot="10800000">
              <a:off x="6198014" y="4279404"/>
              <a:ext cx="786986" cy="1795752"/>
            </a:xfrm>
            <a:prstGeom prst="cube">
              <a:avLst/>
            </a:prstGeom>
            <a:gradFill>
              <a:gsLst>
                <a:gs pos="70000">
                  <a:srgbClr val="000000">
                    <a:alpha val="8000"/>
                  </a:srgbClr>
                </a:gs>
                <a:gs pos="50000">
                  <a:srgbClr val="000000">
                    <a:alpha val="4000"/>
                  </a:srgbClr>
                </a:gs>
                <a:gs pos="30000">
                  <a:schemeClr val="tx1">
                    <a:alpha val="0"/>
                  </a:schemeClr>
                </a:gs>
                <a:gs pos="100000">
                  <a:schemeClr val="tx1">
                    <a:lumMod val="85000"/>
                    <a:lumOff val="15000"/>
                    <a:alpha val="30000"/>
                  </a:schemeClr>
                </a:gs>
              </a:gsLst>
              <a:lin ang="5400000" scaled="1"/>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58" name="椭圆 57"/>
            <p:cNvSpPr>
              <a:spLocks noChangeAspect="1"/>
            </p:cNvSpPr>
            <p:nvPr/>
          </p:nvSpPr>
          <p:spPr>
            <a:xfrm>
              <a:off x="6263259" y="3951156"/>
              <a:ext cx="656498" cy="656497"/>
            </a:xfrm>
            <a:prstGeom prst="cube">
              <a:avLst/>
            </a:prstGeom>
            <a:gradFill flip="none" rotWithShape="1">
              <a:gsLst>
                <a:gs pos="0">
                  <a:schemeClr val="bg1"/>
                </a:gs>
                <a:gs pos="60000">
                  <a:schemeClr val="bg2"/>
                </a:gs>
                <a:gs pos="100000">
                  <a:schemeClr val="bg1">
                    <a:lumMod val="85000"/>
                  </a:schemeClr>
                </a:gs>
              </a:gsLst>
              <a:lin ang="5400000" scaled="1"/>
              <a:tileRect/>
            </a:gradFill>
            <a:ln w="25400">
              <a:noFill/>
            </a:ln>
            <a:effectLst>
              <a:outerShdw blurRad="127000" dist="381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grpSp>
      <p:grpSp>
        <p:nvGrpSpPr>
          <p:cNvPr id="59" name="PA_组合 11"/>
          <p:cNvGrpSpPr/>
          <p:nvPr>
            <p:custDataLst>
              <p:tags r:id="rId7"/>
            </p:custDataLst>
          </p:nvPr>
        </p:nvGrpSpPr>
        <p:grpSpPr>
          <a:xfrm>
            <a:off x="8491539" y="3705321"/>
            <a:ext cx="1248391" cy="3672000"/>
            <a:chOff x="8491539" y="3705321"/>
            <a:chExt cx="1248391" cy="3672000"/>
          </a:xfrm>
        </p:grpSpPr>
        <p:sp>
          <p:nvSpPr>
            <p:cNvPr id="60" name="等腰三角形 9_12"/>
            <p:cNvSpPr/>
            <p:nvPr/>
          </p:nvSpPr>
          <p:spPr>
            <a:xfrm rot="10800000">
              <a:off x="8491539" y="4272801"/>
              <a:ext cx="1248391" cy="3104520"/>
            </a:xfrm>
            <a:prstGeom prst="cube">
              <a:avLst/>
            </a:prstGeom>
            <a:gradFill>
              <a:gsLst>
                <a:gs pos="70000">
                  <a:srgbClr val="000000">
                    <a:alpha val="8000"/>
                  </a:srgbClr>
                </a:gs>
                <a:gs pos="50000">
                  <a:srgbClr val="000000">
                    <a:alpha val="4000"/>
                  </a:srgbClr>
                </a:gs>
                <a:gs pos="30000">
                  <a:schemeClr val="tx1">
                    <a:alpha val="0"/>
                  </a:schemeClr>
                </a:gs>
                <a:gs pos="100000">
                  <a:schemeClr val="tx1">
                    <a:lumMod val="85000"/>
                    <a:lumOff val="15000"/>
                    <a:alpha val="30000"/>
                  </a:schemeClr>
                </a:gs>
              </a:gsLst>
              <a:lin ang="5400000" scaled="1"/>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61" name="椭圆 60"/>
            <p:cNvSpPr>
              <a:spLocks noChangeAspect="1"/>
            </p:cNvSpPr>
            <p:nvPr/>
          </p:nvSpPr>
          <p:spPr>
            <a:xfrm>
              <a:off x="8548254" y="3705321"/>
              <a:ext cx="1134960" cy="1134960"/>
            </a:xfrm>
            <a:prstGeom prst="cube">
              <a:avLst/>
            </a:prstGeom>
            <a:gradFill>
              <a:gsLst>
                <a:gs pos="0">
                  <a:schemeClr val="accent4">
                    <a:lumMod val="20000"/>
                    <a:lumOff val="80000"/>
                  </a:schemeClr>
                </a:gs>
                <a:gs pos="60000">
                  <a:schemeClr val="accent3"/>
                </a:gs>
                <a:gs pos="100000">
                  <a:schemeClr val="accent5">
                    <a:lumMod val="60000"/>
                    <a:lumOff val="40000"/>
                  </a:schemeClr>
                </a:gs>
              </a:gsLst>
              <a:lin ang="5400000" scaled="1"/>
            </a:gradFill>
            <a:ln w="25400">
              <a:noFill/>
            </a:ln>
            <a:effectLst>
              <a:outerShdw blurRad="127000" dist="381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grpSp>
      <p:grpSp>
        <p:nvGrpSpPr>
          <p:cNvPr id="62" name="PA_组合 32"/>
          <p:cNvGrpSpPr/>
          <p:nvPr>
            <p:custDataLst>
              <p:tags r:id="rId8"/>
            </p:custDataLst>
          </p:nvPr>
        </p:nvGrpSpPr>
        <p:grpSpPr>
          <a:xfrm>
            <a:off x="7678206" y="4173322"/>
            <a:ext cx="905695" cy="2664001"/>
            <a:chOff x="7678206" y="4173322"/>
            <a:chExt cx="905695" cy="2664001"/>
          </a:xfrm>
        </p:grpSpPr>
        <p:sp>
          <p:nvSpPr>
            <p:cNvPr id="63" name="等腰三角形 9_14"/>
            <p:cNvSpPr/>
            <p:nvPr/>
          </p:nvSpPr>
          <p:spPr>
            <a:xfrm rot="10800000">
              <a:off x="7678206" y="4585024"/>
              <a:ext cx="905695" cy="2252299"/>
            </a:xfrm>
            <a:prstGeom prst="cube">
              <a:avLst/>
            </a:prstGeom>
            <a:gradFill>
              <a:gsLst>
                <a:gs pos="70000">
                  <a:srgbClr val="000000">
                    <a:alpha val="8000"/>
                  </a:srgbClr>
                </a:gs>
                <a:gs pos="50000">
                  <a:srgbClr val="000000">
                    <a:alpha val="4000"/>
                  </a:srgbClr>
                </a:gs>
                <a:gs pos="30000">
                  <a:schemeClr val="tx1">
                    <a:alpha val="0"/>
                  </a:schemeClr>
                </a:gs>
                <a:gs pos="100000">
                  <a:schemeClr val="tx1">
                    <a:lumMod val="85000"/>
                    <a:lumOff val="15000"/>
                    <a:alpha val="30000"/>
                  </a:schemeClr>
                </a:gs>
              </a:gsLst>
              <a:lin ang="5400000" scaled="1"/>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64" name="椭圆 63"/>
            <p:cNvSpPr>
              <a:spLocks noChangeAspect="1"/>
            </p:cNvSpPr>
            <p:nvPr/>
          </p:nvSpPr>
          <p:spPr>
            <a:xfrm>
              <a:off x="7719353" y="4173322"/>
              <a:ext cx="823402" cy="823403"/>
            </a:xfrm>
            <a:prstGeom prst="cube">
              <a:avLst/>
            </a:prstGeom>
            <a:gradFill flip="none" rotWithShape="1">
              <a:gsLst>
                <a:gs pos="0">
                  <a:schemeClr val="bg1"/>
                </a:gs>
                <a:gs pos="60000">
                  <a:schemeClr val="bg2"/>
                </a:gs>
                <a:gs pos="100000">
                  <a:schemeClr val="bg1">
                    <a:lumMod val="85000"/>
                  </a:schemeClr>
                </a:gs>
              </a:gsLst>
              <a:lin ang="5400000" scaled="1"/>
              <a:tileRect/>
            </a:gradFill>
            <a:ln w="25400">
              <a:noFill/>
            </a:ln>
            <a:effectLst>
              <a:outerShdw blurRad="127000" dist="381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grpSp>
      <p:grpSp>
        <p:nvGrpSpPr>
          <p:cNvPr id="65" name="PA_组合 38"/>
          <p:cNvGrpSpPr/>
          <p:nvPr>
            <p:custDataLst>
              <p:tags r:id="rId9"/>
            </p:custDataLst>
          </p:nvPr>
        </p:nvGrpSpPr>
        <p:grpSpPr>
          <a:xfrm>
            <a:off x="8158768" y="4511565"/>
            <a:ext cx="942412" cy="2772000"/>
            <a:chOff x="8158768" y="4511565"/>
            <a:chExt cx="942412" cy="2772000"/>
          </a:xfrm>
        </p:grpSpPr>
        <p:sp>
          <p:nvSpPr>
            <p:cNvPr id="66" name="等腰三角形 9_16"/>
            <p:cNvSpPr/>
            <p:nvPr/>
          </p:nvSpPr>
          <p:spPr>
            <a:xfrm rot="10800000">
              <a:off x="8158768" y="4939957"/>
              <a:ext cx="942412" cy="2343608"/>
            </a:xfrm>
            <a:prstGeom prst="cube">
              <a:avLst/>
            </a:prstGeom>
            <a:gradFill>
              <a:gsLst>
                <a:gs pos="70000">
                  <a:srgbClr val="000000">
                    <a:alpha val="8000"/>
                  </a:srgbClr>
                </a:gs>
                <a:gs pos="50000">
                  <a:srgbClr val="000000">
                    <a:alpha val="4000"/>
                  </a:srgbClr>
                </a:gs>
                <a:gs pos="30000">
                  <a:schemeClr val="tx1">
                    <a:alpha val="0"/>
                  </a:schemeClr>
                </a:gs>
                <a:gs pos="100000">
                  <a:schemeClr val="tx1">
                    <a:lumMod val="85000"/>
                    <a:lumOff val="15000"/>
                    <a:alpha val="30000"/>
                  </a:schemeClr>
                </a:gs>
              </a:gsLst>
              <a:lin ang="5400000" scaled="1"/>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67" name="椭圆 66"/>
            <p:cNvSpPr>
              <a:spLocks noChangeAspect="1"/>
            </p:cNvSpPr>
            <p:nvPr/>
          </p:nvSpPr>
          <p:spPr>
            <a:xfrm>
              <a:off x="8201583" y="4511565"/>
              <a:ext cx="856783" cy="856784"/>
            </a:xfrm>
            <a:prstGeom prst="cube">
              <a:avLst/>
            </a:prstGeom>
            <a:gradFill flip="none" rotWithShape="1">
              <a:gsLst>
                <a:gs pos="0">
                  <a:schemeClr val="bg1"/>
                </a:gs>
                <a:gs pos="60000">
                  <a:schemeClr val="bg2"/>
                </a:gs>
                <a:gs pos="100000">
                  <a:schemeClr val="bg1">
                    <a:lumMod val="85000"/>
                  </a:schemeClr>
                </a:gs>
              </a:gsLst>
              <a:lin ang="5400000" scaled="1"/>
              <a:tileRect/>
            </a:gradFill>
            <a:ln w="25400">
              <a:noFill/>
            </a:ln>
            <a:effectLst>
              <a:outerShdw blurRad="127000" dist="381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grpSp>
      <p:grpSp>
        <p:nvGrpSpPr>
          <p:cNvPr id="68" name="PA_组合 74"/>
          <p:cNvGrpSpPr/>
          <p:nvPr>
            <p:custDataLst>
              <p:tags r:id="rId10"/>
            </p:custDataLst>
          </p:nvPr>
        </p:nvGrpSpPr>
        <p:grpSpPr>
          <a:xfrm>
            <a:off x="11309411" y="6011164"/>
            <a:ext cx="715902" cy="1980000"/>
            <a:chOff x="11309411" y="6011164"/>
            <a:chExt cx="715902" cy="1980000"/>
          </a:xfrm>
        </p:grpSpPr>
        <p:sp>
          <p:nvSpPr>
            <p:cNvPr id="69" name="等腰三角形 9_18"/>
            <p:cNvSpPr/>
            <p:nvPr/>
          </p:nvSpPr>
          <p:spPr>
            <a:xfrm rot="10800000">
              <a:off x="11309411" y="6317158"/>
              <a:ext cx="715902" cy="1674006"/>
            </a:xfrm>
            <a:prstGeom prst="cube">
              <a:avLst/>
            </a:prstGeom>
            <a:gradFill>
              <a:gsLst>
                <a:gs pos="70000">
                  <a:srgbClr val="000000">
                    <a:alpha val="8000"/>
                  </a:srgbClr>
                </a:gs>
                <a:gs pos="50000">
                  <a:srgbClr val="000000">
                    <a:alpha val="4000"/>
                  </a:srgbClr>
                </a:gs>
                <a:gs pos="30000">
                  <a:schemeClr val="tx1">
                    <a:alpha val="0"/>
                  </a:schemeClr>
                </a:gs>
                <a:gs pos="100000">
                  <a:schemeClr val="tx1">
                    <a:lumMod val="85000"/>
                    <a:lumOff val="15000"/>
                    <a:alpha val="30000"/>
                  </a:schemeClr>
                </a:gs>
              </a:gsLst>
              <a:lin ang="5400000" scaled="1"/>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70" name="椭圆 69"/>
            <p:cNvSpPr>
              <a:spLocks noChangeAspect="1"/>
            </p:cNvSpPr>
            <p:nvPr/>
          </p:nvSpPr>
          <p:spPr>
            <a:xfrm>
              <a:off x="11361368" y="6011164"/>
              <a:ext cx="611990" cy="611988"/>
            </a:xfrm>
            <a:prstGeom prst="cube">
              <a:avLst/>
            </a:prstGeom>
            <a:gradFill flip="none" rotWithShape="1">
              <a:gsLst>
                <a:gs pos="0">
                  <a:schemeClr val="bg1"/>
                </a:gs>
                <a:gs pos="60000">
                  <a:schemeClr val="bg2"/>
                </a:gs>
                <a:gs pos="100000">
                  <a:schemeClr val="bg1">
                    <a:lumMod val="85000"/>
                  </a:schemeClr>
                </a:gs>
              </a:gsLst>
              <a:lin ang="5400000" scaled="1"/>
              <a:tileRect/>
            </a:gradFill>
            <a:ln w="25400">
              <a:noFill/>
            </a:ln>
            <a:effectLst>
              <a:outerShdw blurRad="127000" dist="381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grpSp>
      <p:grpSp>
        <p:nvGrpSpPr>
          <p:cNvPr id="71" name="PA_组合 95"/>
          <p:cNvGrpSpPr/>
          <p:nvPr>
            <p:custDataLst>
              <p:tags r:id="rId11"/>
            </p:custDataLst>
          </p:nvPr>
        </p:nvGrpSpPr>
        <p:grpSpPr>
          <a:xfrm>
            <a:off x="9272737" y="6173657"/>
            <a:ext cx="868978" cy="2556000"/>
            <a:chOff x="9272737" y="6173657"/>
            <a:chExt cx="868978" cy="2556000"/>
          </a:xfrm>
        </p:grpSpPr>
        <p:sp>
          <p:nvSpPr>
            <p:cNvPr id="72" name="等腰三角形 9_20"/>
            <p:cNvSpPr/>
            <p:nvPr/>
          </p:nvSpPr>
          <p:spPr>
            <a:xfrm rot="10800000">
              <a:off x="9272737" y="6568668"/>
              <a:ext cx="868978" cy="2160989"/>
            </a:xfrm>
            <a:prstGeom prst="cube">
              <a:avLst/>
            </a:prstGeom>
            <a:gradFill>
              <a:gsLst>
                <a:gs pos="70000">
                  <a:srgbClr val="000000">
                    <a:alpha val="8000"/>
                  </a:srgbClr>
                </a:gs>
                <a:gs pos="50000">
                  <a:srgbClr val="000000">
                    <a:alpha val="4000"/>
                  </a:srgbClr>
                </a:gs>
                <a:gs pos="30000">
                  <a:schemeClr val="tx1">
                    <a:alpha val="0"/>
                  </a:schemeClr>
                </a:gs>
                <a:gs pos="100000">
                  <a:schemeClr val="tx1">
                    <a:lumMod val="85000"/>
                    <a:lumOff val="15000"/>
                    <a:alpha val="30000"/>
                  </a:schemeClr>
                </a:gs>
              </a:gsLst>
              <a:lin ang="5400000" scaled="1"/>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73" name="椭圆 72"/>
            <p:cNvSpPr>
              <a:spLocks noChangeAspect="1"/>
            </p:cNvSpPr>
            <p:nvPr/>
          </p:nvSpPr>
          <p:spPr>
            <a:xfrm>
              <a:off x="9312216" y="6173657"/>
              <a:ext cx="790021" cy="790021"/>
            </a:xfrm>
            <a:prstGeom prst="cube">
              <a:avLst/>
            </a:prstGeom>
            <a:gradFill flip="none" rotWithShape="1">
              <a:gsLst>
                <a:gs pos="0">
                  <a:schemeClr val="bg1"/>
                </a:gs>
                <a:gs pos="60000">
                  <a:schemeClr val="bg2"/>
                </a:gs>
                <a:gs pos="100000">
                  <a:schemeClr val="bg1">
                    <a:lumMod val="85000"/>
                  </a:schemeClr>
                </a:gs>
              </a:gsLst>
              <a:lin ang="5400000" scaled="1"/>
              <a:tileRect/>
            </a:gradFill>
            <a:ln w="25400">
              <a:noFill/>
            </a:ln>
            <a:effectLst>
              <a:outerShdw blurRad="127000" dist="381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grpSp>
      <p:grpSp>
        <p:nvGrpSpPr>
          <p:cNvPr id="74" name="PA_组合 96"/>
          <p:cNvGrpSpPr/>
          <p:nvPr>
            <p:custDataLst>
              <p:tags r:id="rId12"/>
            </p:custDataLst>
          </p:nvPr>
        </p:nvGrpSpPr>
        <p:grpSpPr>
          <a:xfrm>
            <a:off x="8447464" y="5580235"/>
            <a:ext cx="1174957" cy="3455999"/>
            <a:chOff x="8447464" y="5580235"/>
            <a:chExt cx="1174957" cy="3455999"/>
          </a:xfrm>
        </p:grpSpPr>
        <p:sp>
          <p:nvSpPr>
            <p:cNvPr id="75" name="等腰三角形 9_22"/>
            <p:cNvSpPr/>
            <p:nvPr/>
          </p:nvSpPr>
          <p:spPr>
            <a:xfrm rot="10800000">
              <a:off x="8447464" y="6114333"/>
              <a:ext cx="1174957" cy="2921901"/>
            </a:xfrm>
            <a:prstGeom prst="cube">
              <a:avLst/>
            </a:prstGeom>
            <a:gradFill>
              <a:gsLst>
                <a:gs pos="70000">
                  <a:srgbClr val="000000">
                    <a:alpha val="8000"/>
                  </a:srgbClr>
                </a:gs>
                <a:gs pos="50000">
                  <a:srgbClr val="000000">
                    <a:alpha val="4000"/>
                  </a:srgbClr>
                </a:gs>
                <a:gs pos="30000">
                  <a:schemeClr val="tx1">
                    <a:alpha val="0"/>
                  </a:schemeClr>
                </a:gs>
                <a:gs pos="100000">
                  <a:schemeClr val="tx1">
                    <a:lumMod val="85000"/>
                    <a:lumOff val="15000"/>
                    <a:alpha val="30000"/>
                  </a:schemeClr>
                </a:gs>
              </a:gsLst>
              <a:lin ang="5400000" scaled="1"/>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76" name="椭圆 75"/>
            <p:cNvSpPr>
              <a:spLocks noChangeAspect="1"/>
            </p:cNvSpPr>
            <p:nvPr/>
          </p:nvSpPr>
          <p:spPr>
            <a:xfrm>
              <a:off x="8500844" y="5580235"/>
              <a:ext cx="1068199" cy="1068198"/>
            </a:xfrm>
            <a:prstGeom prst="cube">
              <a:avLst/>
            </a:prstGeom>
            <a:gradFill flip="none" rotWithShape="1">
              <a:gsLst>
                <a:gs pos="0">
                  <a:schemeClr val="bg1"/>
                </a:gs>
                <a:gs pos="60000">
                  <a:schemeClr val="bg2"/>
                </a:gs>
                <a:gs pos="100000">
                  <a:schemeClr val="bg1">
                    <a:lumMod val="85000"/>
                  </a:schemeClr>
                </a:gs>
              </a:gsLst>
              <a:lin ang="5400000" scaled="1"/>
              <a:tileRect/>
            </a:gradFill>
            <a:ln w="25400">
              <a:noFill/>
            </a:ln>
            <a:effectLst>
              <a:outerShdw blurRad="127000" dist="381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grpSp>
      <p:grpSp>
        <p:nvGrpSpPr>
          <p:cNvPr id="77" name="PA_组合 97"/>
          <p:cNvGrpSpPr/>
          <p:nvPr>
            <p:custDataLst>
              <p:tags r:id="rId13"/>
            </p:custDataLst>
          </p:nvPr>
        </p:nvGrpSpPr>
        <p:grpSpPr>
          <a:xfrm>
            <a:off x="5713365" y="4642065"/>
            <a:ext cx="1358547" cy="3996000"/>
            <a:chOff x="5713365" y="4642065"/>
            <a:chExt cx="1358547" cy="3996000"/>
          </a:xfrm>
        </p:grpSpPr>
        <p:sp>
          <p:nvSpPr>
            <p:cNvPr id="78" name="等腰三角形 9_24"/>
            <p:cNvSpPr/>
            <p:nvPr/>
          </p:nvSpPr>
          <p:spPr>
            <a:xfrm rot="10800000">
              <a:off x="5713365" y="5259617"/>
              <a:ext cx="1358547" cy="3378448"/>
            </a:xfrm>
            <a:prstGeom prst="cube">
              <a:avLst/>
            </a:prstGeom>
            <a:gradFill>
              <a:gsLst>
                <a:gs pos="70000">
                  <a:srgbClr val="000000">
                    <a:alpha val="8000"/>
                  </a:srgbClr>
                </a:gs>
                <a:gs pos="50000">
                  <a:srgbClr val="000000">
                    <a:alpha val="4000"/>
                  </a:srgbClr>
                </a:gs>
                <a:gs pos="30000">
                  <a:schemeClr val="tx1">
                    <a:alpha val="0"/>
                  </a:schemeClr>
                </a:gs>
                <a:gs pos="100000">
                  <a:schemeClr val="tx1">
                    <a:lumMod val="85000"/>
                    <a:lumOff val="15000"/>
                    <a:alpha val="30000"/>
                  </a:schemeClr>
                </a:gs>
              </a:gsLst>
              <a:lin ang="5400000" scaled="1"/>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79" name="椭圆 78"/>
            <p:cNvSpPr>
              <a:spLocks noChangeAspect="1"/>
            </p:cNvSpPr>
            <p:nvPr/>
          </p:nvSpPr>
          <p:spPr>
            <a:xfrm>
              <a:off x="5775086" y="4642065"/>
              <a:ext cx="1235107" cy="1235104"/>
            </a:xfrm>
            <a:prstGeom prst="cube">
              <a:avLst/>
            </a:prstGeom>
            <a:gradFill flip="none" rotWithShape="1">
              <a:gsLst>
                <a:gs pos="0">
                  <a:schemeClr val="bg1"/>
                </a:gs>
                <a:gs pos="60000">
                  <a:schemeClr val="bg2"/>
                </a:gs>
                <a:gs pos="100000">
                  <a:schemeClr val="bg1">
                    <a:lumMod val="85000"/>
                  </a:schemeClr>
                </a:gs>
              </a:gsLst>
              <a:lin ang="5400000" scaled="1"/>
              <a:tileRect/>
            </a:gradFill>
            <a:ln w="25400">
              <a:noFill/>
            </a:ln>
            <a:effectLst>
              <a:outerShdw blurRad="127000" dist="381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grpSp>
      <p:grpSp>
        <p:nvGrpSpPr>
          <p:cNvPr id="80" name="PA_组合 98"/>
          <p:cNvGrpSpPr/>
          <p:nvPr>
            <p:custDataLst>
              <p:tags r:id="rId14"/>
            </p:custDataLst>
          </p:nvPr>
        </p:nvGrpSpPr>
        <p:grpSpPr>
          <a:xfrm>
            <a:off x="7146608" y="5004310"/>
            <a:ext cx="820027" cy="2412000"/>
            <a:chOff x="7146608" y="5004310"/>
            <a:chExt cx="820027" cy="2412000"/>
          </a:xfrm>
        </p:grpSpPr>
        <p:sp>
          <p:nvSpPr>
            <p:cNvPr id="81" name="等腰三角形 9_26"/>
            <p:cNvSpPr/>
            <p:nvPr/>
          </p:nvSpPr>
          <p:spPr>
            <a:xfrm rot="10800000">
              <a:off x="7146608" y="5377067"/>
              <a:ext cx="820027" cy="2039243"/>
            </a:xfrm>
            <a:prstGeom prst="cube">
              <a:avLst/>
            </a:prstGeom>
            <a:gradFill>
              <a:gsLst>
                <a:gs pos="70000">
                  <a:srgbClr val="000000">
                    <a:alpha val="8000"/>
                  </a:srgbClr>
                </a:gs>
                <a:gs pos="50000">
                  <a:srgbClr val="000000">
                    <a:alpha val="4000"/>
                  </a:srgbClr>
                </a:gs>
                <a:gs pos="30000">
                  <a:schemeClr val="tx1">
                    <a:alpha val="0"/>
                  </a:schemeClr>
                </a:gs>
                <a:gs pos="100000">
                  <a:schemeClr val="tx1">
                    <a:lumMod val="85000"/>
                    <a:lumOff val="15000"/>
                    <a:alpha val="30000"/>
                  </a:schemeClr>
                </a:gs>
              </a:gsLst>
              <a:lin ang="5400000" scaled="1"/>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82" name="椭圆 81"/>
            <p:cNvSpPr>
              <a:spLocks noChangeAspect="1"/>
            </p:cNvSpPr>
            <p:nvPr/>
          </p:nvSpPr>
          <p:spPr>
            <a:xfrm>
              <a:off x="7183863" y="5004310"/>
              <a:ext cx="745518" cy="745513"/>
            </a:xfrm>
            <a:prstGeom prst="cube">
              <a:avLst/>
            </a:prstGeom>
            <a:gradFill flip="none" rotWithShape="1">
              <a:gsLst>
                <a:gs pos="0">
                  <a:schemeClr val="bg1"/>
                </a:gs>
                <a:gs pos="60000">
                  <a:schemeClr val="bg2"/>
                </a:gs>
                <a:gs pos="100000">
                  <a:schemeClr val="bg1">
                    <a:lumMod val="85000"/>
                  </a:schemeClr>
                </a:gs>
              </a:gsLst>
              <a:lin ang="5400000" scaled="1"/>
              <a:tileRect/>
            </a:gradFill>
            <a:ln w="25400">
              <a:noFill/>
            </a:ln>
            <a:effectLst>
              <a:outerShdw blurRad="127000" dist="381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grpSp>
      <p:grpSp>
        <p:nvGrpSpPr>
          <p:cNvPr id="83" name="PA_组合 99"/>
          <p:cNvGrpSpPr/>
          <p:nvPr>
            <p:custDataLst>
              <p:tags r:id="rId15"/>
            </p:custDataLst>
          </p:nvPr>
        </p:nvGrpSpPr>
        <p:grpSpPr>
          <a:xfrm>
            <a:off x="6965950" y="4426151"/>
            <a:ext cx="879620" cy="2555999"/>
            <a:chOff x="6965950" y="4426151"/>
            <a:chExt cx="879620" cy="2555999"/>
          </a:xfrm>
        </p:grpSpPr>
        <p:sp>
          <p:nvSpPr>
            <p:cNvPr id="84" name="等腰三角形 9_28"/>
            <p:cNvSpPr/>
            <p:nvPr/>
          </p:nvSpPr>
          <p:spPr>
            <a:xfrm rot="10800000">
              <a:off x="6965950" y="4821161"/>
              <a:ext cx="879620" cy="2160989"/>
            </a:xfrm>
            <a:prstGeom prst="cube">
              <a:avLst/>
            </a:prstGeom>
            <a:gradFill>
              <a:gsLst>
                <a:gs pos="70000">
                  <a:srgbClr val="000000">
                    <a:alpha val="8000"/>
                  </a:srgbClr>
                </a:gs>
                <a:gs pos="50000">
                  <a:srgbClr val="000000">
                    <a:alpha val="4000"/>
                  </a:srgbClr>
                </a:gs>
                <a:gs pos="30000">
                  <a:schemeClr val="tx1">
                    <a:alpha val="0"/>
                  </a:schemeClr>
                </a:gs>
                <a:gs pos="100000">
                  <a:schemeClr val="tx1">
                    <a:lumMod val="85000"/>
                    <a:lumOff val="15000"/>
                    <a:alpha val="30000"/>
                  </a:schemeClr>
                </a:gs>
              </a:gsLst>
              <a:lin ang="5400000" scaled="1"/>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85" name="椭圆 84"/>
            <p:cNvSpPr>
              <a:spLocks noChangeAspect="1"/>
            </p:cNvSpPr>
            <p:nvPr/>
          </p:nvSpPr>
          <p:spPr>
            <a:xfrm>
              <a:off x="7010750" y="4426151"/>
              <a:ext cx="790022" cy="790021"/>
            </a:xfrm>
            <a:prstGeom prst="cube">
              <a:avLst/>
            </a:prstGeom>
            <a:gradFill>
              <a:gsLst>
                <a:gs pos="1000">
                  <a:schemeClr val="accent1">
                    <a:lumMod val="20000"/>
                    <a:lumOff val="80000"/>
                  </a:schemeClr>
                </a:gs>
                <a:gs pos="60000">
                  <a:schemeClr val="accent1">
                    <a:lumMod val="75000"/>
                  </a:schemeClr>
                </a:gs>
                <a:gs pos="100000">
                  <a:schemeClr val="accent1">
                    <a:lumMod val="50000"/>
                  </a:schemeClr>
                </a:gs>
              </a:gsLst>
              <a:lin ang="5400000" scaled="1"/>
            </a:gradFill>
            <a:ln w="25400">
              <a:noFill/>
            </a:ln>
            <a:effectLst>
              <a:outerShdw blurRad="127000" dist="381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grpSp>
      <p:grpSp>
        <p:nvGrpSpPr>
          <p:cNvPr id="86" name="PA_组合 100"/>
          <p:cNvGrpSpPr/>
          <p:nvPr>
            <p:custDataLst>
              <p:tags r:id="rId16"/>
            </p:custDataLst>
          </p:nvPr>
        </p:nvGrpSpPr>
        <p:grpSpPr>
          <a:xfrm>
            <a:off x="10573460" y="4642065"/>
            <a:ext cx="525546" cy="1331996"/>
            <a:chOff x="10573460" y="4642065"/>
            <a:chExt cx="525546" cy="1331996"/>
          </a:xfrm>
        </p:grpSpPr>
        <p:sp>
          <p:nvSpPr>
            <p:cNvPr id="87" name="等腰三角形 9_30"/>
            <p:cNvSpPr/>
            <p:nvPr/>
          </p:nvSpPr>
          <p:spPr>
            <a:xfrm rot="10800000">
              <a:off x="10573460" y="4847912"/>
              <a:ext cx="525546" cy="1126149"/>
            </a:xfrm>
            <a:prstGeom prst="cube">
              <a:avLst/>
            </a:prstGeom>
            <a:gradFill>
              <a:gsLst>
                <a:gs pos="70000">
                  <a:srgbClr val="000000">
                    <a:alpha val="8000"/>
                  </a:srgbClr>
                </a:gs>
                <a:gs pos="50000">
                  <a:srgbClr val="000000">
                    <a:alpha val="4000"/>
                  </a:srgbClr>
                </a:gs>
                <a:gs pos="30000">
                  <a:schemeClr val="tx1">
                    <a:alpha val="0"/>
                  </a:schemeClr>
                </a:gs>
                <a:gs pos="100000">
                  <a:schemeClr val="tx1">
                    <a:lumMod val="85000"/>
                    <a:lumOff val="15000"/>
                    <a:alpha val="30000"/>
                  </a:schemeClr>
                </a:gs>
              </a:gsLst>
              <a:lin ang="5400000" scaled="1"/>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88" name="椭圆 87"/>
            <p:cNvSpPr>
              <a:spLocks noChangeAspect="1"/>
            </p:cNvSpPr>
            <p:nvPr/>
          </p:nvSpPr>
          <p:spPr>
            <a:xfrm>
              <a:off x="10630379" y="4642065"/>
              <a:ext cx="411710" cy="411701"/>
            </a:xfrm>
            <a:prstGeom prst="cube">
              <a:avLst/>
            </a:prstGeom>
            <a:gradFill flip="none" rotWithShape="1">
              <a:gsLst>
                <a:gs pos="0">
                  <a:schemeClr val="bg1"/>
                </a:gs>
                <a:gs pos="60000">
                  <a:schemeClr val="bg2"/>
                </a:gs>
                <a:gs pos="100000">
                  <a:schemeClr val="bg1">
                    <a:lumMod val="85000"/>
                  </a:schemeClr>
                </a:gs>
              </a:gsLst>
              <a:lin ang="5400000" scaled="1"/>
              <a:tileRect/>
            </a:gradFill>
            <a:ln w="25400">
              <a:noFill/>
            </a:ln>
            <a:effectLst>
              <a:outerShdw blurRad="127000" dist="381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grpSp>
      <p:grpSp>
        <p:nvGrpSpPr>
          <p:cNvPr id="89" name="PA_组合 101"/>
          <p:cNvGrpSpPr/>
          <p:nvPr>
            <p:custDataLst>
              <p:tags r:id="rId17"/>
            </p:custDataLst>
          </p:nvPr>
        </p:nvGrpSpPr>
        <p:grpSpPr>
          <a:xfrm>
            <a:off x="9721347" y="4036519"/>
            <a:ext cx="715672" cy="1980000"/>
            <a:chOff x="9721347" y="4036519"/>
            <a:chExt cx="715672" cy="1980000"/>
          </a:xfrm>
        </p:grpSpPr>
        <p:sp>
          <p:nvSpPr>
            <p:cNvPr id="90" name="等腰三角形 9_32"/>
            <p:cNvSpPr/>
            <p:nvPr/>
          </p:nvSpPr>
          <p:spPr>
            <a:xfrm rot="10800000">
              <a:off x="9721347" y="4342513"/>
              <a:ext cx="715672" cy="1674006"/>
            </a:xfrm>
            <a:prstGeom prst="cube">
              <a:avLst/>
            </a:prstGeom>
            <a:gradFill>
              <a:gsLst>
                <a:gs pos="70000">
                  <a:srgbClr val="000000">
                    <a:alpha val="8000"/>
                  </a:srgbClr>
                </a:gs>
                <a:gs pos="50000">
                  <a:srgbClr val="000000">
                    <a:alpha val="4000"/>
                  </a:srgbClr>
                </a:gs>
                <a:gs pos="30000">
                  <a:schemeClr val="tx1">
                    <a:alpha val="0"/>
                  </a:schemeClr>
                </a:gs>
                <a:gs pos="100000">
                  <a:schemeClr val="tx1">
                    <a:lumMod val="85000"/>
                    <a:lumOff val="15000"/>
                    <a:alpha val="30000"/>
                  </a:schemeClr>
                </a:gs>
              </a:gsLst>
              <a:lin ang="5400000" scaled="1"/>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91" name="椭圆 90"/>
            <p:cNvSpPr>
              <a:spLocks noChangeAspect="1"/>
            </p:cNvSpPr>
            <p:nvPr/>
          </p:nvSpPr>
          <p:spPr>
            <a:xfrm>
              <a:off x="9773189" y="4036519"/>
              <a:ext cx="611990" cy="611988"/>
            </a:xfrm>
            <a:prstGeom prst="cube">
              <a:avLst/>
            </a:prstGeom>
            <a:gradFill flip="none" rotWithShape="1">
              <a:gsLst>
                <a:gs pos="0">
                  <a:schemeClr val="bg1"/>
                </a:gs>
                <a:gs pos="60000">
                  <a:schemeClr val="bg2"/>
                </a:gs>
                <a:gs pos="100000">
                  <a:schemeClr val="bg1">
                    <a:lumMod val="85000"/>
                  </a:schemeClr>
                </a:gs>
              </a:gsLst>
              <a:lin ang="5400000" scaled="1"/>
              <a:tileRect/>
            </a:gradFill>
            <a:ln w="25400">
              <a:noFill/>
            </a:ln>
            <a:effectLst>
              <a:outerShdw blurRad="127000" dist="381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grpSp>
      <p:grpSp>
        <p:nvGrpSpPr>
          <p:cNvPr id="92" name="PA_组合 126"/>
          <p:cNvGrpSpPr/>
          <p:nvPr>
            <p:custDataLst>
              <p:tags r:id="rId18"/>
            </p:custDataLst>
          </p:nvPr>
        </p:nvGrpSpPr>
        <p:grpSpPr>
          <a:xfrm>
            <a:off x="7097292" y="3424240"/>
            <a:ext cx="1077041" cy="3167998"/>
            <a:chOff x="7097292" y="3424240"/>
            <a:chExt cx="1077041" cy="3167998"/>
          </a:xfrm>
        </p:grpSpPr>
        <p:sp>
          <p:nvSpPr>
            <p:cNvPr id="93" name="等腰三角形 9_34"/>
            <p:cNvSpPr/>
            <p:nvPr/>
          </p:nvSpPr>
          <p:spPr>
            <a:xfrm rot="10800000">
              <a:off x="7097292" y="3913829"/>
              <a:ext cx="1077041" cy="2678409"/>
            </a:xfrm>
            <a:prstGeom prst="cube">
              <a:avLst/>
            </a:prstGeom>
            <a:gradFill>
              <a:gsLst>
                <a:gs pos="70000">
                  <a:srgbClr val="000000">
                    <a:alpha val="8000"/>
                  </a:srgbClr>
                </a:gs>
                <a:gs pos="50000">
                  <a:srgbClr val="000000">
                    <a:alpha val="4000"/>
                  </a:srgbClr>
                </a:gs>
                <a:gs pos="30000">
                  <a:schemeClr val="tx1">
                    <a:alpha val="0"/>
                  </a:schemeClr>
                </a:gs>
                <a:gs pos="100000">
                  <a:schemeClr val="tx1">
                    <a:lumMod val="85000"/>
                    <a:lumOff val="15000"/>
                    <a:alpha val="30000"/>
                  </a:schemeClr>
                </a:gs>
              </a:gsLst>
              <a:lin ang="5400000" scaled="1"/>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94" name="椭圆 93"/>
            <p:cNvSpPr>
              <a:spLocks noChangeAspect="1"/>
            </p:cNvSpPr>
            <p:nvPr/>
          </p:nvSpPr>
          <p:spPr>
            <a:xfrm>
              <a:off x="7146224" y="3424240"/>
              <a:ext cx="979179" cy="979179"/>
            </a:xfrm>
            <a:prstGeom prst="cube">
              <a:avLst/>
            </a:prstGeom>
            <a:gradFill flip="none" rotWithShape="1">
              <a:gsLst>
                <a:gs pos="0">
                  <a:schemeClr val="bg1"/>
                </a:gs>
                <a:gs pos="60000">
                  <a:schemeClr val="bg2"/>
                </a:gs>
                <a:gs pos="100000">
                  <a:schemeClr val="bg1">
                    <a:lumMod val="85000"/>
                  </a:schemeClr>
                </a:gs>
              </a:gsLst>
              <a:lin ang="5400000" scaled="1"/>
              <a:tileRect/>
            </a:gradFill>
            <a:ln w="25400">
              <a:noFill/>
            </a:ln>
            <a:effectLst>
              <a:outerShdw blurRad="127000" dist="381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grpSp>
      <p:grpSp>
        <p:nvGrpSpPr>
          <p:cNvPr id="95" name="PA_组合 127"/>
          <p:cNvGrpSpPr/>
          <p:nvPr>
            <p:custDataLst>
              <p:tags r:id="rId19"/>
            </p:custDataLst>
          </p:nvPr>
        </p:nvGrpSpPr>
        <p:grpSpPr>
          <a:xfrm>
            <a:off x="8359404" y="2834374"/>
            <a:ext cx="759196" cy="2124000"/>
            <a:chOff x="8359404" y="2834374"/>
            <a:chExt cx="759196" cy="2124000"/>
          </a:xfrm>
        </p:grpSpPr>
        <p:sp>
          <p:nvSpPr>
            <p:cNvPr id="96" name="等腰三角形 9_36"/>
            <p:cNvSpPr/>
            <p:nvPr/>
          </p:nvSpPr>
          <p:spPr>
            <a:xfrm rot="10800000">
              <a:off x="8359404" y="3162622"/>
              <a:ext cx="759196" cy="1795752"/>
            </a:xfrm>
            <a:prstGeom prst="cube">
              <a:avLst/>
            </a:prstGeom>
            <a:gradFill>
              <a:gsLst>
                <a:gs pos="70000">
                  <a:srgbClr val="000000">
                    <a:alpha val="8000"/>
                  </a:srgbClr>
                </a:gs>
                <a:gs pos="50000">
                  <a:srgbClr val="000000">
                    <a:alpha val="4000"/>
                  </a:srgbClr>
                </a:gs>
                <a:gs pos="30000">
                  <a:schemeClr val="tx1">
                    <a:alpha val="0"/>
                  </a:schemeClr>
                </a:gs>
                <a:gs pos="100000">
                  <a:schemeClr val="tx1">
                    <a:lumMod val="85000"/>
                    <a:lumOff val="15000"/>
                    <a:alpha val="30000"/>
                  </a:schemeClr>
                </a:gs>
              </a:gsLst>
              <a:lin ang="5400000" scaled="1"/>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97" name="椭圆 96"/>
            <p:cNvSpPr>
              <a:spLocks noChangeAspect="1"/>
            </p:cNvSpPr>
            <p:nvPr/>
          </p:nvSpPr>
          <p:spPr>
            <a:xfrm>
              <a:off x="8410754" y="2834374"/>
              <a:ext cx="656498" cy="656497"/>
            </a:xfrm>
            <a:prstGeom prst="cube">
              <a:avLst/>
            </a:prstGeom>
            <a:gradFill flip="none" rotWithShape="1">
              <a:gsLst>
                <a:gs pos="0">
                  <a:schemeClr val="bg1"/>
                </a:gs>
                <a:gs pos="60000">
                  <a:schemeClr val="bg2"/>
                </a:gs>
                <a:gs pos="100000">
                  <a:schemeClr val="bg1">
                    <a:lumMod val="85000"/>
                  </a:schemeClr>
                </a:gs>
              </a:gsLst>
              <a:lin ang="5400000" scaled="1"/>
              <a:tileRect/>
            </a:gradFill>
            <a:ln w="25400">
              <a:noFill/>
            </a:ln>
            <a:effectLst>
              <a:outerShdw blurRad="127000" dist="381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grpSp>
      <p:grpSp>
        <p:nvGrpSpPr>
          <p:cNvPr id="98" name="PA_组合 128"/>
          <p:cNvGrpSpPr/>
          <p:nvPr>
            <p:custDataLst>
              <p:tags r:id="rId20"/>
            </p:custDataLst>
          </p:nvPr>
        </p:nvGrpSpPr>
        <p:grpSpPr>
          <a:xfrm>
            <a:off x="7769523" y="2742671"/>
            <a:ext cx="655340" cy="1728000"/>
            <a:chOff x="7769523" y="2742671"/>
            <a:chExt cx="655340" cy="1728000"/>
          </a:xfrm>
        </p:grpSpPr>
        <p:sp>
          <p:nvSpPr>
            <p:cNvPr id="99" name="等腰三角形 9_38"/>
            <p:cNvSpPr/>
            <p:nvPr/>
          </p:nvSpPr>
          <p:spPr>
            <a:xfrm rot="10800000">
              <a:off x="7769523" y="3009721"/>
              <a:ext cx="655340" cy="1460950"/>
            </a:xfrm>
            <a:prstGeom prst="cube">
              <a:avLst/>
            </a:prstGeom>
            <a:gradFill>
              <a:gsLst>
                <a:gs pos="70000">
                  <a:srgbClr val="000000">
                    <a:alpha val="8000"/>
                  </a:srgbClr>
                </a:gs>
                <a:gs pos="50000">
                  <a:srgbClr val="000000">
                    <a:alpha val="4000"/>
                  </a:srgbClr>
                </a:gs>
                <a:gs pos="30000">
                  <a:schemeClr val="tx1">
                    <a:alpha val="0"/>
                  </a:schemeClr>
                </a:gs>
                <a:gs pos="100000">
                  <a:schemeClr val="tx1">
                    <a:lumMod val="85000"/>
                    <a:lumOff val="15000"/>
                    <a:alpha val="30000"/>
                  </a:schemeClr>
                </a:gs>
              </a:gsLst>
              <a:lin ang="5400000" scaled="1"/>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100" name="椭圆 99"/>
            <p:cNvSpPr>
              <a:spLocks noChangeAspect="1"/>
            </p:cNvSpPr>
            <p:nvPr/>
          </p:nvSpPr>
          <p:spPr>
            <a:xfrm>
              <a:off x="7830143" y="2742671"/>
              <a:ext cx="534102" cy="534099"/>
            </a:xfrm>
            <a:prstGeom prst="cube">
              <a:avLst/>
            </a:prstGeom>
            <a:gradFill flip="none" rotWithShape="1">
              <a:gsLst>
                <a:gs pos="0">
                  <a:schemeClr val="bg1"/>
                </a:gs>
                <a:gs pos="60000">
                  <a:schemeClr val="bg2"/>
                </a:gs>
                <a:gs pos="100000">
                  <a:schemeClr val="bg1">
                    <a:lumMod val="85000"/>
                  </a:schemeClr>
                </a:gs>
              </a:gsLst>
              <a:lin ang="5400000" scaled="1"/>
              <a:tileRect/>
            </a:gradFill>
            <a:ln w="25400">
              <a:noFill/>
            </a:ln>
            <a:effectLst>
              <a:outerShdw blurRad="127000" dist="381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grpSp>
      <p:grpSp>
        <p:nvGrpSpPr>
          <p:cNvPr id="101" name="PA_组合 129"/>
          <p:cNvGrpSpPr/>
          <p:nvPr>
            <p:custDataLst>
              <p:tags r:id="rId21"/>
            </p:custDataLst>
          </p:nvPr>
        </p:nvGrpSpPr>
        <p:grpSpPr>
          <a:xfrm>
            <a:off x="8279535" y="2409047"/>
            <a:ext cx="537440" cy="1404000"/>
            <a:chOff x="8279535" y="2409047"/>
            <a:chExt cx="537440" cy="1404000"/>
          </a:xfrm>
        </p:grpSpPr>
        <p:sp>
          <p:nvSpPr>
            <p:cNvPr id="102" name="等腰三角形 9_40"/>
            <p:cNvSpPr/>
            <p:nvPr/>
          </p:nvSpPr>
          <p:spPr>
            <a:xfrm rot="10800000">
              <a:off x="8279535" y="2626025"/>
              <a:ext cx="537440" cy="1187022"/>
            </a:xfrm>
            <a:prstGeom prst="cube">
              <a:avLst/>
            </a:prstGeom>
            <a:gradFill>
              <a:gsLst>
                <a:gs pos="70000">
                  <a:srgbClr val="000000">
                    <a:alpha val="8000"/>
                  </a:srgbClr>
                </a:gs>
                <a:gs pos="50000">
                  <a:srgbClr val="000000">
                    <a:alpha val="4000"/>
                  </a:srgbClr>
                </a:gs>
                <a:gs pos="30000">
                  <a:schemeClr val="tx1">
                    <a:alpha val="0"/>
                  </a:schemeClr>
                </a:gs>
                <a:gs pos="100000">
                  <a:schemeClr val="tx1">
                    <a:lumMod val="85000"/>
                    <a:lumOff val="15000"/>
                    <a:alpha val="30000"/>
                  </a:schemeClr>
                </a:gs>
              </a:gsLst>
              <a:lin ang="5400000" scaled="1"/>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103" name="椭圆 102"/>
            <p:cNvSpPr>
              <a:spLocks noChangeAspect="1"/>
            </p:cNvSpPr>
            <p:nvPr/>
          </p:nvSpPr>
          <p:spPr>
            <a:xfrm>
              <a:off x="8331276" y="2409047"/>
              <a:ext cx="433959" cy="433955"/>
            </a:xfrm>
            <a:prstGeom prst="cube">
              <a:avLst/>
            </a:prstGeom>
            <a:gradFill flip="none" rotWithShape="1">
              <a:gsLst>
                <a:gs pos="0">
                  <a:schemeClr val="bg1"/>
                </a:gs>
                <a:gs pos="60000">
                  <a:schemeClr val="bg2"/>
                </a:gs>
                <a:gs pos="100000">
                  <a:schemeClr val="bg1">
                    <a:lumMod val="85000"/>
                  </a:schemeClr>
                </a:gs>
              </a:gsLst>
              <a:lin ang="5400000" scaled="1"/>
              <a:tileRect/>
            </a:gradFill>
            <a:ln w="25400">
              <a:noFill/>
            </a:ln>
            <a:effectLst>
              <a:outerShdw blurRad="127000" dist="381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grpSp>
      <p:grpSp>
        <p:nvGrpSpPr>
          <p:cNvPr id="104" name="PA_组合 130"/>
          <p:cNvGrpSpPr/>
          <p:nvPr>
            <p:custDataLst>
              <p:tags r:id="rId22"/>
            </p:custDataLst>
          </p:nvPr>
        </p:nvGrpSpPr>
        <p:grpSpPr>
          <a:xfrm>
            <a:off x="8851144" y="2051771"/>
            <a:ext cx="788156" cy="2160000"/>
            <a:chOff x="8851144" y="2051771"/>
            <a:chExt cx="788156" cy="2160000"/>
          </a:xfrm>
        </p:grpSpPr>
        <p:sp>
          <p:nvSpPr>
            <p:cNvPr id="105" name="等腰三角形 9_42"/>
            <p:cNvSpPr/>
            <p:nvPr/>
          </p:nvSpPr>
          <p:spPr>
            <a:xfrm rot="10800000">
              <a:off x="8851144" y="2385583"/>
              <a:ext cx="788156" cy="1826188"/>
            </a:xfrm>
            <a:prstGeom prst="cube">
              <a:avLst/>
            </a:prstGeom>
            <a:gradFill>
              <a:gsLst>
                <a:gs pos="70000">
                  <a:srgbClr val="000000">
                    <a:alpha val="8000"/>
                  </a:srgbClr>
                </a:gs>
                <a:gs pos="50000">
                  <a:srgbClr val="000000">
                    <a:alpha val="4000"/>
                  </a:srgbClr>
                </a:gs>
                <a:gs pos="30000">
                  <a:schemeClr val="tx1">
                    <a:alpha val="0"/>
                  </a:schemeClr>
                </a:gs>
                <a:gs pos="100000">
                  <a:schemeClr val="tx1">
                    <a:lumMod val="85000"/>
                    <a:lumOff val="15000"/>
                    <a:alpha val="30000"/>
                  </a:schemeClr>
                </a:gs>
              </a:gsLst>
              <a:lin ang="5400000" scaled="1"/>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106" name="椭圆 105"/>
            <p:cNvSpPr>
              <a:spLocks noChangeAspect="1"/>
            </p:cNvSpPr>
            <p:nvPr/>
          </p:nvSpPr>
          <p:spPr>
            <a:xfrm>
              <a:off x="8911411" y="2051771"/>
              <a:ext cx="667625" cy="667624"/>
            </a:xfrm>
            <a:prstGeom prst="cube">
              <a:avLst/>
            </a:prstGeom>
            <a:gradFill>
              <a:gsLst>
                <a:gs pos="0">
                  <a:schemeClr val="accent4">
                    <a:lumMod val="20000"/>
                    <a:lumOff val="80000"/>
                  </a:schemeClr>
                </a:gs>
                <a:gs pos="60000">
                  <a:schemeClr val="accent3"/>
                </a:gs>
                <a:gs pos="100000">
                  <a:schemeClr val="accent5">
                    <a:lumMod val="60000"/>
                    <a:lumOff val="40000"/>
                  </a:schemeClr>
                </a:gs>
              </a:gsLst>
              <a:lin ang="5400000" scaled="1"/>
            </a:gradFill>
            <a:ln w="25400">
              <a:noFill/>
            </a:ln>
            <a:effectLst>
              <a:outerShdw blurRad="127000" dist="381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grpSp>
      <p:grpSp>
        <p:nvGrpSpPr>
          <p:cNvPr id="107" name="PA_组合 131"/>
          <p:cNvGrpSpPr/>
          <p:nvPr>
            <p:custDataLst>
              <p:tags r:id="rId23"/>
            </p:custDataLst>
          </p:nvPr>
        </p:nvGrpSpPr>
        <p:grpSpPr>
          <a:xfrm>
            <a:off x="7811947" y="1829573"/>
            <a:ext cx="536716" cy="1331997"/>
            <a:chOff x="7811947" y="1829573"/>
            <a:chExt cx="536716" cy="1331997"/>
          </a:xfrm>
        </p:grpSpPr>
        <p:sp>
          <p:nvSpPr>
            <p:cNvPr id="108" name="等腰三角形 9_44"/>
            <p:cNvSpPr/>
            <p:nvPr/>
          </p:nvSpPr>
          <p:spPr>
            <a:xfrm rot="10800000">
              <a:off x="7811947" y="2035421"/>
              <a:ext cx="536716" cy="1126149"/>
            </a:xfrm>
            <a:prstGeom prst="cube">
              <a:avLst/>
            </a:prstGeom>
            <a:gradFill>
              <a:gsLst>
                <a:gs pos="70000">
                  <a:srgbClr val="000000">
                    <a:alpha val="8000"/>
                  </a:srgbClr>
                </a:gs>
                <a:gs pos="50000">
                  <a:srgbClr val="000000">
                    <a:alpha val="4000"/>
                  </a:srgbClr>
                </a:gs>
                <a:gs pos="30000">
                  <a:schemeClr val="tx1">
                    <a:alpha val="0"/>
                  </a:schemeClr>
                </a:gs>
                <a:gs pos="100000">
                  <a:schemeClr val="tx1">
                    <a:lumMod val="85000"/>
                    <a:lumOff val="15000"/>
                    <a:alpha val="30000"/>
                  </a:schemeClr>
                </a:gs>
              </a:gsLst>
              <a:lin ang="5400000" scaled="1"/>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109" name="椭圆 108"/>
            <p:cNvSpPr>
              <a:spLocks noChangeAspect="1"/>
            </p:cNvSpPr>
            <p:nvPr/>
          </p:nvSpPr>
          <p:spPr>
            <a:xfrm>
              <a:off x="7874453" y="1829573"/>
              <a:ext cx="411705" cy="411701"/>
            </a:xfrm>
            <a:prstGeom prst="cube">
              <a:avLst/>
            </a:prstGeom>
            <a:gradFill flip="none" rotWithShape="1">
              <a:gsLst>
                <a:gs pos="0">
                  <a:schemeClr val="bg1"/>
                </a:gs>
                <a:gs pos="60000">
                  <a:schemeClr val="bg2"/>
                </a:gs>
                <a:gs pos="100000">
                  <a:schemeClr val="bg1">
                    <a:lumMod val="85000"/>
                  </a:schemeClr>
                </a:gs>
              </a:gsLst>
              <a:lin ang="5400000" scaled="1"/>
              <a:tileRect/>
            </a:gradFill>
            <a:ln w="25400">
              <a:noFill/>
            </a:ln>
            <a:effectLst>
              <a:outerShdw blurRad="127000" dist="381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grpSp>
      <p:grpSp>
        <p:nvGrpSpPr>
          <p:cNvPr id="110" name="PA_组合 132"/>
          <p:cNvGrpSpPr/>
          <p:nvPr>
            <p:custDataLst>
              <p:tags r:id="rId24"/>
            </p:custDataLst>
          </p:nvPr>
        </p:nvGrpSpPr>
        <p:grpSpPr>
          <a:xfrm>
            <a:off x="7245345" y="5466330"/>
            <a:ext cx="1358542" cy="3996000"/>
            <a:chOff x="7245345" y="5466330"/>
            <a:chExt cx="1358542" cy="3996000"/>
          </a:xfrm>
        </p:grpSpPr>
        <p:sp>
          <p:nvSpPr>
            <p:cNvPr id="111" name="等腰三角形 9_46"/>
            <p:cNvSpPr/>
            <p:nvPr/>
          </p:nvSpPr>
          <p:spPr>
            <a:xfrm rot="10800000">
              <a:off x="7245345" y="6083882"/>
              <a:ext cx="1358542" cy="3378448"/>
            </a:xfrm>
            <a:prstGeom prst="cube">
              <a:avLst/>
            </a:prstGeom>
            <a:gradFill>
              <a:gsLst>
                <a:gs pos="70000">
                  <a:srgbClr val="000000">
                    <a:alpha val="8000"/>
                  </a:srgbClr>
                </a:gs>
                <a:gs pos="50000">
                  <a:srgbClr val="000000">
                    <a:alpha val="4000"/>
                  </a:srgbClr>
                </a:gs>
                <a:gs pos="30000">
                  <a:schemeClr val="tx1">
                    <a:alpha val="0"/>
                  </a:schemeClr>
                </a:gs>
                <a:gs pos="100000">
                  <a:schemeClr val="tx1">
                    <a:lumMod val="85000"/>
                    <a:lumOff val="15000"/>
                    <a:alpha val="30000"/>
                  </a:schemeClr>
                </a:gs>
              </a:gsLst>
              <a:lin ang="5400000" scaled="1"/>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112" name="椭圆 111"/>
            <p:cNvSpPr>
              <a:spLocks noChangeAspect="1"/>
            </p:cNvSpPr>
            <p:nvPr/>
          </p:nvSpPr>
          <p:spPr>
            <a:xfrm>
              <a:off x="7307066" y="5466330"/>
              <a:ext cx="1235103" cy="1235104"/>
            </a:xfrm>
            <a:prstGeom prst="cube">
              <a:avLst/>
            </a:prstGeom>
            <a:gradFill flip="none" rotWithShape="1">
              <a:gsLst>
                <a:gs pos="0">
                  <a:schemeClr val="bg1"/>
                </a:gs>
                <a:gs pos="60000">
                  <a:schemeClr val="bg2"/>
                </a:gs>
                <a:gs pos="100000">
                  <a:schemeClr val="bg1">
                    <a:lumMod val="85000"/>
                  </a:schemeClr>
                </a:gs>
              </a:gsLst>
              <a:lin ang="5400000" scaled="1"/>
              <a:tileRect/>
            </a:gradFill>
            <a:ln w="25400">
              <a:noFill/>
            </a:ln>
            <a:effectLst>
              <a:outerShdw blurRad="127000" dist="381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grpSp>
      <p:grpSp>
        <p:nvGrpSpPr>
          <p:cNvPr id="113" name="PA_组合 133"/>
          <p:cNvGrpSpPr/>
          <p:nvPr>
            <p:custDataLst>
              <p:tags r:id="rId25"/>
            </p:custDataLst>
          </p:nvPr>
        </p:nvGrpSpPr>
        <p:grpSpPr>
          <a:xfrm>
            <a:off x="6696365" y="5346918"/>
            <a:ext cx="917938" cy="2700000"/>
            <a:chOff x="6696365" y="5346918"/>
            <a:chExt cx="917938" cy="2700000"/>
          </a:xfrm>
        </p:grpSpPr>
        <p:sp>
          <p:nvSpPr>
            <p:cNvPr id="114" name="等腰三角形 9_48"/>
            <p:cNvSpPr/>
            <p:nvPr/>
          </p:nvSpPr>
          <p:spPr>
            <a:xfrm rot="10800000">
              <a:off x="6696365" y="5764183"/>
              <a:ext cx="917938" cy="2282735"/>
            </a:xfrm>
            <a:prstGeom prst="cube">
              <a:avLst/>
            </a:prstGeom>
            <a:gradFill>
              <a:gsLst>
                <a:gs pos="70000">
                  <a:srgbClr val="000000">
                    <a:alpha val="8000"/>
                  </a:srgbClr>
                </a:gs>
                <a:gs pos="50000">
                  <a:srgbClr val="000000">
                    <a:alpha val="4000"/>
                  </a:srgbClr>
                </a:gs>
                <a:gs pos="30000">
                  <a:schemeClr val="tx1">
                    <a:alpha val="0"/>
                  </a:schemeClr>
                </a:gs>
                <a:gs pos="100000">
                  <a:schemeClr val="tx1">
                    <a:lumMod val="85000"/>
                    <a:lumOff val="15000"/>
                    <a:alpha val="30000"/>
                  </a:schemeClr>
                </a:gs>
              </a:gsLst>
              <a:lin ang="5400000" scaled="1"/>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115" name="椭圆 114"/>
            <p:cNvSpPr>
              <a:spLocks noChangeAspect="1"/>
            </p:cNvSpPr>
            <p:nvPr/>
          </p:nvSpPr>
          <p:spPr>
            <a:xfrm>
              <a:off x="6738068" y="5346918"/>
              <a:ext cx="834533" cy="834530"/>
            </a:xfrm>
            <a:prstGeom prst="cube">
              <a:avLst/>
            </a:prstGeom>
            <a:gradFill flip="none" rotWithShape="1">
              <a:gsLst>
                <a:gs pos="0">
                  <a:schemeClr val="bg1"/>
                </a:gs>
                <a:gs pos="60000">
                  <a:schemeClr val="bg2"/>
                </a:gs>
                <a:gs pos="100000">
                  <a:schemeClr val="bg1">
                    <a:lumMod val="85000"/>
                  </a:schemeClr>
                </a:gs>
              </a:gsLst>
              <a:lin ang="5400000" scaled="1"/>
              <a:tileRect/>
            </a:gradFill>
            <a:ln w="25400">
              <a:noFill/>
            </a:ln>
            <a:effectLst>
              <a:outerShdw blurRad="127000" dist="381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grpSp>
      <p:grpSp>
        <p:nvGrpSpPr>
          <p:cNvPr id="116" name="PA_组合 134"/>
          <p:cNvGrpSpPr/>
          <p:nvPr>
            <p:custDataLst>
              <p:tags r:id="rId26"/>
            </p:custDataLst>
          </p:nvPr>
        </p:nvGrpSpPr>
        <p:grpSpPr>
          <a:xfrm>
            <a:off x="6245184" y="6257975"/>
            <a:ext cx="1174953" cy="3455999"/>
            <a:chOff x="6245184" y="6257975"/>
            <a:chExt cx="1174953" cy="3455999"/>
          </a:xfrm>
        </p:grpSpPr>
        <p:sp>
          <p:nvSpPr>
            <p:cNvPr id="117" name="等腰三角形 9_50"/>
            <p:cNvSpPr/>
            <p:nvPr/>
          </p:nvSpPr>
          <p:spPr>
            <a:xfrm rot="10800000">
              <a:off x="6245184" y="6792073"/>
              <a:ext cx="1174953" cy="2921901"/>
            </a:xfrm>
            <a:prstGeom prst="cube">
              <a:avLst/>
            </a:prstGeom>
            <a:gradFill>
              <a:gsLst>
                <a:gs pos="70000">
                  <a:srgbClr val="000000">
                    <a:alpha val="8000"/>
                  </a:srgbClr>
                </a:gs>
                <a:gs pos="50000">
                  <a:srgbClr val="000000">
                    <a:alpha val="4000"/>
                  </a:srgbClr>
                </a:gs>
                <a:gs pos="30000">
                  <a:schemeClr val="tx1">
                    <a:alpha val="0"/>
                  </a:schemeClr>
                </a:gs>
                <a:gs pos="100000">
                  <a:schemeClr val="tx1">
                    <a:lumMod val="85000"/>
                    <a:lumOff val="15000"/>
                    <a:alpha val="30000"/>
                  </a:schemeClr>
                </a:gs>
              </a:gsLst>
              <a:lin ang="5400000" scaled="1"/>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118" name="椭圆 117"/>
            <p:cNvSpPr>
              <a:spLocks noChangeAspect="1"/>
            </p:cNvSpPr>
            <p:nvPr/>
          </p:nvSpPr>
          <p:spPr>
            <a:xfrm>
              <a:off x="6298564" y="6257975"/>
              <a:ext cx="1068195" cy="1068198"/>
            </a:xfrm>
            <a:prstGeom prst="cube">
              <a:avLst/>
            </a:prstGeom>
            <a:gradFill flip="none" rotWithShape="1">
              <a:gsLst>
                <a:gs pos="0">
                  <a:schemeClr val="bg1"/>
                </a:gs>
                <a:gs pos="60000">
                  <a:schemeClr val="bg2"/>
                </a:gs>
                <a:gs pos="100000">
                  <a:schemeClr val="bg1">
                    <a:lumMod val="85000"/>
                  </a:schemeClr>
                </a:gs>
              </a:gsLst>
              <a:lin ang="5400000" scaled="1"/>
              <a:tileRect/>
            </a:gradFill>
            <a:ln w="25400">
              <a:noFill/>
            </a:ln>
            <a:effectLst>
              <a:outerShdw blurRad="127000" dist="381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grpSp>
      <p:grpSp>
        <p:nvGrpSpPr>
          <p:cNvPr id="119" name="PA_组合 135"/>
          <p:cNvGrpSpPr/>
          <p:nvPr>
            <p:custDataLst>
              <p:tags r:id="rId27"/>
            </p:custDataLst>
          </p:nvPr>
        </p:nvGrpSpPr>
        <p:grpSpPr>
          <a:xfrm>
            <a:off x="9014414" y="3129639"/>
            <a:ext cx="905695" cy="2664001"/>
            <a:chOff x="9014414" y="3129639"/>
            <a:chExt cx="905695" cy="2664001"/>
          </a:xfrm>
        </p:grpSpPr>
        <p:sp>
          <p:nvSpPr>
            <p:cNvPr id="120" name="等腰三角形 9_52"/>
            <p:cNvSpPr/>
            <p:nvPr/>
          </p:nvSpPr>
          <p:spPr>
            <a:xfrm rot="10800000">
              <a:off x="9014414" y="3541341"/>
              <a:ext cx="905695" cy="2252299"/>
            </a:xfrm>
            <a:prstGeom prst="cube">
              <a:avLst/>
            </a:prstGeom>
            <a:gradFill>
              <a:gsLst>
                <a:gs pos="70000">
                  <a:srgbClr val="000000">
                    <a:alpha val="8000"/>
                  </a:srgbClr>
                </a:gs>
                <a:gs pos="50000">
                  <a:srgbClr val="000000">
                    <a:alpha val="4000"/>
                  </a:srgbClr>
                </a:gs>
                <a:gs pos="30000">
                  <a:schemeClr val="tx1">
                    <a:alpha val="0"/>
                  </a:schemeClr>
                </a:gs>
                <a:gs pos="100000">
                  <a:schemeClr val="tx1">
                    <a:lumMod val="85000"/>
                    <a:lumOff val="15000"/>
                    <a:alpha val="30000"/>
                  </a:schemeClr>
                </a:gs>
              </a:gsLst>
              <a:lin ang="5400000" scaled="1"/>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121" name="椭圆 120"/>
            <p:cNvSpPr>
              <a:spLocks noChangeAspect="1"/>
            </p:cNvSpPr>
            <p:nvPr/>
          </p:nvSpPr>
          <p:spPr>
            <a:xfrm>
              <a:off x="9055561" y="3129639"/>
              <a:ext cx="823402" cy="823403"/>
            </a:xfrm>
            <a:prstGeom prst="cube">
              <a:avLst/>
            </a:prstGeom>
            <a:gradFill flip="none" rotWithShape="1">
              <a:gsLst>
                <a:gs pos="0">
                  <a:schemeClr val="bg1"/>
                </a:gs>
                <a:gs pos="60000">
                  <a:schemeClr val="bg2"/>
                </a:gs>
                <a:gs pos="100000">
                  <a:schemeClr val="bg1">
                    <a:lumMod val="85000"/>
                  </a:schemeClr>
                </a:gs>
              </a:gsLst>
              <a:lin ang="5400000" scaled="1"/>
              <a:tileRect/>
            </a:gradFill>
            <a:ln w="25400">
              <a:noFill/>
            </a:ln>
            <a:effectLst>
              <a:outerShdw blurRad="127000" dist="381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grpSp>
      <p:grpSp>
        <p:nvGrpSpPr>
          <p:cNvPr id="122" name="PA_组合 136"/>
          <p:cNvGrpSpPr/>
          <p:nvPr>
            <p:custDataLst>
              <p:tags r:id="rId28"/>
            </p:custDataLst>
          </p:nvPr>
        </p:nvGrpSpPr>
        <p:grpSpPr>
          <a:xfrm>
            <a:off x="9417129" y="4897396"/>
            <a:ext cx="1077041" cy="3168000"/>
            <a:chOff x="9417129" y="4897396"/>
            <a:chExt cx="1077041" cy="3168000"/>
          </a:xfrm>
        </p:grpSpPr>
        <p:sp>
          <p:nvSpPr>
            <p:cNvPr id="123" name="等腰三角形 9_54"/>
            <p:cNvSpPr/>
            <p:nvPr/>
          </p:nvSpPr>
          <p:spPr>
            <a:xfrm rot="10800000">
              <a:off x="9417129" y="5386987"/>
              <a:ext cx="1077041" cy="2678409"/>
            </a:xfrm>
            <a:prstGeom prst="cube">
              <a:avLst/>
            </a:prstGeom>
            <a:gradFill>
              <a:gsLst>
                <a:gs pos="70000">
                  <a:srgbClr val="000000">
                    <a:alpha val="8000"/>
                  </a:srgbClr>
                </a:gs>
                <a:gs pos="50000">
                  <a:srgbClr val="000000">
                    <a:alpha val="4000"/>
                  </a:srgbClr>
                </a:gs>
                <a:gs pos="30000">
                  <a:schemeClr val="tx1">
                    <a:alpha val="0"/>
                  </a:schemeClr>
                </a:gs>
                <a:gs pos="100000">
                  <a:schemeClr val="tx1">
                    <a:lumMod val="85000"/>
                    <a:lumOff val="15000"/>
                    <a:alpha val="30000"/>
                  </a:schemeClr>
                </a:gs>
              </a:gsLst>
              <a:lin ang="5400000" scaled="1"/>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124" name="椭圆 123"/>
            <p:cNvSpPr>
              <a:spLocks noChangeAspect="1"/>
            </p:cNvSpPr>
            <p:nvPr/>
          </p:nvSpPr>
          <p:spPr>
            <a:xfrm>
              <a:off x="9466061" y="4897396"/>
              <a:ext cx="979179" cy="979182"/>
            </a:xfrm>
            <a:prstGeom prst="cube">
              <a:avLst/>
            </a:prstGeom>
            <a:gradFill flip="none" rotWithShape="1">
              <a:gsLst>
                <a:gs pos="0">
                  <a:schemeClr val="bg1"/>
                </a:gs>
                <a:gs pos="60000">
                  <a:schemeClr val="bg2"/>
                </a:gs>
                <a:gs pos="100000">
                  <a:schemeClr val="bg1">
                    <a:lumMod val="85000"/>
                  </a:schemeClr>
                </a:gs>
              </a:gsLst>
              <a:lin ang="5400000" scaled="1"/>
              <a:tileRect/>
            </a:gradFill>
            <a:ln w="25400">
              <a:noFill/>
            </a:ln>
            <a:effectLst>
              <a:outerShdw blurRad="127000" dist="381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grpSp>
      <p:grpSp>
        <p:nvGrpSpPr>
          <p:cNvPr id="125" name="PA_组合 137"/>
          <p:cNvGrpSpPr/>
          <p:nvPr>
            <p:custDataLst>
              <p:tags r:id="rId29"/>
            </p:custDataLst>
          </p:nvPr>
        </p:nvGrpSpPr>
        <p:grpSpPr>
          <a:xfrm>
            <a:off x="10073620" y="5646405"/>
            <a:ext cx="632480" cy="1692000"/>
            <a:chOff x="10073620" y="5646405"/>
            <a:chExt cx="632480" cy="1692000"/>
          </a:xfrm>
        </p:grpSpPr>
        <p:sp>
          <p:nvSpPr>
            <p:cNvPr id="126" name="等腰三角形 9_56"/>
            <p:cNvSpPr/>
            <p:nvPr/>
          </p:nvSpPr>
          <p:spPr>
            <a:xfrm rot="10800000">
              <a:off x="10073620" y="5907891"/>
              <a:ext cx="632480" cy="1430514"/>
            </a:xfrm>
            <a:prstGeom prst="cube">
              <a:avLst/>
            </a:prstGeom>
            <a:gradFill>
              <a:gsLst>
                <a:gs pos="70000">
                  <a:srgbClr val="000000">
                    <a:alpha val="8000"/>
                  </a:srgbClr>
                </a:gs>
                <a:gs pos="50000">
                  <a:srgbClr val="000000">
                    <a:alpha val="4000"/>
                  </a:srgbClr>
                </a:gs>
                <a:gs pos="30000">
                  <a:schemeClr val="tx1">
                    <a:alpha val="0"/>
                  </a:schemeClr>
                </a:gs>
                <a:gs pos="100000">
                  <a:schemeClr val="tx1">
                    <a:lumMod val="85000"/>
                    <a:lumOff val="15000"/>
                    <a:alpha val="30000"/>
                  </a:schemeClr>
                </a:gs>
              </a:gsLst>
              <a:lin ang="5400000" scaled="1"/>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127" name="椭圆 126"/>
            <p:cNvSpPr>
              <a:spLocks noChangeAspect="1"/>
            </p:cNvSpPr>
            <p:nvPr/>
          </p:nvSpPr>
          <p:spPr>
            <a:xfrm>
              <a:off x="10128371" y="5646405"/>
              <a:ext cx="522979" cy="522972"/>
            </a:xfrm>
            <a:prstGeom prst="cube">
              <a:avLst/>
            </a:prstGeom>
            <a:gradFill flip="none" rotWithShape="1">
              <a:gsLst>
                <a:gs pos="0">
                  <a:schemeClr val="bg1"/>
                </a:gs>
                <a:gs pos="60000">
                  <a:schemeClr val="bg2"/>
                </a:gs>
                <a:gs pos="100000">
                  <a:schemeClr val="bg1">
                    <a:lumMod val="85000"/>
                  </a:schemeClr>
                </a:gs>
              </a:gsLst>
              <a:lin ang="5400000" scaled="1"/>
              <a:tileRect/>
            </a:gradFill>
            <a:ln w="25400">
              <a:noFill/>
            </a:ln>
            <a:effectLst>
              <a:outerShdw blurRad="127000" dist="381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grpSp>
      <p:grpSp>
        <p:nvGrpSpPr>
          <p:cNvPr id="128" name="PA_组合 138"/>
          <p:cNvGrpSpPr/>
          <p:nvPr>
            <p:custDataLst>
              <p:tags r:id="rId30"/>
            </p:custDataLst>
          </p:nvPr>
        </p:nvGrpSpPr>
        <p:grpSpPr>
          <a:xfrm>
            <a:off x="10231003" y="6243686"/>
            <a:ext cx="1077041" cy="3168000"/>
            <a:chOff x="10231003" y="6243686"/>
            <a:chExt cx="1077041" cy="3168000"/>
          </a:xfrm>
        </p:grpSpPr>
        <p:sp>
          <p:nvSpPr>
            <p:cNvPr id="129" name="等腰三角形 9"/>
            <p:cNvSpPr/>
            <p:nvPr/>
          </p:nvSpPr>
          <p:spPr>
            <a:xfrm rot="10800000">
              <a:off x="10231003" y="6733277"/>
              <a:ext cx="1077041" cy="2678409"/>
            </a:xfrm>
            <a:prstGeom prst="cube">
              <a:avLst/>
            </a:prstGeom>
            <a:gradFill>
              <a:gsLst>
                <a:gs pos="70000">
                  <a:srgbClr val="000000">
                    <a:alpha val="8000"/>
                  </a:srgbClr>
                </a:gs>
                <a:gs pos="50000">
                  <a:srgbClr val="000000">
                    <a:alpha val="4000"/>
                  </a:srgbClr>
                </a:gs>
                <a:gs pos="30000">
                  <a:schemeClr val="tx1">
                    <a:alpha val="0"/>
                  </a:schemeClr>
                </a:gs>
                <a:gs pos="100000">
                  <a:schemeClr val="tx1">
                    <a:lumMod val="85000"/>
                    <a:lumOff val="15000"/>
                    <a:alpha val="30000"/>
                  </a:schemeClr>
                </a:gs>
              </a:gsLst>
              <a:lin ang="5400000" scaled="1"/>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130" name="椭圆 129"/>
            <p:cNvSpPr>
              <a:spLocks noChangeAspect="1"/>
            </p:cNvSpPr>
            <p:nvPr/>
          </p:nvSpPr>
          <p:spPr>
            <a:xfrm>
              <a:off x="10279935" y="6243686"/>
              <a:ext cx="979179" cy="979182"/>
            </a:xfrm>
            <a:prstGeom prst="cube">
              <a:avLst/>
            </a:prstGeom>
            <a:gradFill>
              <a:gsLst>
                <a:gs pos="1000">
                  <a:schemeClr val="accent1">
                    <a:lumMod val="20000"/>
                    <a:lumOff val="80000"/>
                  </a:schemeClr>
                </a:gs>
                <a:gs pos="60000">
                  <a:schemeClr val="accent1">
                    <a:lumMod val="75000"/>
                  </a:schemeClr>
                </a:gs>
                <a:gs pos="100000">
                  <a:schemeClr val="accent1">
                    <a:lumMod val="50000"/>
                  </a:schemeClr>
                </a:gs>
              </a:gsLst>
              <a:lin ang="5400000" scaled="1"/>
            </a:gradFill>
            <a:ln w="25400">
              <a:noFill/>
            </a:ln>
            <a:effectLst>
              <a:outerShdw blurRad="127000" dist="381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grpSp>
      <p:sp>
        <p:nvSpPr>
          <p:cNvPr id="132" name="PA_圆角矩形 159"/>
          <p:cNvSpPr/>
          <p:nvPr>
            <p:custDataLst>
              <p:tags r:id="rId31"/>
            </p:custDataLst>
          </p:nvPr>
        </p:nvSpPr>
        <p:spPr>
          <a:xfrm>
            <a:off x="1019173" y="4378119"/>
            <a:ext cx="2160000" cy="413808"/>
          </a:xfrm>
          <a:prstGeom prst="roundRect">
            <a:avLst>
              <a:gd name="adj" fmla="val 50000"/>
            </a:avLst>
          </a:prstGeom>
          <a:solidFill>
            <a:schemeClr val="accent1">
              <a:lumMod val="75000"/>
            </a:schemeClr>
          </a:solidFill>
          <a:ln w="25400">
            <a:gradFill>
              <a:gsLst>
                <a:gs pos="0">
                  <a:schemeClr val="tx2">
                    <a:lumMod val="40000"/>
                    <a:lumOff val="60000"/>
                  </a:schemeClr>
                </a:gs>
                <a:gs pos="100000">
                  <a:schemeClr val="bg1"/>
                </a:gs>
              </a:gsLst>
              <a:lin ang="5400000" scaled="1"/>
            </a:gradFill>
          </a:ln>
          <a:effectLst>
            <a:innerShdw blurRad="127000" dist="635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prstClr val="white"/>
                </a:solidFill>
                <a:sym typeface="+mn-lt"/>
              </a:rPr>
              <a:t>河南工业大学 信息学院</a:t>
            </a:r>
          </a:p>
        </p:txBody>
      </p:sp>
      <p:sp>
        <p:nvSpPr>
          <p:cNvPr id="133" name="PA_文本框 140"/>
          <p:cNvSpPr txBox="1"/>
          <p:nvPr>
            <p:custDataLst>
              <p:tags r:id="rId32"/>
            </p:custDataLst>
          </p:nvPr>
        </p:nvSpPr>
        <p:spPr>
          <a:xfrm>
            <a:off x="687262" y="1144294"/>
            <a:ext cx="6048000" cy="2646878"/>
          </a:xfrm>
          <a:prstGeom prst="rect">
            <a:avLst/>
          </a:prstGeom>
          <a:noFill/>
        </p:spPr>
        <p:txBody>
          <a:bodyPr wrap="none" rtlCol="0">
            <a:spAutoFit/>
          </a:bodyPr>
          <a:lstStyle/>
          <a:p>
            <a:pPr algn="ctr"/>
            <a:r>
              <a:rPr lang="en-US" altLang="zh-CN" sz="16600" b="1" dirty="0">
                <a:effectLst>
                  <a:outerShdw blurRad="38100" dist="38100" dir="2700000" algn="tl">
                    <a:srgbClr val="000000">
                      <a:alpha val="43137"/>
                    </a:srgbClr>
                  </a:outerShdw>
                </a:effectLst>
                <a:latin typeface="Agency FB" panose="020B0503020202020204" pitchFamily="34" charset="0"/>
                <a:cs typeface="+mn-ea"/>
                <a:sym typeface="+mn-lt"/>
              </a:rPr>
              <a:t>THA</a:t>
            </a:r>
            <a:r>
              <a:rPr lang="en-US" altLang="zh-CN" sz="16600" b="1" dirty="0">
                <a:solidFill>
                  <a:schemeClr val="accent1">
                    <a:lumMod val="75000"/>
                  </a:schemeClr>
                </a:solidFill>
                <a:effectLst>
                  <a:outerShdw blurRad="38100" dist="38100" dir="2700000" algn="tl">
                    <a:srgbClr val="000000">
                      <a:alpha val="43137"/>
                    </a:srgbClr>
                  </a:outerShdw>
                </a:effectLst>
                <a:latin typeface="Agency FB" panose="020B0503020202020204" pitchFamily="34" charset="0"/>
                <a:cs typeface="+mn-ea"/>
                <a:sym typeface="+mn-lt"/>
              </a:rPr>
              <a:t>NKS</a:t>
            </a:r>
            <a:endParaRPr lang="zh-CN" altLang="en-US" sz="16600" b="1" dirty="0">
              <a:solidFill>
                <a:schemeClr val="accent1">
                  <a:lumMod val="75000"/>
                </a:schemeClr>
              </a:solidFill>
              <a:effectLst>
                <a:outerShdw blurRad="38100" dist="38100" dir="2700000" algn="tl">
                  <a:srgbClr val="000000">
                    <a:alpha val="43137"/>
                  </a:srgbClr>
                </a:outerShdw>
              </a:effectLst>
              <a:latin typeface="Agency FB" panose="020B0503020202020204" pitchFamily="34" charset="0"/>
              <a:cs typeface="+mn-ea"/>
              <a:sym typeface="+mn-lt"/>
            </a:endParaRPr>
          </a:p>
        </p:txBody>
      </p:sp>
      <p:sp>
        <p:nvSpPr>
          <p:cNvPr id="134" name="PA_Corners 46"/>
          <p:cNvSpPr/>
          <p:nvPr>
            <p:custDataLst>
              <p:tags r:id="rId33"/>
            </p:custDataLst>
          </p:nvPr>
        </p:nvSpPr>
        <p:spPr>
          <a:xfrm>
            <a:off x="1019175" y="3395429"/>
            <a:ext cx="360000" cy="67142"/>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cs typeface="+mn-ea"/>
              <a:sym typeface="+mn-lt"/>
            </a:endParaRPr>
          </a:p>
        </p:txBody>
      </p:sp>
      <p:sp>
        <p:nvSpPr>
          <p:cNvPr id="2" name="标题 1"/>
          <p:cNvSpPr>
            <a:spLocks noGrp="1"/>
          </p:cNvSpPr>
          <p:nvPr>
            <p:ph type="title"/>
          </p:nvPr>
        </p:nvSpPr>
        <p:spPr/>
        <p:txBody>
          <a:bodyPr/>
          <a:lstStyle/>
          <a:p>
            <a:r>
              <a:rPr lang="zh-CN" altLang="en-US" dirty="0"/>
              <a:t>本讲结束</a:t>
            </a:r>
          </a:p>
        </p:txBody>
      </p:sp>
      <p:sp>
        <p:nvSpPr>
          <p:cNvPr id="4" name="灯片编号占位符 3">
            <a:extLst>
              <a:ext uri="{FF2B5EF4-FFF2-40B4-BE49-F238E27FC236}">
                <a16:creationId xmlns:a16="http://schemas.microsoft.com/office/drawing/2014/main" id="{40179492-91EA-4158-B4D6-98277AEF3131}"/>
              </a:ext>
            </a:extLst>
          </p:cNvPr>
          <p:cNvSpPr>
            <a:spLocks noGrp="1"/>
          </p:cNvSpPr>
          <p:nvPr>
            <p:ph type="sldNum" sz="quarter" idx="10"/>
          </p:nvPr>
        </p:nvSpPr>
        <p:spPr/>
        <p:txBody>
          <a:bodyPr/>
          <a:lstStyle/>
          <a:p>
            <a:fld id="{ADDBA8A9-FE90-4847-B2BB-91D9864F4629}" type="slidenum">
              <a:rPr lang="zh-CN" altLang="en-US" smtClean="0"/>
              <a:pPr/>
              <a:t>73</a:t>
            </a:fld>
            <a:r>
              <a:rPr lang="en-US" altLang="zh-CN"/>
              <a:t>|73</a:t>
            </a:r>
            <a:endParaRPr lang="zh-CN" altLang="en-US" dirty="0"/>
          </a:p>
        </p:txBody>
      </p:sp>
    </p:spTree>
    <p:extLst>
      <p:ext uri="{BB962C8B-B14F-4D97-AF65-F5344CB8AC3E}">
        <p14:creationId xmlns:p14="http://schemas.microsoft.com/office/powerpoint/2010/main" val="3476565760"/>
      </p:ext>
    </p:extLst>
  </p:cSld>
  <p:clrMapOvr>
    <a:masterClrMapping/>
  </p:clrMapOvr>
  <mc:AlternateContent xmlns:mc="http://schemas.openxmlformats.org/markup-compatibility/2006" xmlns:p14="http://schemas.microsoft.com/office/powerpoint/2010/main">
    <mc:Choice Requires="p14">
      <p:transition spd="slow" p14:dur="3000">
        <p:checker dir="vert"/>
      </p:transition>
    </mc:Choice>
    <mc:Fallback xmlns="">
      <p:transition spd="slow">
        <p:checker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1600"/>
                                  </p:stCondLst>
                                  <p:childTnLst>
                                    <p:set>
                                      <p:cBhvr>
                                        <p:cTn id="6" dur="1" fill="hold">
                                          <p:stCondLst>
                                            <p:cond delay="0"/>
                                          </p:stCondLst>
                                        </p:cTn>
                                        <p:tgtEl>
                                          <p:spTgt spid="47"/>
                                        </p:tgtEl>
                                        <p:attrNameLst>
                                          <p:attrName>style.visibility</p:attrName>
                                        </p:attrNameLst>
                                      </p:cBhvr>
                                      <p:to>
                                        <p:strVal val="visible"/>
                                      </p:to>
                                    </p:set>
                                    <p:anim calcmode="lin" valueType="num">
                                      <p:cBhvr additive="base">
                                        <p:cTn id="7" dur="1250" fill="hold"/>
                                        <p:tgtEl>
                                          <p:spTgt spid="47"/>
                                        </p:tgtEl>
                                        <p:attrNameLst>
                                          <p:attrName>ppt_x</p:attrName>
                                        </p:attrNameLst>
                                      </p:cBhvr>
                                      <p:tavLst>
                                        <p:tav tm="0">
                                          <p:val>
                                            <p:strVal val="#ppt_x"/>
                                          </p:val>
                                        </p:tav>
                                        <p:tav tm="100000">
                                          <p:val>
                                            <p:strVal val="#ppt_x"/>
                                          </p:val>
                                        </p:tav>
                                      </p:tavLst>
                                    </p:anim>
                                    <p:anim calcmode="lin" valueType="num">
                                      <p:cBhvr additive="base">
                                        <p:cTn id="8" dur="1250" fill="hold"/>
                                        <p:tgtEl>
                                          <p:spTgt spid="47"/>
                                        </p:tgtEl>
                                        <p:attrNameLst>
                                          <p:attrName>ppt_y</p:attrName>
                                        </p:attrNameLst>
                                      </p:cBhvr>
                                      <p:tavLst>
                                        <p:tav tm="0">
                                          <p:val>
                                            <p:strVal val="1+#ppt_h/2"/>
                                          </p:val>
                                        </p:tav>
                                        <p:tav tm="100000">
                                          <p:val>
                                            <p:strVal val="#ppt_y"/>
                                          </p:val>
                                        </p:tav>
                                      </p:tavLst>
                                    </p:anim>
                                  </p:childTnLst>
                                </p:cTn>
                              </p:par>
                              <p:par>
                                <p:cTn id="9" presetID="2" presetClass="entr" presetSubtype="4" decel="100000" fill="hold" nodeType="withEffect">
                                  <p:stCondLst>
                                    <p:cond delay="500"/>
                                  </p:stCondLst>
                                  <p:childTnLst>
                                    <p:set>
                                      <p:cBhvr>
                                        <p:cTn id="10" dur="1" fill="hold">
                                          <p:stCondLst>
                                            <p:cond delay="0"/>
                                          </p:stCondLst>
                                        </p:cTn>
                                        <p:tgtEl>
                                          <p:spTgt spid="50"/>
                                        </p:tgtEl>
                                        <p:attrNameLst>
                                          <p:attrName>style.visibility</p:attrName>
                                        </p:attrNameLst>
                                      </p:cBhvr>
                                      <p:to>
                                        <p:strVal val="visible"/>
                                      </p:to>
                                    </p:set>
                                    <p:anim calcmode="lin" valueType="num">
                                      <p:cBhvr additive="base">
                                        <p:cTn id="11" dur="1250" fill="hold"/>
                                        <p:tgtEl>
                                          <p:spTgt spid="50"/>
                                        </p:tgtEl>
                                        <p:attrNameLst>
                                          <p:attrName>ppt_x</p:attrName>
                                        </p:attrNameLst>
                                      </p:cBhvr>
                                      <p:tavLst>
                                        <p:tav tm="0">
                                          <p:val>
                                            <p:strVal val="#ppt_x"/>
                                          </p:val>
                                        </p:tav>
                                        <p:tav tm="100000">
                                          <p:val>
                                            <p:strVal val="#ppt_x"/>
                                          </p:val>
                                        </p:tav>
                                      </p:tavLst>
                                    </p:anim>
                                    <p:anim calcmode="lin" valueType="num">
                                      <p:cBhvr additive="base">
                                        <p:cTn id="12" dur="1250" fill="hold"/>
                                        <p:tgtEl>
                                          <p:spTgt spid="50"/>
                                        </p:tgtEl>
                                        <p:attrNameLst>
                                          <p:attrName>ppt_y</p:attrName>
                                        </p:attrNameLst>
                                      </p:cBhvr>
                                      <p:tavLst>
                                        <p:tav tm="0">
                                          <p:val>
                                            <p:strVal val="1+#ppt_h/2"/>
                                          </p:val>
                                        </p:tav>
                                        <p:tav tm="100000">
                                          <p:val>
                                            <p:strVal val="#ppt_y"/>
                                          </p:val>
                                        </p:tav>
                                      </p:tavLst>
                                    </p:anim>
                                  </p:childTnLst>
                                </p:cTn>
                              </p:par>
                              <p:par>
                                <p:cTn id="13" presetID="2" presetClass="entr" presetSubtype="4" decel="100000" fill="hold" nodeType="withEffect">
                                  <p:stCondLst>
                                    <p:cond delay="1500"/>
                                  </p:stCondLst>
                                  <p:childTnLst>
                                    <p:set>
                                      <p:cBhvr>
                                        <p:cTn id="14" dur="1" fill="hold">
                                          <p:stCondLst>
                                            <p:cond delay="0"/>
                                          </p:stCondLst>
                                        </p:cTn>
                                        <p:tgtEl>
                                          <p:spTgt spid="53"/>
                                        </p:tgtEl>
                                        <p:attrNameLst>
                                          <p:attrName>style.visibility</p:attrName>
                                        </p:attrNameLst>
                                      </p:cBhvr>
                                      <p:to>
                                        <p:strVal val="visible"/>
                                      </p:to>
                                    </p:set>
                                    <p:anim calcmode="lin" valueType="num">
                                      <p:cBhvr additive="base">
                                        <p:cTn id="15" dur="1250" fill="hold"/>
                                        <p:tgtEl>
                                          <p:spTgt spid="53"/>
                                        </p:tgtEl>
                                        <p:attrNameLst>
                                          <p:attrName>ppt_x</p:attrName>
                                        </p:attrNameLst>
                                      </p:cBhvr>
                                      <p:tavLst>
                                        <p:tav tm="0">
                                          <p:val>
                                            <p:strVal val="#ppt_x"/>
                                          </p:val>
                                        </p:tav>
                                        <p:tav tm="100000">
                                          <p:val>
                                            <p:strVal val="#ppt_x"/>
                                          </p:val>
                                        </p:tav>
                                      </p:tavLst>
                                    </p:anim>
                                    <p:anim calcmode="lin" valueType="num">
                                      <p:cBhvr additive="base">
                                        <p:cTn id="16" dur="1250" fill="hold"/>
                                        <p:tgtEl>
                                          <p:spTgt spid="53"/>
                                        </p:tgtEl>
                                        <p:attrNameLst>
                                          <p:attrName>ppt_y</p:attrName>
                                        </p:attrNameLst>
                                      </p:cBhvr>
                                      <p:tavLst>
                                        <p:tav tm="0">
                                          <p:val>
                                            <p:strVal val="1+#ppt_h/2"/>
                                          </p:val>
                                        </p:tav>
                                        <p:tav tm="100000">
                                          <p:val>
                                            <p:strVal val="#ppt_y"/>
                                          </p:val>
                                        </p:tav>
                                      </p:tavLst>
                                    </p:anim>
                                  </p:childTnLst>
                                </p:cTn>
                              </p:par>
                              <p:par>
                                <p:cTn id="17" presetID="2" presetClass="entr" presetSubtype="4" decel="100000" fill="hold" nodeType="withEffect">
                                  <p:stCondLst>
                                    <p:cond delay="800"/>
                                  </p:stCondLst>
                                  <p:childTnLst>
                                    <p:set>
                                      <p:cBhvr>
                                        <p:cTn id="18" dur="1" fill="hold">
                                          <p:stCondLst>
                                            <p:cond delay="0"/>
                                          </p:stCondLst>
                                        </p:cTn>
                                        <p:tgtEl>
                                          <p:spTgt spid="56"/>
                                        </p:tgtEl>
                                        <p:attrNameLst>
                                          <p:attrName>style.visibility</p:attrName>
                                        </p:attrNameLst>
                                      </p:cBhvr>
                                      <p:to>
                                        <p:strVal val="visible"/>
                                      </p:to>
                                    </p:set>
                                    <p:anim calcmode="lin" valueType="num">
                                      <p:cBhvr additive="base">
                                        <p:cTn id="19" dur="1250" fill="hold"/>
                                        <p:tgtEl>
                                          <p:spTgt spid="56"/>
                                        </p:tgtEl>
                                        <p:attrNameLst>
                                          <p:attrName>ppt_x</p:attrName>
                                        </p:attrNameLst>
                                      </p:cBhvr>
                                      <p:tavLst>
                                        <p:tav tm="0">
                                          <p:val>
                                            <p:strVal val="#ppt_x"/>
                                          </p:val>
                                        </p:tav>
                                        <p:tav tm="100000">
                                          <p:val>
                                            <p:strVal val="#ppt_x"/>
                                          </p:val>
                                        </p:tav>
                                      </p:tavLst>
                                    </p:anim>
                                    <p:anim calcmode="lin" valueType="num">
                                      <p:cBhvr additive="base">
                                        <p:cTn id="20" dur="1250" fill="hold"/>
                                        <p:tgtEl>
                                          <p:spTgt spid="56"/>
                                        </p:tgtEl>
                                        <p:attrNameLst>
                                          <p:attrName>ppt_y</p:attrName>
                                        </p:attrNameLst>
                                      </p:cBhvr>
                                      <p:tavLst>
                                        <p:tav tm="0">
                                          <p:val>
                                            <p:strVal val="1+#ppt_h/2"/>
                                          </p:val>
                                        </p:tav>
                                        <p:tav tm="100000">
                                          <p:val>
                                            <p:strVal val="#ppt_y"/>
                                          </p:val>
                                        </p:tav>
                                      </p:tavLst>
                                    </p:anim>
                                  </p:childTnLst>
                                </p:cTn>
                              </p:par>
                              <p:par>
                                <p:cTn id="21" presetID="2" presetClass="entr" presetSubtype="4" decel="100000" fill="hold" nodeType="withEffect">
                                  <p:stCondLst>
                                    <p:cond delay="1600"/>
                                  </p:stCondLst>
                                  <p:childTnLst>
                                    <p:set>
                                      <p:cBhvr>
                                        <p:cTn id="22" dur="1" fill="hold">
                                          <p:stCondLst>
                                            <p:cond delay="0"/>
                                          </p:stCondLst>
                                        </p:cTn>
                                        <p:tgtEl>
                                          <p:spTgt spid="59"/>
                                        </p:tgtEl>
                                        <p:attrNameLst>
                                          <p:attrName>style.visibility</p:attrName>
                                        </p:attrNameLst>
                                      </p:cBhvr>
                                      <p:to>
                                        <p:strVal val="visible"/>
                                      </p:to>
                                    </p:set>
                                    <p:anim calcmode="lin" valueType="num">
                                      <p:cBhvr additive="base">
                                        <p:cTn id="23" dur="1250" fill="hold"/>
                                        <p:tgtEl>
                                          <p:spTgt spid="59"/>
                                        </p:tgtEl>
                                        <p:attrNameLst>
                                          <p:attrName>ppt_x</p:attrName>
                                        </p:attrNameLst>
                                      </p:cBhvr>
                                      <p:tavLst>
                                        <p:tav tm="0">
                                          <p:val>
                                            <p:strVal val="#ppt_x"/>
                                          </p:val>
                                        </p:tav>
                                        <p:tav tm="100000">
                                          <p:val>
                                            <p:strVal val="#ppt_x"/>
                                          </p:val>
                                        </p:tav>
                                      </p:tavLst>
                                    </p:anim>
                                    <p:anim calcmode="lin" valueType="num">
                                      <p:cBhvr additive="base">
                                        <p:cTn id="24" dur="1250" fill="hold"/>
                                        <p:tgtEl>
                                          <p:spTgt spid="59"/>
                                        </p:tgtEl>
                                        <p:attrNameLst>
                                          <p:attrName>ppt_y</p:attrName>
                                        </p:attrNameLst>
                                      </p:cBhvr>
                                      <p:tavLst>
                                        <p:tav tm="0">
                                          <p:val>
                                            <p:strVal val="1+#ppt_h/2"/>
                                          </p:val>
                                        </p:tav>
                                        <p:tav tm="100000">
                                          <p:val>
                                            <p:strVal val="#ppt_y"/>
                                          </p:val>
                                        </p:tav>
                                      </p:tavLst>
                                    </p:anim>
                                  </p:childTnLst>
                                </p:cTn>
                              </p:par>
                              <p:par>
                                <p:cTn id="25" presetID="2" presetClass="entr" presetSubtype="4" decel="100000" fill="hold" nodeType="withEffect">
                                  <p:stCondLst>
                                    <p:cond delay="1000"/>
                                  </p:stCondLst>
                                  <p:childTnLst>
                                    <p:set>
                                      <p:cBhvr>
                                        <p:cTn id="26" dur="1" fill="hold">
                                          <p:stCondLst>
                                            <p:cond delay="0"/>
                                          </p:stCondLst>
                                        </p:cTn>
                                        <p:tgtEl>
                                          <p:spTgt spid="62"/>
                                        </p:tgtEl>
                                        <p:attrNameLst>
                                          <p:attrName>style.visibility</p:attrName>
                                        </p:attrNameLst>
                                      </p:cBhvr>
                                      <p:to>
                                        <p:strVal val="visible"/>
                                      </p:to>
                                    </p:set>
                                    <p:anim calcmode="lin" valueType="num">
                                      <p:cBhvr additive="base">
                                        <p:cTn id="27" dur="1250" fill="hold"/>
                                        <p:tgtEl>
                                          <p:spTgt spid="62"/>
                                        </p:tgtEl>
                                        <p:attrNameLst>
                                          <p:attrName>ppt_x</p:attrName>
                                        </p:attrNameLst>
                                      </p:cBhvr>
                                      <p:tavLst>
                                        <p:tav tm="0">
                                          <p:val>
                                            <p:strVal val="#ppt_x"/>
                                          </p:val>
                                        </p:tav>
                                        <p:tav tm="100000">
                                          <p:val>
                                            <p:strVal val="#ppt_x"/>
                                          </p:val>
                                        </p:tav>
                                      </p:tavLst>
                                    </p:anim>
                                    <p:anim calcmode="lin" valueType="num">
                                      <p:cBhvr additive="base">
                                        <p:cTn id="28" dur="1250" fill="hold"/>
                                        <p:tgtEl>
                                          <p:spTgt spid="62"/>
                                        </p:tgtEl>
                                        <p:attrNameLst>
                                          <p:attrName>ppt_y</p:attrName>
                                        </p:attrNameLst>
                                      </p:cBhvr>
                                      <p:tavLst>
                                        <p:tav tm="0">
                                          <p:val>
                                            <p:strVal val="1+#ppt_h/2"/>
                                          </p:val>
                                        </p:tav>
                                        <p:tav tm="100000">
                                          <p:val>
                                            <p:strVal val="#ppt_y"/>
                                          </p:val>
                                        </p:tav>
                                      </p:tavLst>
                                    </p:anim>
                                  </p:childTnLst>
                                </p:cTn>
                              </p:par>
                              <p:par>
                                <p:cTn id="29" presetID="2" presetClass="entr" presetSubtype="4" decel="100000" fill="hold" nodeType="withEffect">
                                  <p:stCondLst>
                                    <p:cond delay="1200"/>
                                  </p:stCondLst>
                                  <p:childTnLst>
                                    <p:set>
                                      <p:cBhvr>
                                        <p:cTn id="30" dur="1" fill="hold">
                                          <p:stCondLst>
                                            <p:cond delay="0"/>
                                          </p:stCondLst>
                                        </p:cTn>
                                        <p:tgtEl>
                                          <p:spTgt spid="65"/>
                                        </p:tgtEl>
                                        <p:attrNameLst>
                                          <p:attrName>style.visibility</p:attrName>
                                        </p:attrNameLst>
                                      </p:cBhvr>
                                      <p:to>
                                        <p:strVal val="visible"/>
                                      </p:to>
                                    </p:set>
                                    <p:anim calcmode="lin" valueType="num">
                                      <p:cBhvr additive="base">
                                        <p:cTn id="31" dur="1250" fill="hold"/>
                                        <p:tgtEl>
                                          <p:spTgt spid="65"/>
                                        </p:tgtEl>
                                        <p:attrNameLst>
                                          <p:attrName>ppt_x</p:attrName>
                                        </p:attrNameLst>
                                      </p:cBhvr>
                                      <p:tavLst>
                                        <p:tav tm="0">
                                          <p:val>
                                            <p:strVal val="#ppt_x"/>
                                          </p:val>
                                        </p:tav>
                                        <p:tav tm="100000">
                                          <p:val>
                                            <p:strVal val="#ppt_x"/>
                                          </p:val>
                                        </p:tav>
                                      </p:tavLst>
                                    </p:anim>
                                    <p:anim calcmode="lin" valueType="num">
                                      <p:cBhvr additive="base">
                                        <p:cTn id="32" dur="1250" fill="hold"/>
                                        <p:tgtEl>
                                          <p:spTgt spid="65"/>
                                        </p:tgtEl>
                                        <p:attrNameLst>
                                          <p:attrName>ppt_y</p:attrName>
                                        </p:attrNameLst>
                                      </p:cBhvr>
                                      <p:tavLst>
                                        <p:tav tm="0">
                                          <p:val>
                                            <p:strVal val="1+#ppt_h/2"/>
                                          </p:val>
                                        </p:tav>
                                        <p:tav tm="100000">
                                          <p:val>
                                            <p:strVal val="#ppt_y"/>
                                          </p:val>
                                        </p:tav>
                                      </p:tavLst>
                                    </p:anim>
                                  </p:childTnLst>
                                </p:cTn>
                              </p:par>
                              <p:par>
                                <p:cTn id="33" presetID="2" presetClass="entr" presetSubtype="4" decel="100000" fill="hold" nodeType="withEffect">
                                  <p:stCondLst>
                                    <p:cond delay="2400"/>
                                  </p:stCondLst>
                                  <p:childTnLst>
                                    <p:set>
                                      <p:cBhvr>
                                        <p:cTn id="34" dur="1" fill="hold">
                                          <p:stCondLst>
                                            <p:cond delay="0"/>
                                          </p:stCondLst>
                                        </p:cTn>
                                        <p:tgtEl>
                                          <p:spTgt spid="68"/>
                                        </p:tgtEl>
                                        <p:attrNameLst>
                                          <p:attrName>style.visibility</p:attrName>
                                        </p:attrNameLst>
                                      </p:cBhvr>
                                      <p:to>
                                        <p:strVal val="visible"/>
                                      </p:to>
                                    </p:set>
                                    <p:anim calcmode="lin" valueType="num">
                                      <p:cBhvr additive="base">
                                        <p:cTn id="35" dur="1250" fill="hold"/>
                                        <p:tgtEl>
                                          <p:spTgt spid="68"/>
                                        </p:tgtEl>
                                        <p:attrNameLst>
                                          <p:attrName>ppt_x</p:attrName>
                                        </p:attrNameLst>
                                      </p:cBhvr>
                                      <p:tavLst>
                                        <p:tav tm="0">
                                          <p:val>
                                            <p:strVal val="#ppt_x"/>
                                          </p:val>
                                        </p:tav>
                                        <p:tav tm="100000">
                                          <p:val>
                                            <p:strVal val="#ppt_x"/>
                                          </p:val>
                                        </p:tav>
                                      </p:tavLst>
                                    </p:anim>
                                    <p:anim calcmode="lin" valueType="num">
                                      <p:cBhvr additive="base">
                                        <p:cTn id="36" dur="1250" fill="hold"/>
                                        <p:tgtEl>
                                          <p:spTgt spid="68"/>
                                        </p:tgtEl>
                                        <p:attrNameLst>
                                          <p:attrName>ppt_y</p:attrName>
                                        </p:attrNameLst>
                                      </p:cBhvr>
                                      <p:tavLst>
                                        <p:tav tm="0">
                                          <p:val>
                                            <p:strVal val="1+#ppt_h/2"/>
                                          </p:val>
                                        </p:tav>
                                        <p:tav tm="100000">
                                          <p:val>
                                            <p:strVal val="#ppt_y"/>
                                          </p:val>
                                        </p:tav>
                                      </p:tavLst>
                                    </p:anim>
                                  </p:childTnLst>
                                </p:cTn>
                              </p:par>
                              <p:par>
                                <p:cTn id="37" presetID="2" presetClass="entr" presetSubtype="4" decel="100000" fill="hold" nodeType="withEffect">
                                  <p:stCondLst>
                                    <p:cond delay="2100"/>
                                  </p:stCondLst>
                                  <p:childTnLst>
                                    <p:set>
                                      <p:cBhvr>
                                        <p:cTn id="38" dur="1" fill="hold">
                                          <p:stCondLst>
                                            <p:cond delay="0"/>
                                          </p:stCondLst>
                                        </p:cTn>
                                        <p:tgtEl>
                                          <p:spTgt spid="71"/>
                                        </p:tgtEl>
                                        <p:attrNameLst>
                                          <p:attrName>style.visibility</p:attrName>
                                        </p:attrNameLst>
                                      </p:cBhvr>
                                      <p:to>
                                        <p:strVal val="visible"/>
                                      </p:to>
                                    </p:set>
                                    <p:anim calcmode="lin" valueType="num">
                                      <p:cBhvr additive="base">
                                        <p:cTn id="39" dur="1250" fill="hold"/>
                                        <p:tgtEl>
                                          <p:spTgt spid="71"/>
                                        </p:tgtEl>
                                        <p:attrNameLst>
                                          <p:attrName>ppt_x</p:attrName>
                                        </p:attrNameLst>
                                      </p:cBhvr>
                                      <p:tavLst>
                                        <p:tav tm="0">
                                          <p:val>
                                            <p:strVal val="#ppt_x"/>
                                          </p:val>
                                        </p:tav>
                                        <p:tav tm="100000">
                                          <p:val>
                                            <p:strVal val="#ppt_x"/>
                                          </p:val>
                                        </p:tav>
                                      </p:tavLst>
                                    </p:anim>
                                    <p:anim calcmode="lin" valueType="num">
                                      <p:cBhvr additive="base">
                                        <p:cTn id="40" dur="1250" fill="hold"/>
                                        <p:tgtEl>
                                          <p:spTgt spid="71"/>
                                        </p:tgtEl>
                                        <p:attrNameLst>
                                          <p:attrName>ppt_y</p:attrName>
                                        </p:attrNameLst>
                                      </p:cBhvr>
                                      <p:tavLst>
                                        <p:tav tm="0">
                                          <p:val>
                                            <p:strVal val="1+#ppt_h/2"/>
                                          </p:val>
                                        </p:tav>
                                        <p:tav tm="100000">
                                          <p:val>
                                            <p:strVal val="#ppt_y"/>
                                          </p:val>
                                        </p:tav>
                                      </p:tavLst>
                                    </p:anim>
                                  </p:childTnLst>
                                </p:cTn>
                              </p:par>
                              <p:par>
                                <p:cTn id="41" presetID="2" presetClass="entr" presetSubtype="4" decel="100000" fill="hold" nodeType="withEffect">
                                  <p:stCondLst>
                                    <p:cond delay="2000"/>
                                  </p:stCondLst>
                                  <p:childTnLst>
                                    <p:set>
                                      <p:cBhvr>
                                        <p:cTn id="42" dur="1" fill="hold">
                                          <p:stCondLst>
                                            <p:cond delay="0"/>
                                          </p:stCondLst>
                                        </p:cTn>
                                        <p:tgtEl>
                                          <p:spTgt spid="74"/>
                                        </p:tgtEl>
                                        <p:attrNameLst>
                                          <p:attrName>style.visibility</p:attrName>
                                        </p:attrNameLst>
                                      </p:cBhvr>
                                      <p:to>
                                        <p:strVal val="visible"/>
                                      </p:to>
                                    </p:set>
                                    <p:anim calcmode="lin" valueType="num">
                                      <p:cBhvr additive="base">
                                        <p:cTn id="43" dur="1250" fill="hold"/>
                                        <p:tgtEl>
                                          <p:spTgt spid="74"/>
                                        </p:tgtEl>
                                        <p:attrNameLst>
                                          <p:attrName>ppt_x</p:attrName>
                                        </p:attrNameLst>
                                      </p:cBhvr>
                                      <p:tavLst>
                                        <p:tav tm="0">
                                          <p:val>
                                            <p:strVal val="#ppt_x"/>
                                          </p:val>
                                        </p:tav>
                                        <p:tav tm="100000">
                                          <p:val>
                                            <p:strVal val="#ppt_x"/>
                                          </p:val>
                                        </p:tav>
                                      </p:tavLst>
                                    </p:anim>
                                    <p:anim calcmode="lin" valueType="num">
                                      <p:cBhvr additive="base">
                                        <p:cTn id="44" dur="1250" fill="hold"/>
                                        <p:tgtEl>
                                          <p:spTgt spid="74"/>
                                        </p:tgtEl>
                                        <p:attrNameLst>
                                          <p:attrName>ppt_y</p:attrName>
                                        </p:attrNameLst>
                                      </p:cBhvr>
                                      <p:tavLst>
                                        <p:tav tm="0">
                                          <p:val>
                                            <p:strVal val="1+#ppt_h/2"/>
                                          </p:val>
                                        </p:tav>
                                        <p:tav tm="100000">
                                          <p:val>
                                            <p:strVal val="#ppt_y"/>
                                          </p:val>
                                        </p:tav>
                                      </p:tavLst>
                                    </p:anim>
                                  </p:childTnLst>
                                </p:cTn>
                              </p:par>
                              <p:par>
                                <p:cTn id="45" presetID="2" presetClass="entr" presetSubtype="4" decel="100000" fill="hold" nodeType="withEffect">
                                  <p:stCondLst>
                                    <p:cond delay="1700"/>
                                  </p:stCondLst>
                                  <p:childTnLst>
                                    <p:set>
                                      <p:cBhvr>
                                        <p:cTn id="46" dur="1" fill="hold">
                                          <p:stCondLst>
                                            <p:cond delay="0"/>
                                          </p:stCondLst>
                                        </p:cTn>
                                        <p:tgtEl>
                                          <p:spTgt spid="77"/>
                                        </p:tgtEl>
                                        <p:attrNameLst>
                                          <p:attrName>style.visibility</p:attrName>
                                        </p:attrNameLst>
                                      </p:cBhvr>
                                      <p:to>
                                        <p:strVal val="visible"/>
                                      </p:to>
                                    </p:set>
                                    <p:anim calcmode="lin" valueType="num">
                                      <p:cBhvr additive="base">
                                        <p:cTn id="47" dur="1250" fill="hold"/>
                                        <p:tgtEl>
                                          <p:spTgt spid="77"/>
                                        </p:tgtEl>
                                        <p:attrNameLst>
                                          <p:attrName>ppt_x</p:attrName>
                                        </p:attrNameLst>
                                      </p:cBhvr>
                                      <p:tavLst>
                                        <p:tav tm="0">
                                          <p:val>
                                            <p:strVal val="#ppt_x"/>
                                          </p:val>
                                        </p:tav>
                                        <p:tav tm="100000">
                                          <p:val>
                                            <p:strVal val="#ppt_x"/>
                                          </p:val>
                                        </p:tav>
                                      </p:tavLst>
                                    </p:anim>
                                    <p:anim calcmode="lin" valueType="num">
                                      <p:cBhvr additive="base">
                                        <p:cTn id="48" dur="1250" fill="hold"/>
                                        <p:tgtEl>
                                          <p:spTgt spid="77"/>
                                        </p:tgtEl>
                                        <p:attrNameLst>
                                          <p:attrName>ppt_y</p:attrName>
                                        </p:attrNameLst>
                                      </p:cBhvr>
                                      <p:tavLst>
                                        <p:tav tm="0">
                                          <p:val>
                                            <p:strVal val="1+#ppt_h/2"/>
                                          </p:val>
                                        </p:tav>
                                        <p:tav tm="100000">
                                          <p:val>
                                            <p:strVal val="#ppt_y"/>
                                          </p:val>
                                        </p:tav>
                                      </p:tavLst>
                                    </p:anim>
                                  </p:childTnLst>
                                </p:cTn>
                              </p:par>
                              <p:par>
                                <p:cTn id="49" presetID="2" presetClass="entr" presetSubtype="4" decel="100000" fill="hold" nodeType="withEffect">
                                  <p:stCondLst>
                                    <p:cond delay="2300"/>
                                  </p:stCondLst>
                                  <p:childTnLst>
                                    <p:set>
                                      <p:cBhvr>
                                        <p:cTn id="50" dur="1" fill="hold">
                                          <p:stCondLst>
                                            <p:cond delay="0"/>
                                          </p:stCondLst>
                                        </p:cTn>
                                        <p:tgtEl>
                                          <p:spTgt spid="80"/>
                                        </p:tgtEl>
                                        <p:attrNameLst>
                                          <p:attrName>style.visibility</p:attrName>
                                        </p:attrNameLst>
                                      </p:cBhvr>
                                      <p:to>
                                        <p:strVal val="visible"/>
                                      </p:to>
                                    </p:set>
                                    <p:anim calcmode="lin" valueType="num">
                                      <p:cBhvr additive="base">
                                        <p:cTn id="51" dur="1250" fill="hold"/>
                                        <p:tgtEl>
                                          <p:spTgt spid="80"/>
                                        </p:tgtEl>
                                        <p:attrNameLst>
                                          <p:attrName>ppt_x</p:attrName>
                                        </p:attrNameLst>
                                      </p:cBhvr>
                                      <p:tavLst>
                                        <p:tav tm="0">
                                          <p:val>
                                            <p:strVal val="#ppt_x"/>
                                          </p:val>
                                        </p:tav>
                                        <p:tav tm="100000">
                                          <p:val>
                                            <p:strVal val="#ppt_x"/>
                                          </p:val>
                                        </p:tav>
                                      </p:tavLst>
                                    </p:anim>
                                    <p:anim calcmode="lin" valueType="num">
                                      <p:cBhvr additive="base">
                                        <p:cTn id="52" dur="1250" fill="hold"/>
                                        <p:tgtEl>
                                          <p:spTgt spid="80"/>
                                        </p:tgtEl>
                                        <p:attrNameLst>
                                          <p:attrName>ppt_y</p:attrName>
                                        </p:attrNameLst>
                                      </p:cBhvr>
                                      <p:tavLst>
                                        <p:tav tm="0">
                                          <p:val>
                                            <p:strVal val="1+#ppt_h/2"/>
                                          </p:val>
                                        </p:tav>
                                        <p:tav tm="100000">
                                          <p:val>
                                            <p:strVal val="#ppt_y"/>
                                          </p:val>
                                        </p:tav>
                                      </p:tavLst>
                                    </p:anim>
                                  </p:childTnLst>
                                </p:cTn>
                              </p:par>
                              <p:par>
                                <p:cTn id="53" presetID="2" presetClass="entr" presetSubtype="4" decel="100000" fill="hold" nodeType="withEffect">
                                  <p:stCondLst>
                                    <p:cond delay="900"/>
                                  </p:stCondLst>
                                  <p:childTnLst>
                                    <p:set>
                                      <p:cBhvr>
                                        <p:cTn id="54" dur="1" fill="hold">
                                          <p:stCondLst>
                                            <p:cond delay="0"/>
                                          </p:stCondLst>
                                        </p:cTn>
                                        <p:tgtEl>
                                          <p:spTgt spid="83"/>
                                        </p:tgtEl>
                                        <p:attrNameLst>
                                          <p:attrName>style.visibility</p:attrName>
                                        </p:attrNameLst>
                                      </p:cBhvr>
                                      <p:to>
                                        <p:strVal val="visible"/>
                                      </p:to>
                                    </p:set>
                                    <p:anim calcmode="lin" valueType="num">
                                      <p:cBhvr additive="base">
                                        <p:cTn id="55" dur="1250" fill="hold"/>
                                        <p:tgtEl>
                                          <p:spTgt spid="83"/>
                                        </p:tgtEl>
                                        <p:attrNameLst>
                                          <p:attrName>ppt_x</p:attrName>
                                        </p:attrNameLst>
                                      </p:cBhvr>
                                      <p:tavLst>
                                        <p:tav tm="0">
                                          <p:val>
                                            <p:strVal val="#ppt_x"/>
                                          </p:val>
                                        </p:tav>
                                        <p:tav tm="100000">
                                          <p:val>
                                            <p:strVal val="#ppt_x"/>
                                          </p:val>
                                        </p:tav>
                                      </p:tavLst>
                                    </p:anim>
                                    <p:anim calcmode="lin" valueType="num">
                                      <p:cBhvr additive="base">
                                        <p:cTn id="56" dur="1250" fill="hold"/>
                                        <p:tgtEl>
                                          <p:spTgt spid="83"/>
                                        </p:tgtEl>
                                        <p:attrNameLst>
                                          <p:attrName>ppt_y</p:attrName>
                                        </p:attrNameLst>
                                      </p:cBhvr>
                                      <p:tavLst>
                                        <p:tav tm="0">
                                          <p:val>
                                            <p:strVal val="1+#ppt_h/2"/>
                                          </p:val>
                                        </p:tav>
                                        <p:tav tm="100000">
                                          <p:val>
                                            <p:strVal val="#ppt_y"/>
                                          </p:val>
                                        </p:tav>
                                      </p:tavLst>
                                    </p:anim>
                                  </p:childTnLst>
                                </p:cTn>
                              </p:par>
                              <p:par>
                                <p:cTn id="57" presetID="2" presetClass="entr" presetSubtype="4" decel="100000" fill="hold" nodeType="withEffect">
                                  <p:stCondLst>
                                    <p:cond delay="1400"/>
                                  </p:stCondLst>
                                  <p:childTnLst>
                                    <p:set>
                                      <p:cBhvr>
                                        <p:cTn id="58" dur="1" fill="hold">
                                          <p:stCondLst>
                                            <p:cond delay="0"/>
                                          </p:stCondLst>
                                        </p:cTn>
                                        <p:tgtEl>
                                          <p:spTgt spid="86"/>
                                        </p:tgtEl>
                                        <p:attrNameLst>
                                          <p:attrName>style.visibility</p:attrName>
                                        </p:attrNameLst>
                                      </p:cBhvr>
                                      <p:to>
                                        <p:strVal val="visible"/>
                                      </p:to>
                                    </p:set>
                                    <p:anim calcmode="lin" valueType="num">
                                      <p:cBhvr additive="base">
                                        <p:cTn id="59" dur="1250" fill="hold"/>
                                        <p:tgtEl>
                                          <p:spTgt spid="86"/>
                                        </p:tgtEl>
                                        <p:attrNameLst>
                                          <p:attrName>ppt_x</p:attrName>
                                        </p:attrNameLst>
                                      </p:cBhvr>
                                      <p:tavLst>
                                        <p:tav tm="0">
                                          <p:val>
                                            <p:strVal val="#ppt_x"/>
                                          </p:val>
                                        </p:tav>
                                        <p:tav tm="100000">
                                          <p:val>
                                            <p:strVal val="#ppt_x"/>
                                          </p:val>
                                        </p:tav>
                                      </p:tavLst>
                                    </p:anim>
                                    <p:anim calcmode="lin" valueType="num">
                                      <p:cBhvr additive="base">
                                        <p:cTn id="60" dur="1250" fill="hold"/>
                                        <p:tgtEl>
                                          <p:spTgt spid="86"/>
                                        </p:tgtEl>
                                        <p:attrNameLst>
                                          <p:attrName>ppt_y</p:attrName>
                                        </p:attrNameLst>
                                      </p:cBhvr>
                                      <p:tavLst>
                                        <p:tav tm="0">
                                          <p:val>
                                            <p:strVal val="1+#ppt_h/2"/>
                                          </p:val>
                                        </p:tav>
                                        <p:tav tm="100000">
                                          <p:val>
                                            <p:strVal val="#ppt_y"/>
                                          </p:val>
                                        </p:tav>
                                      </p:tavLst>
                                    </p:anim>
                                  </p:childTnLst>
                                </p:cTn>
                              </p:par>
                              <p:par>
                                <p:cTn id="61" presetID="2" presetClass="entr" presetSubtype="4" decel="100000" fill="hold" nodeType="withEffect">
                                  <p:stCondLst>
                                    <p:cond delay="1100"/>
                                  </p:stCondLst>
                                  <p:childTnLst>
                                    <p:set>
                                      <p:cBhvr>
                                        <p:cTn id="62" dur="1" fill="hold">
                                          <p:stCondLst>
                                            <p:cond delay="0"/>
                                          </p:stCondLst>
                                        </p:cTn>
                                        <p:tgtEl>
                                          <p:spTgt spid="89"/>
                                        </p:tgtEl>
                                        <p:attrNameLst>
                                          <p:attrName>style.visibility</p:attrName>
                                        </p:attrNameLst>
                                      </p:cBhvr>
                                      <p:to>
                                        <p:strVal val="visible"/>
                                      </p:to>
                                    </p:set>
                                    <p:anim calcmode="lin" valueType="num">
                                      <p:cBhvr additive="base">
                                        <p:cTn id="63" dur="1250" fill="hold"/>
                                        <p:tgtEl>
                                          <p:spTgt spid="89"/>
                                        </p:tgtEl>
                                        <p:attrNameLst>
                                          <p:attrName>ppt_x</p:attrName>
                                        </p:attrNameLst>
                                      </p:cBhvr>
                                      <p:tavLst>
                                        <p:tav tm="0">
                                          <p:val>
                                            <p:strVal val="#ppt_x"/>
                                          </p:val>
                                        </p:tav>
                                        <p:tav tm="100000">
                                          <p:val>
                                            <p:strVal val="#ppt_x"/>
                                          </p:val>
                                        </p:tav>
                                      </p:tavLst>
                                    </p:anim>
                                    <p:anim calcmode="lin" valueType="num">
                                      <p:cBhvr additive="base">
                                        <p:cTn id="64" dur="1250" fill="hold"/>
                                        <p:tgtEl>
                                          <p:spTgt spid="89"/>
                                        </p:tgtEl>
                                        <p:attrNameLst>
                                          <p:attrName>ppt_y</p:attrName>
                                        </p:attrNameLst>
                                      </p:cBhvr>
                                      <p:tavLst>
                                        <p:tav tm="0">
                                          <p:val>
                                            <p:strVal val="1+#ppt_h/2"/>
                                          </p:val>
                                        </p:tav>
                                        <p:tav tm="100000">
                                          <p:val>
                                            <p:strVal val="#ppt_y"/>
                                          </p:val>
                                        </p:tav>
                                      </p:tavLst>
                                    </p:anim>
                                  </p:childTnLst>
                                </p:cTn>
                              </p:par>
                              <p:par>
                                <p:cTn id="65" presetID="2" presetClass="entr" presetSubtype="4" decel="100000" fill="hold" nodeType="withEffect">
                                  <p:stCondLst>
                                    <p:cond delay="700"/>
                                  </p:stCondLst>
                                  <p:childTnLst>
                                    <p:set>
                                      <p:cBhvr>
                                        <p:cTn id="66" dur="1" fill="hold">
                                          <p:stCondLst>
                                            <p:cond delay="0"/>
                                          </p:stCondLst>
                                        </p:cTn>
                                        <p:tgtEl>
                                          <p:spTgt spid="92"/>
                                        </p:tgtEl>
                                        <p:attrNameLst>
                                          <p:attrName>style.visibility</p:attrName>
                                        </p:attrNameLst>
                                      </p:cBhvr>
                                      <p:to>
                                        <p:strVal val="visible"/>
                                      </p:to>
                                    </p:set>
                                    <p:anim calcmode="lin" valueType="num">
                                      <p:cBhvr additive="base">
                                        <p:cTn id="67" dur="1250" fill="hold"/>
                                        <p:tgtEl>
                                          <p:spTgt spid="92"/>
                                        </p:tgtEl>
                                        <p:attrNameLst>
                                          <p:attrName>ppt_x</p:attrName>
                                        </p:attrNameLst>
                                      </p:cBhvr>
                                      <p:tavLst>
                                        <p:tav tm="0">
                                          <p:val>
                                            <p:strVal val="#ppt_x"/>
                                          </p:val>
                                        </p:tav>
                                        <p:tav tm="100000">
                                          <p:val>
                                            <p:strVal val="#ppt_x"/>
                                          </p:val>
                                        </p:tav>
                                      </p:tavLst>
                                    </p:anim>
                                    <p:anim calcmode="lin" valueType="num">
                                      <p:cBhvr additive="base">
                                        <p:cTn id="68" dur="1250" fill="hold"/>
                                        <p:tgtEl>
                                          <p:spTgt spid="92"/>
                                        </p:tgtEl>
                                        <p:attrNameLst>
                                          <p:attrName>ppt_y</p:attrName>
                                        </p:attrNameLst>
                                      </p:cBhvr>
                                      <p:tavLst>
                                        <p:tav tm="0">
                                          <p:val>
                                            <p:strVal val="1+#ppt_h/2"/>
                                          </p:val>
                                        </p:tav>
                                        <p:tav tm="100000">
                                          <p:val>
                                            <p:strVal val="#ppt_y"/>
                                          </p:val>
                                        </p:tav>
                                      </p:tavLst>
                                    </p:anim>
                                  </p:childTnLst>
                                </p:cTn>
                              </p:par>
                              <p:par>
                                <p:cTn id="69" presetID="2" presetClass="entr" presetSubtype="4" decel="100000" fill="hold" nodeType="withEffect">
                                  <p:stCondLst>
                                    <p:cond delay="400"/>
                                  </p:stCondLst>
                                  <p:childTnLst>
                                    <p:set>
                                      <p:cBhvr>
                                        <p:cTn id="70" dur="1" fill="hold">
                                          <p:stCondLst>
                                            <p:cond delay="0"/>
                                          </p:stCondLst>
                                        </p:cTn>
                                        <p:tgtEl>
                                          <p:spTgt spid="95"/>
                                        </p:tgtEl>
                                        <p:attrNameLst>
                                          <p:attrName>style.visibility</p:attrName>
                                        </p:attrNameLst>
                                      </p:cBhvr>
                                      <p:to>
                                        <p:strVal val="visible"/>
                                      </p:to>
                                    </p:set>
                                    <p:anim calcmode="lin" valueType="num">
                                      <p:cBhvr additive="base">
                                        <p:cTn id="71" dur="1250" fill="hold"/>
                                        <p:tgtEl>
                                          <p:spTgt spid="95"/>
                                        </p:tgtEl>
                                        <p:attrNameLst>
                                          <p:attrName>ppt_x</p:attrName>
                                        </p:attrNameLst>
                                      </p:cBhvr>
                                      <p:tavLst>
                                        <p:tav tm="0">
                                          <p:val>
                                            <p:strVal val="#ppt_x"/>
                                          </p:val>
                                        </p:tav>
                                        <p:tav tm="100000">
                                          <p:val>
                                            <p:strVal val="#ppt_x"/>
                                          </p:val>
                                        </p:tav>
                                      </p:tavLst>
                                    </p:anim>
                                    <p:anim calcmode="lin" valueType="num">
                                      <p:cBhvr additive="base">
                                        <p:cTn id="72" dur="1250" fill="hold"/>
                                        <p:tgtEl>
                                          <p:spTgt spid="95"/>
                                        </p:tgtEl>
                                        <p:attrNameLst>
                                          <p:attrName>ppt_y</p:attrName>
                                        </p:attrNameLst>
                                      </p:cBhvr>
                                      <p:tavLst>
                                        <p:tav tm="0">
                                          <p:val>
                                            <p:strVal val="1+#ppt_h/2"/>
                                          </p:val>
                                        </p:tav>
                                        <p:tav tm="100000">
                                          <p:val>
                                            <p:strVal val="#ppt_y"/>
                                          </p:val>
                                        </p:tav>
                                      </p:tavLst>
                                    </p:anim>
                                  </p:childTnLst>
                                </p:cTn>
                              </p:par>
                              <p:par>
                                <p:cTn id="73" presetID="2" presetClass="entr" presetSubtype="4" decel="100000" fill="hold" nodeType="withEffect">
                                  <p:stCondLst>
                                    <p:cond delay="300"/>
                                  </p:stCondLst>
                                  <p:childTnLst>
                                    <p:set>
                                      <p:cBhvr>
                                        <p:cTn id="74" dur="1" fill="hold">
                                          <p:stCondLst>
                                            <p:cond delay="0"/>
                                          </p:stCondLst>
                                        </p:cTn>
                                        <p:tgtEl>
                                          <p:spTgt spid="98"/>
                                        </p:tgtEl>
                                        <p:attrNameLst>
                                          <p:attrName>style.visibility</p:attrName>
                                        </p:attrNameLst>
                                      </p:cBhvr>
                                      <p:to>
                                        <p:strVal val="visible"/>
                                      </p:to>
                                    </p:set>
                                    <p:anim calcmode="lin" valueType="num">
                                      <p:cBhvr additive="base">
                                        <p:cTn id="75" dur="1250" fill="hold"/>
                                        <p:tgtEl>
                                          <p:spTgt spid="98"/>
                                        </p:tgtEl>
                                        <p:attrNameLst>
                                          <p:attrName>ppt_x</p:attrName>
                                        </p:attrNameLst>
                                      </p:cBhvr>
                                      <p:tavLst>
                                        <p:tav tm="0">
                                          <p:val>
                                            <p:strVal val="#ppt_x"/>
                                          </p:val>
                                        </p:tav>
                                        <p:tav tm="100000">
                                          <p:val>
                                            <p:strVal val="#ppt_x"/>
                                          </p:val>
                                        </p:tav>
                                      </p:tavLst>
                                    </p:anim>
                                    <p:anim calcmode="lin" valueType="num">
                                      <p:cBhvr additive="base">
                                        <p:cTn id="76" dur="1250" fill="hold"/>
                                        <p:tgtEl>
                                          <p:spTgt spid="98"/>
                                        </p:tgtEl>
                                        <p:attrNameLst>
                                          <p:attrName>ppt_y</p:attrName>
                                        </p:attrNameLst>
                                      </p:cBhvr>
                                      <p:tavLst>
                                        <p:tav tm="0">
                                          <p:val>
                                            <p:strVal val="1+#ppt_h/2"/>
                                          </p:val>
                                        </p:tav>
                                        <p:tav tm="100000">
                                          <p:val>
                                            <p:strVal val="#ppt_y"/>
                                          </p:val>
                                        </p:tav>
                                      </p:tavLst>
                                    </p:anim>
                                  </p:childTnLst>
                                </p:cTn>
                              </p:par>
                              <p:par>
                                <p:cTn id="77" presetID="2" presetClass="entr" presetSubtype="4" decel="100000" fill="hold" nodeType="withEffect">
                                  <p:stCondLst>
                                    <p:cond delay="200"/>
                                  </p:stCondLst>
                                  <p:childTnLst>
                                    <p:set>
                                      <p:cBhvr>
                                        <p:cTn id="78" dur="1" fill="hold">
                                          <p:stCondLst>
                                            <p:cond delay="0"/>
                                          </p:stCondLst>
                                        </p:cTn>
                                        <p:tgtEl>
                                          <p:spTgt spid="101"/>
                                        </p:tgtEl>
                                        <p:attrNameLst>
                                          <p:attrName>style.visibility</p:attrName>
                                        </p:attrNameLst>
                                      </p:cBhvr>
                                      <p:to>
                                        <p:strVal val="visible"/>
                                      </p:to>
                                    </p:set>
                                    <p:anim calcmode="lin" valueType="num">
                                      <p:cBhvr additive="base">
                                        <p:cTn id="79" dur="1250" fill="hold"/>
                                        <p:tgtEl>
                                          <p:spTgt spid="101"/>
                                        </p:tgtEl>
                                        <p:attrNameLst>
                                          <p:attrName>ppt_x</p:attrName>
                                        </p:attrNameLst>
                                      </p:cBhvr>
                                      <p:tavLst>
                                        <p:tav tm="0">
                                          <p:val>
                                            <p:strVal val="#ppt_x"/>
                                          </p:val>
                                        </p:tav>
                                        <p:tav tm="100000">
                                          <p:val>
                                            <p:strVal val="#ppt_x"/>
                                          </p:val>
                                        </p:tav>
                                      </p:tavLst>
                                    </p:anim>
                                    <p:anim calcmode="lin" valueType="num">
                                      <p:cBhvr additive="base">
                                        <p:cTn id="80" dur="1250" fill="hold"/>
                                        <p:tgtEl>
                                          <p:spTgt spid="101"/>
                                        </p:tgtEl>
                                        <p:attrNameLst>
                                          <p:attrName>ppt_y</p:attrName>
                                        </p:attrNameLst>
                                      </p:cBhvr>
                                      <p:tavLst>
                                        <p:tav tm="0">
                                          <p:val>
                                            <p:strVal val="1+#ppt_h/2"/>
                                          </p:val>
                                        </p:tav>
                                        <p:tav tm="100000">
                                          <p:val>
                                            <p:strVal val="#ppt_y"/>
                                          </p:val>
                                        </p:tav>
                                      </p:tavLst>
                                    </p:anim>
                                  </p:childTnLst>
                                </p:cTn>
                              </p:par>
                              <p:par>
                                <p:cTn id="81" presetID="2" presetClass="entr" presetSubtype="4" decel="100000" fill="hold" nodeType="withEffect">
                                  <p:stCondLst>
                                    <p:cond delay="100"/>
                                  </p:stCondLst>
                                  <p:childTnLst>
                                    <p:set>
                                      <p:cBhvr>
                                        <p:cTn id="82" dur="1" fill="hold">
                                          <p:stCondLst>
                                            <p:cond delay="0"/>
                                          </p:stCondLst>
                                        </p:cTn>
                                        <p:tgtEl>
                                          <p:spTgt spid="104"/>
                                        </p:tgtEl>
                                        <p:attrNameLst>
                                          <p:attrName>style.visibility</p:attrName>
                                        </p:attrNameLst>
                                      </p:cBhvr>
                                      <p:to>
                                        <p:strVal val="visible"/>
                                      </p:to>
                                    </p:set>
                                    <p:anim calcmode="lin" valueType="num">
                                      <p:cBhvr additive="base">
                                        <p:cTn id="83" dur="1250" fill="hold"/>
                                        <p:tgtEl>
                                          <p:spTgt spid="104"/>
                                        </p:tgtEl>
                                        <p:attrNameLst>
                                          <p:attrName>ppt_x</p:attrName>
                                        </p:attrNameLst>
                                      </p:cBhvr>
                                      <p:tavLst>
                                        <p:tav tm="0">
                                          <p:val>
                                            <p:strVal val="#ppt_x"/>
                                          </p:val>
                                        </p:tav>
                                        <p:tav tm="100000">
                                          <p:val>
                                            <p:strVal val="#ppt_x"/>
                                          </p:val>
                                        </p:tav>
                                      </p:tavLst>
                                    </p:anim>
                                    <p:anim calcmode="lin" valueType="num">
                                      <p:cBhvr additive="base">
                                        <p:cTn id="84" dur="1250" fill="hold"/>
                                        <p:tgtEl>
                                          <p:spTgt spid="104"/>
                                        </p:tgtEl>
                                        <p:attrNameLst>
                                          <p:attrName>ppt_y</p:attrName>
                                        </p:attrNameLst>
                                      </p:cBhvr>
                                      <p:tavLst>
                                        <p:tav tm="0">
                                          <p:val>
                                            <p:strVal val="1+#ppt_h/2"/>
                                          </p:val>
                                        </p:tav>
                                        <p:tav tm="100000">
                                          <p:val>
                                            <p:strVal val="#ppt_y"/>
                                          </p:val>
                                        </p:tav>
                                      </p:tavLst>
                                    </p:anim>
                                  </p:childTnLst>
                                </p:cTn>
                              </p:par>
                              <p:par>
                                <p:cTn id="85" presetID="2" presetClass="entr" presetSubtype="4" decel="100000" fill="hold" nodeType="withEffect">
                                  <p:stCondLst>
                                    <p:cond delay="0"/>
                                  </p:stCondLst>
                                  <p:childTnLst>
                                    <p:set>
                                      <p:cBhvr>
                                        <p:cTn id="86" dur="1" fill="hold">
                                          <p:stCondLst>
                                            <p:cond delay="0"/>
                                          </p:stCondLst>
                                        </p:cTn>
                                        <p:tgtEl>
                                          <p:spTgt spid="107"/>
                                        </p:tgtEl>
                                        <p:attrNameLst>
                                          <p:attrName>style.visibility</p:attrName>
                                        </p:attrNameLst>
                                      </p:cBhvr>
                                      <p:to>
                                        <p:strVal val="visible"/>
                                      </p:to>
                                    </p:set>
                                    <p:anim calcmode="lin" valueType="num">
                                      <p:cBhvr additive="base">
                                        <p:cTn id="87" dur="1250" fill="hold"/>
                                        <p:tgtEl>
                                          <p:spTgt spid="107"/>
                                        </p:tgtEl>
                                        <p:attrNameLst>
                                          <p:attrName>ppt_x</p:attrName>
                                        </p:attrNameLst>
                                      </p:cBhvr>
                                      <p:tavLst>
                                        <p:tav tm="0">
                                          <p:val>
                                            <p:strVal val="#ppt_x"/>
                                          </p:val>
                                        </p:tav>
                                        <p:tav tm="100000">
                                          <p:val>
                                            <p:strVal val="#ppt_x"/>
                                          </p:val>
                                        </p:tav>
                                      </p:tavLst>
                                    </p:anim>
                                    <p:anim calcmode="lin" valueType="num">
                                      <p:cBhvr additive="base">
                                        <p:cTn id="88" dur="1250" fill="hold"/>
                                        <p:tgtEl>
                                          <p:spTgt spid="107"/>
                                        </p:tgtEl>
                                        <p:attrNameLst>
                                          <p:attrName>ppt_y</p:attrName>
                                        </p:attrNameLst>
                                      </p:cBhvr>
                                      <p:tavLst>
                                        <p:tav tm="0">
                                          <p:val>
                                            <p:strVal val="1+#ppt_h/2"/>
                                          </p:val>
                                        </p:tav>
                                        <p:tav tm="100000">
                                          <p:val>
                                            <p:strVal val="#ppt_y"/>
                                          </p:val>
                                        </p:tav>
                                      </p:tavLst>
                                    </p:anim>
                                  </p:childTnLst>
                                </p:cTn>
                              </p:par>
                              <p:par>
                                <p:cTn id="89" presetID="2" presetClass="entr" presetSubtype="4" decel="100000" fill="hold" nodeType="withEffect">
                                  <p:stCondLst>
                                    <p:cond delay="1900"/>
                                  </p:stCondLst>
                                  <p:childTnLst>
                                    <p:set>
                                      <p:cBhvr>
                                        <p:cTn id="90" dur="1" fill="hold">
                                          <p:stCondLst>
                                            <p:cond delay="0"/>
                                          </p:stCondLst>
                                        </p:cTn>
                                        <p:tgtEl>
                                          <p:spTgt spid="110"/>
                                        </p:tgtEl>
                                        <p:attrNameLst>
                                          <p:attrName>style.visibility</p:attrName>
                                        </p:attrNameLst>
                                      </p:cBhvr>
                                      <p:to>
                                        <p:strVal val="visible"/>
                                      </p:to>
                                    </p:set>
                                    <p:anim calcmode="lin" valueType="num">
                                      <p:cBhvr additive="base">
                                        <p:cTn id="91" dur="1250" fill="hold"/>
                                        <p:tgtEl>
                                          <p:spTgt spid="110"/>
                                        </p:tgtEl>
                                        <p:attrNameLst>
                                          <p:attrName>ppt_x</p:attrName>
                                        </p:attrNameLst>
                                      </p:cBhvr>
                                      <p:tavLst>
                                        <p:tav tm="0">
                                          <p:val>
                                            <p:strVal val="#ppt_x"/>
                                          </p:val>
                                        </p:tav>
                                        <p:tav tm="100000">
                                          <p:val>
                                            <p:strVal val="#ppt_x"/>
                                          </p:val>
                                        </p:tav>
                                      </p:tavLst>
                                    </p:anim>
                                    <p:anim calcmode="lin" valueType="num">
                                      <p:cBhvr additive="base">
                                        <p:cTn id="92" dur="1250" fill="hold"/>
                                        <p:tgtEl>
                                          <p:spTgt spid="110"/>
                                        </p:tgtEl>
                                        <p:attrNameLst>
                                          <p:attrName>ppt_y</p:attrName>
                                        </p:attrNameLst>
                                      </p:cBhvr>
                                      <p:tavLst>
                                        <p:tav tm="0">
                                          <p:val>
                                            <p:strVal val="1+#ppt_h/2"/>
                                          </p:val>
                                        </p:tav>
                                        <p:tav tm="100000">
                                          <p:val>
                                            <p:strVal val="#ppt_y"/>
                                          </p:val>
                                        </p:tav>
                                      </p:tavLst>
                                    </p:anim>
                                  </p:childTnLst>
                                </p:cTn>
                              </p:par>
                              <p:par>
                                <p:cTn id="93" presetID="2" presetClass="entr" presetSubtype="4" decel="100000" fill="hold" nodeType="withEffect">
                                  <p:stCondLst>
                                    <p:cond delay="1800"/>
                                  </p:stCondLst>
                                  <p:childTnLst>
                                    <p:set>
                                      <p:cBhvr>
                                        <p:cTn id="94" dur="1" fill="hold">
                                          <p:stCondLst>
                                            <p:cond delay="0"/>
                                          </p:stCondLst>
                                        </p:cTn>
                                        <p:tgtEl>
                                          <p:spTgt spid="113"/>
                                        </p:tgtEl>
                                        <p:attrNameLst>
                                          <p:attrName>style.visibility</p:attrName>
                                        </p:attrNameLst>
                                      </p:cBhvr>
                                      <p:to>
                                        <p:strVal val="visible"/>
                                      </p:to>
                                    </p:set>
                                    <p:anim calcmode="lin" valueType="num">
                                      <p:cBhvr additive="base">
                                        <p:cTn id="95" dur="1250" fill="hold"/>
                                        <p:tgtEl>
                                          <p:spTgt spid="113"/>
                                        </p:tgtEl>
                                        <p:attrNameLst>
                                          <p:attrName>ppt_x</p:attrName>
                                        </p:attrNameLst>
                                      </p:cBhvr>
                                      <p:tavLst>
                                        <p:tav tm="0">
                                          <p:val>
                                            <p:strVal val="#ppt_x"/>
                                          </p:val>
                                        </p:tav>
                                        <p:tav tm="100000">
                                          <p:val>
                                            <p:strVal val="#ppt_x"/>
                                          </p:val>
                                        </p:tav>
                                      </p:tavLst>
                                    </p:anim>
                                    <p:anim calcmode="lin" valueType="num">
                                      <p:cBhvr additive="base">
                                        <p:cTn id="96" dur="1250" fill="hold"/>
                                        <p:tgtEl>
                                          <p:spTgt spid="113"/>
                                        </p:tgtEl>
                                        <p:attrNameLst>
                                          <p:attrName>ppt_y</p:attrName>
                                        </p:attrNameLst>
                                      </p:cBhvr>
                                      <p:tavLst>
                                        <p:tav tm="0">
                                          <p:val>
                                            <p:strVal val="1+#ppt_h/2"/>
                                          </p:val>
                                        </p:tav>
                                        <p:tav tm="100000">
                                          <p:val>
                                            <p:strVal val="#ppt_y"/>
                                          </p:val>
                                        </p:tav>
                                      </p:tavLst>
                                    </p:anim>
                                  </p:childTnLst>
                                </p:cTn>
                              </p:par>
                              <p:par>
                                <p:cTn id="97" presetID="2" presetClass="entr" presetSubtype="4" decel="100000" fill="hold" nodeType="withEffect">
                                  <p:stCondLst>
                                    <p:cond delay="2300"/>
                                  </p:stCondLst>
                                  <p:childTnLst>
                                    <p:set>
                                      <p:cBhvr>
                                        <p:cTn id="98" dur="1" fill="hold">
                                          <p:stCondLst>
                                            <p:cond delay="0"/>
                                          </p:stCondLst>
                                        </p:cTn>
                                        <p:tgtEl>
                                          <p:spTgt spid="116"/>
                                        </p:tgtEl>
                                        <p:attrNameLst>
                                          <p:attrName>style.visibility</p:attrName>
                                        </p:attrNameLst>
                                      </p:cBhvr>
                                      <p:to>
                                        <p:strVal val="visible"/>
                                      </p:to>
                                    </p:set>
                                    <p:anim calcmode="lin" valueType="num">
                                      <p:cBhvr additive="base">
                                        <p:cTn id="99" dur="1250" fill="hold"/>
                                        <p:tgtEl>
                                          <p:spTgt spid="116"/>
                                        </p:tgtEl>
                                        <p:attrNameLst>
                                          <p:attrName>ppt_x</p:attrName>
                                        </p:attrNameLst>
                                      </p:cBhvr>
                                      <p:tavLst>
                                        <p:tav tm="0">
                                          <p:val>
                                            <p:strVal val="#ppt_x"/>
                                          </p:val>
                                        </p:tav>
                                        <p:tav tm="100000">
                                          <p:val>
                                            <p:strVal val="#ppt_x"/>
                                          </p:val>
                                        </p:tav>
                                      </p:tavLst>
                                    </p:anim>
                                    <p:anim calcmode="lin" valueType="num">
                                      <p:cBhvr additive="base">
                                        <p:cTn id="100" dur="1250" fill="hold"/>
                                        <p:tgtEl>
                                          <p:spTgt spid="116"/>
                                        </p:tgtEl>
                                        <p:attrNameLst>
                                          <p:attrName>ppt_y</p:attrName>
                                        </p:attrNameLst>
                                      </p:cBhvr>
                                      <p:tavLst>
                                        <p:tav tm="0">
                                          <p:val>
                                            <p:strVal val="1+#ppt_h/2"/>
                                          </p:val>
                                        </p:tav>
                                        <p:tav tm="100000">
                                          <p:val>
                                            <p:strVal val="#ppt_y"/>
                                          </p:val>
                                        </p:tav>
                                      </p:tavLst>
                                    </p:anim>
                                  </p:childTnLst>
                                </p:cTn>
                              </p:par>
                              <p:par>
                                <p:cTn id="101" presetID="2" presetClass="entr" presetSubtype="4" decel="100000" fill="hold" nodeType="withEffect">
                                  <p:stCondLst>
                                    <p:cond delay="600"/>
                                  </p:stCondLst>
                                  <p:childTnLst>
                                    <p:set>
                                      <p:cBhvr>
                                        <p:cTn id="102" dur="1" fill="hold">
                                          <p:stCondLst>
                                            <p:cond delay="0"/>
                                          </p:stCondLst>
                                        </p:cTn>
                                        <p:tgtEl>
                                          <p:spTgt spid="119"/>
                                        </p:tgtEl>
                                        <p:attrNameLst>
                                          <p:attrName>style.visibility</p:attrName>
                                        </p:attrNameLst>
                                      </p:cBhvr>
                                      <p:to>
                                        <p:strVal val="visible"/>
                                      </p:to>
                                    </p:set>
                                    <p:anim calcmode="lin" valueType="num">
                                      <p:cBhvr additive="base">
                                        <p:cTn id="103" dur="1250" fill="hold"/>
                                        <p:tgtEl>
                                          <p:spTgt spid="119"/>
                                        </p:tgtEl>
                                        <p:attrNameLst>
                                          <p:attrName>ppt_x</p:attrName>
                                        </p:attrNameLst>
                                      </p:cBhvr>
                                      <p:tavLst>
                                        <p:tav tm="0">
                                          <p:val>
                                            <p:strVal val="#ppt_x"/>
                                          </p:val>
                                        </p:tav>
                                        <p:tav tm="100000">
                                          <p:val>
                                            <p:strVal val="#ppt_x"/>
                                          </p:val>
                                        </p:tav>
                                      </p:tavLst>
                                    </p:anim>
                                    <p:anim calcmode="lin" valueType="num">
                                      <p:cBhvr additive="base">
                                        <p:cTn id="104" dur="1250" fill="hold"/>
                                        <p:tgtEl>
                                          <p:spTgt spid="119"/>
                                        </p:tgtEl>
                                        <p:attrNameLst>
                                          <p:attrName>ppt_y</p:attrName>
                                        </p:attrNameLst>
                                      </p:cBhvr>
                                      <p:tavLst>
                                        <p:tav tm="0">
                                          <p:val>
                                            <p:strVal val="1+#ppt_h/2"/>
                                          </p:val>
                                        </p:tav>
                                        <p:tav tm="100000">
                                          <p:val>
                                            <p:strVal val="#ppt_y"/>
                                          </p:val>
                                        </p:tav>
                                      </p:tavLst>
                                    </p:anim>
                                  </p:childTnLst>
                                </p:cTn>
                              </p:par>
                              <p:par>
                                <p:cTn id="105" presetID="2" presetClass="entr" presetSubtype="4" decel="100000" fill="hold" nodeType="withEffect">
                                  <p:stCondLst>
                                    <p:cond delay="1300"/>
                                  </p:stCondLst>
                                  <p:childTnLst>
                                    <p:set>
                                      <p:cBhvr>
                                        <p:cTn id="106" dur="1" fill="hold">
                                          <p:stCondLst>
                                            <p:cond delay="0"/>
                                          </p:stCondLst>
                                        </p:cTn>
                                        <p:tgtEl>
                                          <p:spTgt spid="122"/>
                                        </p:tgtEl>
                                        <p:attrNameLst>
                                          <p:attrName>style.visibility</p:attrName>
                                        </p:attrNameLst>
                                      </p:cBhvr>
                                      <p:to>
                                        <p:strVal val="visible"/>
                                      </p:to>
                                    </p:set>
                                    <p:anim calcmode="lin" valueType="num">
                                      <p:cBhvr additive="base">
                                        <p:cTn id="107" dur="1250" fill="hold"/>
                                        <p:tgtEl>
                                          <p:spTgt spid="122"/>
                                        </p:tgtEl>
                                        <p:attrNameLst>
                                          <p:attrName>ppt_x</p:attrName>
                                        </p:attrNameLst>
                                      </p:cBhvr>
                                      <p:tavLst>
                                        <p:tav tm="0">
                                          <p:val>
                                            <p:strVal val="#ppt_x"/>
                                          </p:val>
                                        </p:tav>
                                        <p:tav tm="100000">
                                          <p:val>
                                            <p:strVal val="#ppt_x"/>
                                          </p:val>
                                        </p:tav>
                                      </p:tavLst>
                                    </p:anim>
                                    <p:anim calcmode="lin" valueType="num">
                                      <p:cBhvr additive="base">
                                        <p:cTn id="108" dur="1250" fill="hold"/>
                                        <p:tgtEl>
                                          <p:spTgt spid="122"/>
                                        </p:tgtEl>
                                        <p:attrNameLst>
                                          <p:attrName>ppt_y</p:attrName>
                                        </p:attrNameLst>
                                      </p:cBhvr>
                                      <p:tavLst>
                                        <p:tav tm="0">
                                          <p:val>
                                            <p:strVal val="1+#ppt_h/2"/>
                                          </p:val>
                                        </p:tav>
                                        <p:tav tm="100000">
                                          <p:val>
                                            <p:strVal val="#ppt_y"/>
                                          </p:val>
                                        </p:tav>
                                      </p:tavLst>
                                    </p:anim>
                                  </p:childTnLst>
                                </p:cTn>
                              </p:par>
                              <p:par>
                                <p:cTn id="109" presetID="2" presetClass="entr" presetSubtype="4" decel="100000" fill="hold" nodeType="withEffect">
                                  <p:stCondLst>
                                    <p:cond delay="2500"/>
                                  </p:stCondLst>
                                  <p:childTnLst>
                                    <p:set>
                                      <p:cBhvr>
                                        <p:cTn id="110" dur="1" fill="hold">
                                          <p:stCondLst>
                                            <p:cond delay="0"/>
                                          </p:stCondLst>
                                        </p:cTn>
                                        <p:tgtEl>
                                          <p:spTgt spid="125"/>
                                        </p:tgtEl>
                                        <p:attrNameLst>
                                          <p:attrName>style.visibility</p:attrName>
                                        </p:attrNameLst>
                                      </p:cBhvr>
                                      <p:to>
                                        <p:strVal val="visible"/>
                                      </p:to>
                                    </p:set>
                                    <p:anim calcmode="lin" valueType="num">
                                      <p:cBhvr additive="base">
                                        <p:cTn id="111" dur="1250" fill="hold"/>
                                        <p:tgtEl>
                                          <p:spTgt spid="125"/>
                                        </p:tgtEl>
                                        <p:attrNameLst>
                                          <p:attrName>ppt_x</p:attrName>
                                        </p:attrNameLst>
                                      </p:cBhvr>
                                      <p:tavLst>
                                        <p:tav tm="0">
                                          <p:val>
                                            <p:strVal val="#ppt_x"/>
                                          </p:val>
                                        </p:tav>
                                        <p:tav tm="100000">
                                          <p:val>
                                            <p:strVal val="#ppt_x"/>
                                          </p:val>
                                        </p:tav>
                                      </p:tavLst>
                                    </p:anim>
                                    <p:anim calcmode="lin" valueType="num">
                                      <p:cBhvr additive="base">
                                        <p:cTn id="112" dur="1250" fill="hold"/>
                                        <p:tgtEl>
                                          <p:spTgt spid="125"/>
                                        </p:tgtEl>
                                        <p:attrNameLst>
                                          <p:attrName>ppt_y</p:attrName>
                                        </p:attrNameLst>
                                      </p:cBhvr>
                                      <p:tavLst>
                                        <p:tav tm="0">
                                          <p:val>
                                            <p:strVal val="1+#ppt_h/2"/>
                                          </p:val>
                                        </p:tav>
                                        <p:tav tm="100000">
                                          <p:val>
                                            <p:strVal val="#ppt_y"/>
                                          </p:val>
                                        </p:tav>
                                      </p:tavLst>
                                    </p:anim>
                                  </p:childTnLst>
                                </p:cTn>
                              </p:par>
                              <p:par>
                                <p:cTn id="113" presetID="2" presetClass="entr" presetSubtype="4" decel="100000" fill="hold" nodeType="withEffect">
                                  <p:stCondLst>
                                    <p:cond delay="2200"/>
                                  </p:stCondLst>
                                  <p:childTnLst>
                                    <p:set>
                                      <p:cBhvr>
                                        <p:cTn id="114" dur="1" fill="hold">
                                          <p:stCondLst>
                                            <p:cond delay="0"/>
                                          </p:stCondLst>
                                        </p:cTn>
                                        <p:tgtEl>
                                          <p:spTgt spid="128"/>
                                        </p:tgtEl>
                                        <p:attrNameLst>
                                          <p:attrName>style.visibility</p:attrName>
                                        </p:attrNameLst>
                                      </p:cBhvr>
                                      <p:to>
                                        <p:strVal val="visible"/>
                                      </p:to>
                                    </p:set>
                                    <p:anim calcmode="lin" valueType="num">
                                      <p:cBhvr additive="base">
                                        <p:cTn id="115" dur="1250" fill="hold"/>
                                        <p:tgtEl>
                                          <p:spTgt spid="128"/>
                                        </p:tgtEl>
                                        <p:attrNameLst>
                                          <p:attrName>ppt_x</p:attrName>
                                        </p:attrNameLst>
                                      </p:cBhvr>
                                      <p:tavLst>
                                        <p:tav tm="0">
                                          <p:val>
                                            <p:strVal val="#ppt_x"/>
                                          </p:val>
                                        </p:tav>
                                        <p:tav tm="100000">
                                          <p:val>
                                            <p:strVal val="#ppt_x"/>
                                          </p:val>
                                        </p:tav>
                                      </p:tavLst>
                                    </p:anim>
                                    <p:anim calcmode="lin" valueType="num">
                                      <p:cBhvr additive="base">
                                        <p:cTn id="116" dur="1250" fill="hold"/>
                                        <p:tgtEl>
                                          <p:spTgt spid="128"/>
                                        </p:tgtEl>
                                        <p:attrNameLst>
                                          <p:attrName>ppt_y</p:attrName>
                                        </p:attrNameLst>
                                      </p:cBhvr>
                                      <p:tavLst>
                                        <p:tav tm="0">
                                          <p:val>
                                            <p:strVal val="1+#ppt_h/2"/>
                                          </p:val>
                                        </p:tav>
                                        <p:tav tm="100000">
                                          <p:val>
                                            <p:strVal val="#ppt_y"/>
                                          </p:val>
                                        </p:tav>
                                      </p:tavLst>
                                    </p:anim>
                                  </p:childTnLst>
                                </p:cTn>
                              </p:par>
                              <p:par>
                                <p:cTn id="117" presetID="45" presetClass="entr" presetSubtype="0" fill="hold" grpId="0" nodeType="withEffect">
                                  <p:stCondLst>
                                    <p:cond delay="500"/>
                                  </p:stCondLst>
                                  <p:iterate type="lt">
                                    <p:tmPct val="15000"/>
                                  </p:iterate>
                                  <p:childTnLst>
                                    <p:set>
                                      <p:cBhvr>
                                        <p:cTn id="118" dur="1" fill="hold">
                                          <p:stCondLst>
                                            <p:cond delay="0"/>
                                          </p:stCondLst>
                                        </p:cTn>
                                        <p:tgtEl>
                                          <p:spTgt spid="133"/>
                                        </p:tgtEl>
                                        <p:attrNameLst>
                                          <p:attrName>style.visibility</p:attrName>
                                        </p:attrNameLst>
                                      </p:cBhvr>
                                      <p:to>
                                        <p:strVal val="visible"/>
                                      </p:to>
                                    </p:set>
                                    <p:animEffect transition="in" filter="fade">
                                      <p:cBhvr>
                                        <p:cTn id="119" dur="750"/>
                                        <p:tgtEl>
                                          <p:spTgt spid="133"/>
                                        </p:tgtEl>
                                      </p:cBhvr>
                                    </p:animEffect>
                                    <p:anim calcmode="lin" valueType="num">
                                      <p:cBhvr>
                                        <p:cTn id="120" dur="750" fill="hold"/>
                                        <p:tgtEl>
                                          <p:spTgt spid="133"/>
                                        </p:tgtEl>
                                        <p:attrNameLst>
                                          <p:attrName>ppt_w</p:attrName>
                                        </p:attrNameLst>
                                      </p:cBhvr>
                                      <p:tavLst>
                                        <p:tav tm="0" fmla="#ppt_w*sin(2.5*pi*$)">
                                          <p:val>
                                            <p:fltVal val="0"/>
                                          </p:val>
                                        </p:tav>
                                        <p:tav tm="100000">
                                          <p:val>
                                            <p:fltVal val="1"/>
                                          </p:val>
                                        </p:tav>
                                      </p:tavLst>
                                    </p:anim>
                                    <p:anim calcmode="lin" valueType="num">
                                      <p:cBhvr>
                                        <p:cTn id="121" dur="750" fill="hold"/>
                                        <p:tgtEl>
                                          <p:spTgt spid="133"/>
                                        </p:tgtEl>
                                        <p:attrNameLst>
                                          <p:attrName>ppt_h</p:attrName>
                                        </p:attrNameLst>
                                      </p:cBhvr>
                                      <p:tavLst>
                                        <p:tav tm="0">
                                          <p:val>
                                            <p:strVal val="#ppt_h"/>
                                          </p:val>
                                        </p:tav>
                                        <p:tav tm="100000">
                                          <p:val>
                                            <p:strVal val="#ppt_h"/>
                                          </p:val>
                                        </p:tav>
                                      </p:tavLst>
                                    </p:anim>
                                  </p:childTnLst>
                                </p:cTn>
                              </p:par>
                              <p:par>
                                <p:cTn id="122" presetID="6" presetClass="emph" presetSubtype="0" fill="hold" grpId="1" nodeType="withEffect">
                                  <p:stCondLst>
                                    <p:cond delay="0"/>
                                  </p:stCondLst>
                                  <p:iterate type="lt">
                                    <p:tmPct val="0"/>
                                  </p:iterate>
                                  <p:childTnLst>
                                    <p:animScale>
                                      <p:cBhvr>
                                        <p:cTn id="123" dur="100" fill="hold"/>
                                        <p:tgtEl>
                                          <p:spTgt spid="133"/>
                                        </p:tgtEl>
                                      </p:cBhvr>
                                      <p:by x="500000" y="500000"/>
                                    </p:animScale>
                                  </p:childTnLst>
                                </p:cTn>
                              </p:par>
                              <p:par>
                                <p:cTn id="124" presetID="6" presetClass="emph" presetSubtype="0" fill="hold" grpId="2" nodeType="withEffect">
                                  <p:stCondLst>
                                    <p:cond delay="500"/>
                                  </p:stCondLst>
                                  <p:iterate type="lt">
                                    <p:tmPct val="15000"/>
                                  </p:iterate>
                                  <p:childTnLst>
                                    <p:animScale>
                                      <p:cBhvr>
                                        <p:cTn id="125" dur="750" fill="hold"/>
                                        <p:tgtEl>
                                          <p:spTgt spid="133"/>
                                        </p:tgtEl>
                                      </p:cBhvr>
                                      <p:by x="20000" y="20000"/>
                                    </p:animScale>
                                  </p:childTnLst>
                                </p:cTn>
                              </p:par>
                              <p:par>
                                <p:cTn id="126" presetID="10" presetClass="entr" presetSubtype="0" fill="hold" grpId="0" nodeType="withEffect">
                                  <p:stCondLst>
                                    <p:cond delay="2000"/>
                                  </p:stCondLst>
                                  <p:childTnLst>
                                    <p:set>
                                      <p:cBhvr>
                                        <p:cTn id="127" dur="1" fill="hold">
                                          <p:stCondLst>
                                            <p:cond delay="0"/>
                                          </p:stCondLst>
                                        </p:cTn>
                                        <p:tgtEl>
                                          <p:spTgt spid="134"/>
                                        </p:tgtEl>
                                        <p:attrNameLst>
                                          <p:attrName>style.visibility</p:attrName>
                                        </p:attrNameLst>
                                      </p:cBhvr>
                                      <p:to>
                                        <p:strVal val="visible"/>
                                      </p:to>
                                    </p:set>
                                    <p:animEffect transition="in" filter="fade">
                                      <p:cBhvr>
                                        <p:cTn id="128" dur="750"/>
                                        <p:tgtEl>
                                          <p:spTgt spid="134"/>
                                        </p:tgtEl>
                                      </p:cBhvr>
                                    </p:animEffect>
                                  </p:childTnLst>
                                </p:cTn>
                              </p:par>
                              <p:par>
                                <p:cTn id="129" presetID="35" presetClass="path" presetSubtype="0" decel="100000" fill="hold" grpId="1" nodeType="withEffect">
                                  <p:stCondLst>
                                    <p:cond delay="2000"/>
                                  </p:stCondLst>
                                  <p:childTnLst>
                                    <p:animMotion origin="layout" path="M -4.16667E-7 -7.40741E-7 L -0.11901 -7.40741E-7 " pathEditMode="relative" rAng="0" ptsTypes="AA">
                                      <p:cBhvr>
                                        <p:cTn id="130" dur="1250" spd="-100000" fill="hold"/>
                                        <p:tgtEl>
                                          <p:spTgt spid="134"/>
                                        </p:tgtEl>
                                        <p:attrNameLst>
                                          <p:attrName>ppt_x</p:attrName>
                                          <p:attrName>ppt_y</p:attrName>
                                        </p:attrNameLst>
                                      </p:cBhvr>
                                      <p:rCtr x="-5951" y="0"/>
                                    </p:animMotion>
                                  </p:childTnLst>
                                </p:cTn>
                              </p:par>
                              <p:par>
                                <p:cTn id="131" presetID="10" presetClass="entr" presetSubtype="0" fill="hold" grpId="0" nodeType="withEffect">
                                  <p:stCondLst>
                                    <p:cond delay="2500"/>
                                  </p:stCondLst>
                                  <p:childTnLst>
                                    <p:set>
                                      <p:cBhvr>
                                        <p:cTn id="132" dur="1" fill="hold">
                                          <p:stCondLst>
                                            <p:cond delay="0"/>
                                          </p:stCondLst>
                                        </p:cTn>
                                        <p:tgtEl>
                                          <p:spTgt spid="132"/>
                                        </p:tgtEl>
                                        <p:attrNameLst>
                                          <p:attrName>style.visibility</p:attrName>
                                        </p:attrNameLst>
                                      </p:cBhvr>
                                      <p:to>
                                        <p:strVal val="visible"/>
                                      </p:to>
                                    </p:set>
                                    <p:animEffect transition="in" filter="fade">
                                      <p:cBhvr>
                                        <p:cTn id="133" dur="750"/>
                                        <p:tgtEl>
                                          <p:spTgt spid="132"/>
                                        </p:tgtEl>
                                      </p:cBhvr>
                                    </p:animEffect>
                                  </p:childTnLst>
                                </p:cTn>
                              </p:par>
                              <p:par>
                                <p:cTn id="134" presetID="42" presetClass="path" presetSubtype="0" decel="100000" fill="hold" grpId="1" nodeType="withEffect">
                                  <p:stCondLst>
                                    <p:cond delay="2500"/>
                                  </p:stCondLst>
                                  <p:childTnLst>
                                    <p:animMotion origin="layout" path="M 4.58333E-6 1.48148E-6 L 4.58333E-6 0.07129 " pathEditMode="relative" rAng="0" ptsTypes="AA">
                                      <p:cBhvr>
                                        <p:cTn id="135" dur="1250" spd="-100000" fill="hold"/>
                                        <p:tgtEl>
                                          <p:spTgt spid="132"/>
                                        </p:tgtEl>
                                        <p:attrNameLst>
                                          <p:attrName>ppt_x</p:attrName>
                                          <p:attrName>ppt_y</p:attrName>
                                        </p:attrNameLst>
                                      </p:cBhvr>
                                      <p:rCtr x="0" y="3565"/>
                                    </p:animMotion>
                                  </p:childTnLst>
                                </p:cTn>
                              </p:par>
                              <p:par>
                                <p:cTn id="136" presetID="22" presetClass="entr" presetSubtype="8" fill="hold" grpId="0" nodeType="withEffect">
                                  <p:stCondLst>
                                    <p:cond delay="3750"/>
                                  </p:stCondLst>
                                  <p:childTnLst>
                                    <p:set>
                                      <p:cBhvr>
                                        <p:cTn id="137" dur="1" fill="hold">
                                          <p:stCondLst>
                                            <p:cond delay="0"/>
                                          </p:stCondLst>
                                        </p:cTn>
                                        <p:tgtEl>
                                          <p:spTgt spid="46"/>
                                        </p:tgtEl>
                                        <p:attrNameLst>
                                          <p:attrName>style.visibility</p:attrName>
                                        </p:attrNameLst>
                                      </p:cBhvr>
                                      <p:to>
                                        <p:strVal val="visible"/>
                                      </p:to>
                                    </p:set>
                                    <p:animEffect transition="in" filter="wipe(left)">
                                      <p:cBhvr>
                                        <p:cTn id="138" dur="500"/>
                                        <p:tgtEl>
                                          <p:spTgt spid="46"/>
                                        </p:tgtEl>
                                      </p:cBhvr>
                                    </p:animEffect>
                                  </p:childTnLst>
                                </p:cTn>
                              </p:par>
                              <p:par>
                                <p:cTn id="139" presetID="10" presetClass="entr" presetSubtype="0" fill="hold" nodeType="withEffect">
                                  <p:stCondLst>
                                    <p:cond delay="1000"/>
                                  </p:stCondLst>
                                  <p:childTnLst>
                                    <p:set>
                                      <p:cBhvr>
                                        <p:cTn id="140" dur="1" fill="hold">
                                          <p:stCondLst>
                                            <p:cond delay="0"/>
                                          </p:stCondLst>
                                        </p:cTn>
                                        <p:tgtEl>
                                          <p:spTgt spid="31"/>
                                        </p:tgtEl>
                                        <p:attrNameLst>
                                          <p:attrName>style.visibility</p:attrName>
                                        </p:attrNameLst>
                                      </p:cBhvr>
                                      <p:to>
                                        <p:strVal val="visible"/>
                                      </p:to>
                                    </p:set>
                                    <p:animEffect transition="in" filter="fade">
                                      <p:cBhvr>
                                        <p:cTn id="141" dur="20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132" grpId="0" animBg="1"/>
      <p:bldP spid="132" grpId="1" animBg="1"/>
      <p:bldP spid="133" grpId="0"/>
      <p:bldP spid="133" grpId="1"/>
      <p:bldP spid="133" grpId="2"/>
      <p:bldP spid="134" grpId="0" animBg="1"/>
      <p:bldP spid="134" grpId="1"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文本占位符 1"/>
              <p:cNvSpPr>
                <a:spLocks noGrp="1"/>
              </p:cNvSpPr>
              <p:nvPr>
                <p:ph type="body" sz="quarter" idx="1"/>
              </p:nvPr>
            </p:nvSpPr>
            <p:spPr>
              <a:xfrm>
                <a:off x="516000" y="1008000"/>
                <a:ext cx="11160000" cy="5016758"/>
              </a:xfrm>
            </p:spPr>
            <p:txBody>
              <a:bodyPr/>
              <a:lstStyle/>
              <a:p>
                <a:r>
                  <a:rPr lang="en-US" altLang="zh-CN" dirty="0"/>
                  <a:t>1. </a:t>
                </a:r>
                <a:r>
                  <a:rPr lang="zh-CN" altLang="en-US" dirty="0">
                    <a:solidFill>
                      <a:srgbClr val="FF0000"/>
                    </a:solidFill>
                  </a:rPr>
                  <a:t>图</a:t>
                </a:r>
                <a:r>
                  <a:rPr lang="en-US" altLang="zh-CN" dirty="0"/>
                  <a:t>: </a:t>
                </a:r>
                <a:r>
                  <a:rPr lang="zh-CN" altLang="en-US" dirty="0"/>
                  <a:t>无向图和有向图统称为图</a:t>
                </a:r>
                <a:r>
                  <a:rPr lang="en-US" altLang="zh-CN" dirty="0"/>
                  <a:t>. </a:t>
                </a:r>
                <a:r>
                  <a:rPr lang="zh-CN" altLang="en-US" dirty="0"/>
                  <a:t>常用</a:t>
                </a:r>
                <a:r>
                  <a:rPr lang="en-US" altLang="zh-CN" dirty="0"/>
                  <a:t>G</a:t>
                </a:r>
                <a:r>
                  <a:rPr lang="zh-CN" altLang="en-US" dirty="0"/>
                  <a:t>表示无向图或泛指图</a:t>
                </a:r>
                <a:r>
                  <a:rPr lang="en-US" altLang="zh-CN" dirty="0"/>
                  <a:t>, D</a:t>
                </a:r>
                <a:r>
                  <a:rPr lang="zh-CN" altLang="en-US" dirty="0"/>
                  <a:t>表示有向图</a:t>
                </a:r>
                <a:r>
                  <a:rPr lang="en-US" altLang="zh-CN" dirty="0"/>
                  <a:t>;</a:t>
                </a:r>
                <a:r>
                  <a:rPr lang="zh-CN" altLang="en-US" dirty="0"/>
                  <a:t> </a:t>
                </a:r>
                <a:r>
                  <a:rPr lang="en-US" altLang="zh-CN" dirty="0"/>
                  <a:t>V(G), E(G), V(D), E(D)</a:t>
                </a:r>
                <a:r>
                  <a:rPr lang="zh-CN" altLang="en-US" dirty="0"/>
                  <a:t>分别表示图的顶点集和边集</a:t>
                </a:r>
                <a:r>
                  <a:rPr lang="en-US" altLang="zh-CN" dirty="0"/>
                  <a:t>; |V(G)|, |E(G)|, |V(D)|, |E(D)|</a:t>
                </a:r>
                <a:r>
                  <a:rPr lang="zh-CN" altLang="en-US" dirty="0"/>
                  <a:t>分别表示图的顶点数和边数</a:t>
                </a:r>
                <a:r>
                  <a:rPr lang="en-US" altLang="zh-CN" dirty="0"/>
                  <a:t>.</a:t>
                </a:r>
              </a:p>
              <a:p>
                <a:r>
                  <a:rPr lang="en-US" altLang="zh-CN" dirty="0"/>
                  <a:t>2. </a:t>
                </a:r>
                <a:r>
                  <a:rPr lang="en-US" altLang="zh-CN" dirty="0">
                    <a:solidFill>
                      <a:srgbClr val="FF0000"/>
                    </a:solidFill>
                  </a:rPr>
                  <a:t>n</a:t>
                </a:r>
                <a:r>
                  <a:rPr lang="zh-CN" altLang="en-US" dirty="0">
                    <a:solidFill>
                      <a:srgbClr val="FF0000"/>
                    </a:solidFill>
                  </a:rPr>
                  <a:t>阶图</a:t>
                </a:r>
                <a:r>
                  <a:rPr lang="en-US" altLang="zh-CN" dirty="0"/>
                  <a:t>: n</a:t>
                </a:r>
                <a:r>
                  <a:rPr lang="zh-CN" altLang="en-US" dirty="0"/>
                  <a:t>个顶点的图</a:t>
                </a:r>
                <a:r>
                  <a:rPr lang="en-US" altLang="zh-CN" dirty="0"/>
                  <a:t>. </a:t>
                </a:r>
                <a:r>
                  <a:rPr lang="zh-CN" altLang="en-US" dirty="0"/>
                  <a:t>图的顶点数称为图的</a:t>
                </a:r>
                <a:r>
                  <a:rPr lang="zh-CN" altLang="en-US" dirty="0">
                    <a:solidFill>
                      <a:srgbClr val="FF0000"/>
                    </a:solidFill>
                  </a:rPr>
                  <a:t>阶</a:t>
                </a:r>
                <a:r>
                  <a:rPr lang="en-US" altLang="zh-CN" dirty="0"/>
                  <a:t>. </a:t>
                </a:r>
                <a:r>
                  <a:rPr lang="zh-CN" altLang="en-US" dirty="0"/>
                  <a:t>顶点数有限的图称为有限图</a:t>
                </a:r>
                <a:r>
                  <a:rPr lang="en-US" altLang="zh-CN" dirty="0"/>
                  <a:t>.</a:t>
                </a:r>
                <a:endParaRPr lang="zh-CN" altLang="en-US" dirty="0"/>
              </a:p>
              <a:p>
                <a:r>
                  <a:rPr lang="en-US" altLang="zh-CN" dirty="0"/>
                  <a:t>3. </a:t>
                </a:r>
                <a:r>
                  <a:rPr lang="zh-CN" altLang="en-US" dirty="0">
                    <a:solidFill>
                      <a:srgbClr val="FF0000"/>
                    </a:solidFill>
                  </a:rPr>
                  <a:t>零图</a:t>
                </a:r>
                <a:r>
                  <a:rPr lang="zh-CN" altLang="en-US" dirty="0"/>
                  <a:t>与</a:t>
                </a:r>
                <a:r>
                  <a:rPr lang="zh-CN" altLang="en-US" dirty="0">
                    <a:solidFill>
                      <a:srgbClr val="FF0000"/>
                    </a:solidFill>
                  </a:rPr>
                  <a:t>平凡图</a:t>
                </a:r>
                <a:r>
                  <a:rPr lang="en-US" altLang="zh-CN" dirty="0"/>
                  <a:t>: </a:t>
                </a:r>
                <a:r>
                  <a:rPr lang="zh-CN" altLang="en-US" dirty="0"/>
                  <a:t>没有边的图称为零图</a:t>
                </a:r>
                <a:r>
                  <a:rPr lang="en-US" altLang="zh-CN" dirty="0"/>
                  <a:t>; n</a:t>
                </a:r>
                <a:r>
                  <a:rPr lang="zh-CN" altLang="en-US" dirty="0"/>
                  <a:t>阶零图记作</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𝑁</m:t>
                        </m:r>
                      </m:e>
                      <m:sub>
                        <m:r>
                          <a:rPr lang="en-US" altLang="zh-CN" b="0" i="1" smtClean="0">
                            <a:latin typeface="Cambria Math" panose="02040503050406030204" pitchFamily="18" charset="0"/>
                          </a:rPr>
                          <m:t>𝑛</m:t>
                        </m:r>
                      </m:sub>
                    </m:sSub>
                  </m:oMath>
                </a14:m>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𝑁</m:t>
                        </m:r>
                      </m:e>
                      <m:sub>
                        <m:r>
                          <a:rPr lang="en-US" altLang="zh-CN" b="0" i="1" smtClean="0">
                            <a:latin typeface="Cambria Math" panose="02040503050406030204" pitchFamily="18" charset="0"/>
                          </a:rPr>
                          <m:t>1</m:t>
                        </m:r>
                      </m:sub>
                    </m:sSub>
                  </m:oMath>
                </a14:m>
                <a:r>
                  <a:rPr lang="zh-CN" altLang="en-US" dirty="0"/>
                  <a:t>称为平凡图</a:t>
                </a:r>
                <a:r>
                  <a:rPr lang="en-US" altLang="zh-CN" dirty="0"/>
                  <a:t>.</a:t>
                </a:r>
                <a:endParaRPr lang="zh-CN" altLang="en-US" dirty="0"/>
              </a:p>
              <a:p>
                <a:r>
                  <a:rPr lang="en-US" altLang="zh-CN" dirty="0"/>
                  <a:t>4. </a:t>
                </a:r>
                <a:r>
                  <a:rPr lang="zh-CN" altLang="en-US" dirty="0">
                    <a:solidFill>
                      <a:srgbClr val="FF0000"/>
                    </a:solidFill>
                  </a:rPr>
                  <a:t>空图</a:t>
                </a:r>
                <a:r>
                  <a:rPr lang="en-US" altLang="zh-CN" dirty="0">
                    <a:sym typeface="Symbol" panose="05050102010706020507" pitchFamily="18" charset="2"/>
                  </a:rPr>
                  <a:t>: </a:t>
                </a:r>
                <a:r>
                  <a:rPr lang="zh-CN" altLang="en-US" dirty="0">
                    <a:sym typeface="Symbol" panose="05050102010706020507" pitchFamily="18" charset="2"/>
                  </a:rPr>
                  <a:t>顶点集为空集的图</a:t>
                </a:r>
                <a:r>
                  <a:rPr lang="en-US" altLang="zh-CN" dirty="0">
                    <a:sym typeface="Symbol" panose="05050102010706020507" pitchFamily="18" charset="2"/>
                  </a:rPr>
                  <a:t>, </a:t>
                </a:r>
                <a:r>
                  <a:rPr lang="zh-CN" altLang="en-US" dirty="0">
                    <a:sym typeface="Symbol" panose="05050102010706020507" pitchFamily="18" charset="2"/>
                  </a:rPr>
                  <a:t>记作</a:t>
                </a:r>
                <a:r>
                  <a:rPr lang="en-US" altLang="zh-CN" dirty="0">
                    <a:sym typeface="Symbol" panose="05050102010706020507" pitchFamily="18" charset="2"/>
                  </a:rPr>
                  <a:t>.</a:t>
                </a:r>
                <a:endParaRPr lang="en-US" altLang="zh-CN" dirty="0"/>
              </a:p>
              <a:p>
                <a:r>
                  <a:rPr lang="en-US" altLang="zh-CN" dirty="0"/>
                  <a:t>5. </a:t>
                </a:r>
                <a:r>
                  <a:rPr lang="zh-CN" altLang="en-US" dirty="0">
                    <a:solidFill>
                      <a:srgbClr val="FF0000"/>
                    </a:solidFill>
                  </a:rPr>
                  <a:t>标定图</a:t>
                </a:r>
                <a:r>
                  <a:rPr lang="en-US" altLang="zh-CN" dirty="0"/>
                  <a:t>: </a:t>
                </a:r>
                <a:r>
                  <a:rPr lang="zh-CN" altLang="en-US" dirty="0"/>
                  <a:t>用图形表示图时</a:t>
                </a:r>
                <a:r>
                  <a:rPr lang="en-US" altLang="zh-CN" dirty="0"/>
                  <a:t>,</a:t>
                </a:r>
                <a:r>
                  <a:rPr lang="zh-CN" altLang="en-US" dirty="0"/>
                  <a:t>如果为每个</a:t>
                </a:r>
                <a:r>
                  <a:rPr lang="zh-CN" altLang="en-US" dirty="0">
                    <a:solidFill>
                      <a:srgbClr val="FF0000"/>
                    </a:solidFill>
                  </a:rPr>
                  <a:t>顶点</a:t>
                </a:r>
                <a:r>
                  <a:rPr lang="zh-CN" altLang="en-US" dirty="0"/>
                  <a:t>和每条</a:t>
                </a:r>
                <a:r>
                  <a:rPr lang="zh-CN" altLang="en-US" dirty="0">
                    <a:solidFill>
                      <a:srgbClr val="FF0000"/>
                    </a:solidFill>
                  </a:rPr>
                  <a:t>边</a:t>
                </a:r>
                <a:r>
                  <a:rPr lang="zh-CN" altLang="en-US" dirty="0"/>
                  <a:t>都指定</a:t>
                </a:r>
                <a:r>
                  <a:rPr lang="zh-CN" altLang="en-US" dirty="0">
                    <a:solidFill>
                      <a:srgbClr val="FF0000"/>
                    </a:solidFill>
                  </a:rPr>
                  <a:t>符号表示</a:t>
                </a:r>
                <a:r>
                  <a:rPr lang="en-US" altLang="zh-CN" dirty="0"/>
                  <a:t>, </a:t>
                </a:r>
                <a:r>
                  <a:rPr lang="zh-CN" altLang="en-US" dirty="0"/>
                  <a:t>则称为标定图</a:t>
                </a:r>
                <a:r>
                  <a:rPr lang="en-US" altLang="zh-CN" dirty="0"/>
                  <a:t>; </a:t>
                </a:r>
                <a:r>
                  <a:rPr lang="zh-CN" altLang="en-US" dirty="0"/>
                  <a:t>否则</a:t>
                </a:r>
                <a:r>
                  <a:rPr lang="en-US" altLang="zh-CN" dirty="0"/>
                  <a:t>, </a:t>
                </a:r>
                <a:r>
                  <a:rPr lang="zh-CN" altLang="en-US" dirty="0"/>
                  <a:t>为非标定图</a:t>
                </a:r>
                <a:r>
                  <a:rPr lang="en-US" altLang="zh-CN" dirty="0"/>
                  <a:t>.</a:t>
                </a:r>
              </a:p>
            </p:txBody>
          </p:sp>
        </mc:Choice>
        <mc:Fallback xmlns="">
          <p:sp>
            <p:nvSpPr>
              <p:cNvPr id="2" name="文本占位符 1"/>
              <p:cNvSpPr>
                <a:spLocks noGrp="1" noRot="1" noChangeAspect="1" noMove="1" noResize="1" noEditPoints="1" noAdjustHandles="1" noChangeArrowheads="1" noChangeShapeType="1" noTextEdit="1"/>
              </p:cNvSpPr>
              <p:nvPr>
                <p:ph type="body" sz="quarter" idx="1"/>
              </p:nvPr>
            </p:nvSpPr>
            <p:spPr>
              <a:xfrm>
                <a:off x="516000" y="1008000"/>
                <a:ext cx="11160000" cy="5016758"/>
              </a:xfrm>
              <a:blipFill>
                <a:blip r:embed="rId2"/>
                <a:stretch>
                  <a:fillRect l="-1148" t="-1823" r="-2240" b="-2916"/>
                </a:stretch>
              </a:blipFill>
            </p:spPr>
            <p:txBody>
              <a:bodyPr/>
              <a:lstStyle/>
              <a:p>
                <a:r>
                  <a:rPr lang="zh-CN" altLang="en-US">
                    <a:noFill/>
                  </a:rPr>
                  <a:t> </a:t>
                </a:r>
              </a:p>
            </p:txBody>
          </p:sp>
        </mc:Fallback>
      </mc:AlternateContent>
      <p:sp>
        <p:nvSpPr>
          <p:cNvPr id="6146" name="Rectangle 2"/>
          <p:cNvSpPr>
            <a:spLocks noGrp="1" noChangeArrowheads="1"/>
          </p:cNvSpPr>
          <p:nvPr>
            <p:ph type="title"/>
          </p:nvPr>
        </p:nvSpPr>
        <p:spPr/>
        <p:txBody>
          <a:bodyPr/>
          <a:lstStyle/>
          <a:p>
            <a:r>
              <a:rPr lang="zh-CN" altLang="en-US" dirty="0"/>
              <a:t>三、图的相关概念</a:t>
            </a:r>
            <a:endParaRPr lang="en-US" altLang="zh-CN" dirty="0"/>
          </a:p>
        </p:txBody>
      </p:sp>
      <p:sp>
        <p:nvSpPr>
          <p:cNvPr id="9" name="文本占位符 8"/>
          <p:cNvSpPr>
            <a:spLocks noGrp="1"/>
          </p:cNvSpPr>
          <p:nvPr>
            <p:ph type="body" sz="quarter" idx="11"/>
          </p:nvPr>
        </p:nvSpPr>
        <p:spPr/>
        <p:txBody>
          <a:bodyPr/>
          <a:lstStyle/>
          <a:p>
            <a:r>
              <a:rPr lang="en-US" altLang="zh-CN"/>
              <a:t>8.1 </a:t>
            </a:r>
            <a:r>
              <a:rPr lang="zh-CN" altLang="en-US"/>
              <a:t>图</a:t>
            </a:r>
            <a:endParaRPr lang="zh-CN" altLang="en-US" dirty="0"/>
          </a:p>
        </p:txBody>
      </p:sp>
      <p:sp>
        <p:nvSpPr>
          <p:cNvPr id="4" name="灯片编号占位符 3">
            <a:extLst>
              <a:ext uri="{FF2B5EF4-FFF2-40B4-BE49-F238E27FC236}">
                <a16:creationId xmlns:a16="http://schemas.microsoft.com/office/drawing/2014/main" id="{6BE897B2-1357-44A7-9257-68EE46BB8EA9}"/>
              </a:ext>
            </a:extLst>
          </p:cNvPr>
          <p:cNvSpPr>
            <a:spLocks noGrp="1"/>
          </p:cNvSpPr>
          <p:nvPr>
            <p:ph type="sldNum" sz="quarter" idx="10"/>
          </p:nvPr>
        </p:nvSpPr>
        <p:spPr/>
        <p:txBody>
          <a:bodyPr/>
          <a:lstStyle/>
          <a:p>
            <a:fld id="{ADDBA8A9-FE90-4847-B2BB-91D9864F4629}" type="slidenum">
              <a:rPr lang="zh-CN" altLang="en-US" smtClean="0"/>
              <a:pPr/>
              <a:t>8</a:t>
            </a:fld>
            <a:r>
              <a:rPr lang="en-US" altLang="zh-CN"/>
              <a:t>|73</a:t>
            </a:r>
            <a:endParaRPr lang="zh-CN" altLang="en-US" dirty="0"/>
          </a:p>
        </p:txBody>
      </p:sp>
    </p:spTree>
    <p:extLst>
      <p:ext uri="{BB962C8B-B14F-4D97-AF65-F5344CB8AC3E}">
        <p14:creationId xmlns:p14="http://schemas.microsoft.com/office/powerpoint/2010/main" val="116512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500"/>
                                        <p:tgtEl>
                                          <p:spTgt spid="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Effect transition="in" filter="fade">
                                      <p:cBhvr>
                                        <p:cTn id="27" dur="500"/>
                                        <p:tgtEl>
                                          <p:spTgt spid="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文本占位符 1"/>
              <p:cNvSpPr>
                <a:spLocks noGrp="1"/>
              </p:cNvSpPr>
              <p:nvPr>
                <p:ph type="body" sz="quarter" idx="1"/>
              </p:nvPr>
            </p:nvSpPr>
            <p:spPr>
              <a:xfrm>
                <a:off x="516000" y="1008000"/>
                <a:ext cx="11160000" cy="5026825"/>
              </a:xfrm>
            </p:spPr>
            <p:txBody>
              <a:bodyPr/>
              <a:lstStyle/>
              <a:p>
                <a:r>
                  <a:rPr lang="en-US" altLang="zh-CN" dirty="0"/>
                  <a:t>5. </a:t>
                </a:r>
                <a:r>
                  <a:rPr lang="zh-CN" altLang="en-US" dirty="0">
                    <a:solidFill>
                      <a:srgbClr val="FF0000"/>
                    </a:solidFill>
                  </a:rPr>
                  <a:t>基图</a:t>
                </a:r>
                <a:r>
                  <a:rPr lang="en-US" altLang="zh-CN" dirty="0"/>
                  <a:t>: </a:t>
                </a:r>
                <a:r>
                  <a:rPr lang="zh-CN" altLang="en-US" dirty="0"/>
                  <a:t>将一个有向图的各条有向边改成无向边得到的无向图称为原有向图的基图</a:t>
                </a:r>
                <a:r>
                  <a:rPr lang="en-US" altLang="zh-CN" dirty="0"/>
                  <a:t>.</a:t>
                </a:r>
              </a:p>
              <a:p>
                <a:r>
                  <a:rPr lang="en-US" altLang="zh-CN" dirty="0"/>
                  <a:t>6. </a:t>
                </a:r>
                <a:r>
                  <a:rPr lang="zh-CN" altLang="en-US" dirty="0"/>
                  <a:t>顶点与边的</a:t>
                </a:r>
                <a:r>
                  <a:rPr lang="zh-CN" altLang="en-US" dirty="0">
                    <a:solidFill>
                      <a:srgbClr val="FF0000"/>
                    </a:solidFill>
                  </a:rPr>
                  <a:t>关联</a:t>
                </a:r>
                <a:r>
                  <a:rPr lang="zh-CN" altLang="en-US" dirty="0"/>
                  <a:t>关系</a:t>
                </a:r>
                <a:r>
                  <a:rPr lang="en-US" altLang="zh-CN" dirty="0"/>
                  <a:t>: </a:t>
                </a:r>
                <a:r>
                  <a:rPr lang="zh-CN" altLang="en-US" dirty="0">
                    <a:solidFill>
                      <a:srgbClr val="FF0000"/>
                    </a:solidFill>
                  </a:rPr>
                  <a:t>无向图</a:t>
                </a:r>
                <a:r>
                  <a:rPr lang="en-US" altLang="zh-CN" dirty="0"/>
                  <a:t>G=&lt;V,E&gt;, </a:t>
                </a:r>
                <a:r>
                  <a:rPr lang="zh-CN" altLang="en-US" dirty="0"/>
                  <a:t>边</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𝑒</m:t>
                        </m:r>
                      </m:e>
                      <m:sub>
                        <m:r>
                          <a:rPr lang="en-US" altLang="zh-CN" b="0" i="1" smtClean="0">
                            <a:latin typeface="Cambria Math" panose="02040503050406030204" pitchFamily="18" charset="0"/>
                          </a:rPr>
                          <m:t>𝑘</m:t>
                        </m:r>
                      </m:sub>
                    </m:sSub>
                  </m:oMath>
                </a14:m>
                <a:r>
                  <a:rPr lang="en-US" altLang="zh-CN" dirty="0"/>
                  <a:t>=(</a:t>
                </a:r>
                <a14:m>
                  <m:oMath xmlns:m="http://schemas.openxmlformats.org/officeDocument/2006/math">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𝑣</m:t>
                        </m:r>
                      </m:e>
                      <m:sub>
                        <m:r>
                          <a:rPr lang="en-US" altLang="zh-CN" b="0" i="1" smtClean="0">
                            <a:latin typeface="Cambria Math" panose="02040503050406030204" pitchFamily="18" charset="0"/>
                          </a:rPr>
                          <m:t>𝑖</m:t>
                        </m:r>
                      </m:sub>
                    </m:sSub>
                  </m:oMath>
                </a14:m>
                <a:r>
                  <a:rPr lang="en-US" altLang="zh-CN" dirty="0"/>
                  <a:t>,</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b="0" i="1" smtClean="0">
                            <a:latin typeface="Cambria Math" panose="02040503050406030204" pitchFamily="18" charset="0"/>
                          </a:rPr>
                          <m:t>𝑗</m:t>
                        </m:r>
                      </m:sub>
                    </m:sSub>
                  </m:oMath>
                </a14:m>
                <a:r>
                  <a:rPr lang="en-US" altLang="zh-CN" dirty="0"/>
                  <a:t>)</a:t>
                </a:r>
                <a:r>
                  <a:rPr lang="en-US" altLang="zh-CN" dirty="0">
                    <a:latin typeface="Times New Roman" panose="02020603050405020304" pitchFamily="18" charset="0"/>
                    <a:sym typeface="Symbol" panose="05050102010706020507" pitchFamily="18" charset="2"/>
                  </a:rPr>
                  <a:t>E, </a:t>
                </a:r>
                <a:r>
                  <a:rPr lang="zh-CN" altLang="en-US" dirty="0">
                    <a:latin typeface="Times New Roman" panose="02020603050405020304" pitchFamily="18" charset="0"/>
                    <a:sym typeface="Symbol" panose="05050102010706020507" pitchFamily="18" charset="2"/>
                  </a:rPr>
                  <a:t>那么</a:t>
                </a:r>
                <a:endParaRPr lang="zh-CN" altLang="en-US" dirty="0"/>
              </a:p>
              <a:p>
                <a:pPr lvl="1"/>
                <a:r>
                  <a:rPr lang="zh-CN" altLang="en-US" dirty="0"/>
                  <a:t>①称</a:t>
                </a:r>
                <a14:m>
                  <m:oMath xmlns:m="http://schemas.openxmlformats.org/officeDocument/2006/math">
                    <m:sSub>
                      <m:sSubPr>
                        <m:ctrlPr>
                          <a:rPr lang="en-US" altLang="zh-CN" i="1">
                            <a:latin typeface="Cambria Math" panose="02040503050406030204" pitchFamily="18" charset="0"/>
                          </a:rPr>
                        </m:ctrlPr>
                      </m:sSubPr>
                      <m:e>
                        <m:r>
                          <a:rPr lang="en-US" altLang="zh-CN" b="0" i="1">
                            <a:latin typeface="Cambria Math" panose="02040503050406030204" pitchFamily="18" charset="0"/>
                          </a:rPr>
                          <m:t>𝑣</m:t>
                        </m:r>
                      </m:e>
                      <m:sub>
                        <m:r>
                          <a:rPr lang="en-US" altLang="zh-CN" b="0" i="1">
                            <a:latin typeface="Cambria Math" panose="02040503050406030204" pitchFamily="18" charset="0"/>
                          </a:rPr>
                          <m:t>𝑖</m:t>
                        </m:r>
                      </m:sub>
                    </m:sSub>
                  </m:oMath>
                </a14:m>
                <a:r>
                  <a:rPr lang="zh-CN" altLang="en-US" dirty="0"/>
                  <a:t>和</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b="0" i="1">
                            <a:latin typeface="Cambria Math" panose="02040503050406030204" pitchFamily="18" charset="0"/>
                          </a:rPr>
                          <m:t>𝑗</m:t>
                        </m:r>
                      </m:sub>
                    </m:sSub>
                  </m:oMath>
                </a14:m>
                <a:r>
                  <a:rPr lang="zh-CN" altLang="en-US" dirty="0"/>
                  <a:t>为</a:t>
                </a:r>
                <a14:m>
                  <m:oMath xmlns:m="http://schemas.openxmlformats.org/officeDocument/2006/math">
                    <m:sSub>
                      <m:sSubPr>
                        <m:ctrlPr>
                          <a:rPr lang="en-US" altLang="zh-CN" i="1">
                            <a:latin typeface="Cambria Math" panose="02040503050406030204" pitchFamily="18" charset="0"/>
                          </a:rPr>
                        </m:ctrlPr>
                      </m:sSubPr>
                      <m:e>
                        <m:r>
                          <a:rPr lang="en-US" altLang="zh-CN" b="0" i="1">
                            <a:latin typeface="Cambria Math" panose="02040503050406030204" pitchFamily="18" charset="0"/>
                          </a:rPr>
                          <m:t>𝑒</m:t>
                        </m:r>
                      </m:e>
                      <m:sub>
                        <m:r>
                          <a:rPr lang="en-US" altLang="zh-CN" b="0" i="1">
                            <a:latin typeface="Cambria Math" panose="02040503050406030204" pitchFamily="18" charset="0"/>
                          </a:rPr>
                          <m:t>𝑘</m:t>
                        </m:r>
                      </m:sub>
                    </m:sSub>
                  </m:oMath>
                </a14:m>
                <a:r>
                  <a:rPr lang="zh-CN" altLang="en-US" dirty="0"/>
                  <a:t>的</a:t>
                </a:r>
                <a:r>
                  <a:rPr lang="zh-CN" altLang="en-US" dirty="0">
                    <a:solidFill>
                      <a:srgbClr val="FF0000"/>
                    </a:solidFill>
                  </a:rPr>
                  <a:t>端点</a:t>
                </a:r>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b="0" i="1">
                            <a:latin typeface="Cambria Math" panose="02040503050406030204" pitchFamily="18" charset="0"/>
                          </a:rPr>
                          <m:t>𝑒</m:t>
                        </m:r>
                      </m:e>
                      <m:sub>
                        <m:r>
                          <a:rPr lang="en-US" altLang="zh-CN" b="0" i="1">
                            <a:latin typeface="Cambria Math" panose="02040503050406030204" pitchFamily="18" charset="0"/>
                          </a:rPr>
                          <m:t>𝑘</m:t>
                        </m:r>
                      </m:sub>
                    </m:sSub>
                  </m:oMath>
                </a14:m>
                <a:r>
                  <a:rPr lang="zh-CN" altLang="en-US" dirty="0"/>
                  <a:t>与</a:t>
                </a:r>
                <a14:m>
                  <m:oMath xmlns:m="http://schemas.openxmlformats.org/officeDocument/2006/math">
                    <m:sSub>
                      <m:sSubPr>
                        <m:ctrlPr>
                          <a:rPr lang="en-US" altLang="zh-CN" i="1">
                            <a:latin typeface="Cambria Math" panose="02040503050406030204" pitchFamily="18" charset="0"/>
                          </a:rPr>
                        </m:ctrlPr>
                      </m:sSubPr>
                      <m:e>
                        <m:r>
                          <a:rPr lang="en-US" altLang="zh-CN" b="0" i="1">
                            <a:latin typeface="Cambria Math" panose="02040503050406030204" pitchFamily="18" charset="0"/>
                          </a:rPr>
                          <m:t>𝑣</m:t>
                        </m:r>
                      </m:e>
                      <m:sub>
                        <m:r>
                          <a:rPr lang="en-US" altLang="zh-CN" b="0" i="1">
                            <a:latin typeface="Cambria Math" panose="02040503050406030204" pitchFamily="18" charset="0"/>
                          </a:rPr>
                          <m:t>𝑖</m:t>
                        </m:r>
                      </m:sub>
                    </m:sSub>
                  </m:oMath>
                </a14:m>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b="0" i="1">
                            <a:latin typeface="Cambria Math" panose="02040503050406030204" pitchFamily="18" charset="0"/>
                          </a:rPr>
                          <m:t>𝑗</m:t>
                        </m:r>
                      </m:sub>
                    </m:sSub>
                  </m:oMath>
                </a14:m>
                <a:r>
                  <a:rPr lang="zh-CN" altLang="en-US" dirty="0">
                    <a:solidFill>
                      <a:srgbClr val="FF0000"/>
                    </a:solidFill>
                  </a:rPr>
                  <a:t>关联</a:t>
                </a:r>
                <a:r>
                  <a:rPr lang="en-US" altLang="zh-CN" dirty="0"/>
                  <a:t>; </a:t>
                </a:r>
                <a:r>
                  <a:rPr lang="zh-CN" altLang="en-US" dirty="0"/>
                  <a:t>如果</a:t>
                </a:r>
                <a14:m>
                  <m:oMath xmlns:m="http://schemas.openxmlformats.org/officeDocument/2006/math">
                    <m:sSub>
                      <m:sSubPr>
                        <m:ctrlPr>
                          <a:rPr lang="en-US" altLang="zh-CN" i="1">
                            <a:latin typeface="Cambria Math" panose="02040503050406030204" pitchFamily="18" charset="0"/>
                          </a:rPr>
                        </m:ctrlPr>
                      </m:sSubPr>
                      <m:e>
                        <m:r>
                          <a:rPr lang="en-US" altLang="zh-CN" b="0" i="1">
                            <a:latin typeface="Cambria Math" panose="02040503050406030204" pitchFamily="18" charset="0"/>
                          </a:rPr>
                          <m:t>𝑣</m:t>
                        </m:r>
                      </m:e>
                      <m:sub>
                        <m:r>
                          <a:rPr lang="en-US" altLang="zh-CN" b="0" i="1">
                            <a:latin typeface="Cambria Math" panose="02040503050406030204" pitchFamily="18" charset="0"/>
                          </a:rPr>
                          <m:t>𝑖</m:t>
                        </m:r>
                      </m:sub>
                    </m:sSub>
                  </m:oMath>
                </a14:m>
                <a:r>
                  <a:rPr lang="zh-CN" altLang="en-US" dirty="0"/>
                  <a:t>≠</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b="0" i="1">
                            <a:latin typeface="Cambria Math" panose="02040503050406030204" pitchFamily="18" charset="0"/>
                          </a:rPr>
                          <m:t>𝑗</m:t>
                        </m:r>
                      </m:sub>
                    </m:sSub>
                  </m:oMath>
                </a14:m>
                <a:r>
                  <a:rPr lang="en-US" altLang="zh-CN" dirty="0"/>
                  <a:t>, </a:t>
                </a:r>
                <a:r>
                  <a:rPr lang="zh-CN" altLang="en-US" dirty="0"/>
                  <a:t>则称</a:t>
                </a:r>
                <a14:m>
                  <m:oMath xmlns:m="http://schemas.openxmlformats.org/officeDocument/2006/math">
                    <m:sSub>
                      <m:sSubPr>
                        <m:ctrlPr>
                          <a:rPr lang="en-US" altLang="zh-CN" i="1">
                            <a:latin typeface="Cambria Math" panose="02040503050406030204" pitchFamily="18" charset="0"/>
                          </a:rPr>
                        </m:ctrlPr>
                      </m:sSubPr>
                      <m:e>
                        <m:r>
                          <a:rPr lang="en-US" altLang="zh-CN" b="0" i="1">
                            <a:latin typeface="Cambria Math" panose="02040503050406030204" pitchFamily="18" charset="0"/>
                          </a:rPr>
                          <m:t>𝑒</m:t>
                        </m:r>
                      </m:e>
                      <m:sub>
                        <m:r>
                          <a:rPr lang="en-US" altLang="zh-CN" b="0" i="1">
                            <a:latin typeface="Cambria Math" panose="02040503050406030204" pitchFamily="18" charset="0"/>
                          </a:rPr>
                          <m:t>𝑘</m:t>
                        </m:r>
                      </m:sub>
                    </m:sSub>
                  </m:oMath>
                </a14:m>
                <a:r>
                  <a:rPr lang="zh-CN" altLang="en-US" dirty="0"/>
                  <a:t>与</a:t>
                </a:r>
                <a14:m>
                  <m:oMath xmlns:m="http://schemas.openxmlformats.org/officeDocument/2006/math">
                    <m:sSub>
                      <m:sSubPr>
                        <m:ctrlPr>
                          <a:rPr lang="en-US" altLang="zh-CN" i="1">
                            <a:latin typeface="Cambria Math" panose="02040503050406030204" pitchFamily="18" charset="0"/>
                          </a:rPr>
                        </m:ctrlPr>
                      </m:sSubPr>
                      <m:e>
                        <m:r>
                          <a:rPr lang="en-US" altLang="zh-CN" b="0" i="1">
                            <a:latin typeface="Cambria Math" panose="02040503050406030204" pitchFamily="18" charset="0"/>
                          </a:rPr>
                          <m:t>𝑣</m:t>
                        </m:r>
                      </m:e>
                      <m:sub>
                        <m:r>
                          <a:rPr lang="en-US" altLang="zh-CN" b="0" i="1">
                            <a:latin typeface="Cambria Math" panose="02040503050406030204" pitchFamily="18" charset="0"/>
                          </a:rPr>
                          <m:t>𝑖</m:t>
                        </m:r>
                      </m:sub>
                    </m:sSub>
                  </m:oMath>
                </a14:m>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b="0" i="1">
                            <a:latin typeface="Cambria Math" panose="02040503050406030204" pitchFamily="18" charset="0"/>
                          </a:rPr>
                          <m:t>𝑗</m:t>
                        </m:r>
                      </m:sub>
                    </m:sSub>
                  </m:oMath>
                </a14:m>
                <a:r>
                  <a:rPr lang="zh-CN" altLang="en-US" dirty="0"/>
                  <a:t>的</a:t>
                </a:r>
                <a:r>
                  <a:rPr lang="zh-CN" altLang="en-US" dirty="0">
                    <a:solidFill>
                      <a:srgbClr val="FF0000"/>
                    </a:solidFill>
                  </a:rPr>
                  <a:t>关联次数</a:t>
                </a:r>
                <a:r>
                  <a:rPr lang="zh-CN" altLang="en-US" dirty="0"/>
                  <a:t>为</a:t>
                </a:r>
                <a:r>
                  <a:rPr lang="en-US" altLang="zh-CN" dirty="0"/>
                  <a:t>1.</a:t>
                </a:r>
                <a:endParaRPr lang="zh-CN" altLang="en-US" dirty="0"/>
              </a:p>
              <a:p>
                <a:pPr lvl="1"/>
                <a:r>
                  <a:rPr lang="zh-CN" altLang="en-US" dirty="0"/>
                  <a:t>②如果</a:t>
                </a:r>
                <a14:m>
                  <m:oMath xmlns:m="http://schemas.openxmlformats.org/officeDocument/2006/math">
                    <m:sSub>
                      <m:sSubPr>
                        <m:ctrlPr>
                          <a:rPr lang="en-US" altLang="zh-CN" i="1">
                            <a:latin typeface="Cambria Math" panose="02040503050406030204" pitchFamily="18" charset="0"/>
                          </a:rPr>
                        </m:ctrlPr>
                      </m:sSubPr>
                      <m:e>
                        <m:r>
                          <a:rPr lang="en-US" altLang="zh-CN" b="0" i="1">
                            <a:latin typeface="Cambria Math" panose="02040503050406030204" pitchFamily="18" charset="0"/>
                          </a:rPr>
                          <m:t>𝑣</m:t>
                        </m:r>
                      </m:e>
                      <m:sub>
                        <m:r>
                          <a:rPr lang="en-US" altLang="zh-CN" b="0" i="1">
                            <a:latin typeface="Cambria Math" panose="02040503050406030204" pitchFamily="18" charset="0"/>
                          </a:rPr>
                          <m:t>𝑖</m:t>
                        </m:r>
                      </m:sub>
                    </m:sSub>
                  </m:oMath>
                </a14:m>
                <a:r>
                  <a:rPr lang="en-US" altLang="zh-CN" dirty="0"/>
                  <a:t>=</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b="0" i="1">
                            <a:latin typeface="Cambria Math" panose="02040503050406030204" pitchFamily="18" charset="0"/>
                          </a:rPr>
                          <m:t>𝑗</m:t>
                        </m:r>
                      </m:sub>
                    </m:sSub>
                  </m:oMath>
                </a14:m>
                <a:r>
                  <a:rPr lang="en-US" altLang="zh-CN" dirty="0"/>
                  <a:t>, </a:t>
                </a:r>
                <a:r>
                  <a:rPr lang="zh-CN" altLang="en-US" dirty="0"/>
                  <a:t>则称</a:t>
                </a:r>
                <a14:m>
                  <m:oMath xmlns:m="http://schemas.openxmlformats.org/officeDocument/2006/math">
                    <m:sSub>
                      <m:sSubPr>
                        <m:ctrlPr>
                          <a:rPr lang="en-US" altLang="zh-CN" i="1">
                            <a:latin typeface="Cambria Math" panose="02040503050406030204" pitchFamily="18" charset="0"/>
                          </a:rPr>
                        </m:ctrlPr>
                      </m:sSubPr>
                      <m:e>
                        <m:r>
                          <a:rPr lang="en-US" altLang="zh-CN" b="0" i="1">
                            <a:latin typeface="Cambria Math" panose="02040503050406030204" pitchFamily="18" charset="0"/>
                          </a:rPr>
                          <m:t>𝑒</m:t>
                        </m:r>
                      </m:e>
                      <m:sub>
                        <m:r>
                          <a:rPr lang="en-US" altLang="zh-CN" b="0" i="1">
                            <a:latin typeface="Cambria Math" panose="02040503050406030204" pitchFamily="18" charset="0"/>
                          </a:rPr>
                          <m:t>𝑘</m:t>
                        </m:r>
                      </m:sub>
                    </m:sSub>
                  </m:oMath>
                </a14:m>
                <a:r>
                  <a:rPr lang="zh-CN" altLang="en-US" dirty="0"/>
                  <a:t>与</a:t>
                </a:r>
                <a14:m>
                  <m:oMath xmlns:m="http://schemas.openxmlformats.org/officeDocument/2006/math">
                    <m:sSub>
                      <m:sSubPr>
                        <m:ctrlPr>
                          <a:rPr lang="en-US" altLang="zh-CN" i="1">
                            <a:latin typeface="Cambria Math" panose="02040503050406030204" pitchFamily="18" charset="0"/>
                          </a:rPr>
                        </m:ctrlPr>
                      </m:sSubPr>
                      <m:e>
                        <m:r>
                          <a:rPr lang="en-US" altLang="zh-CN" b="0" i="1">
                            <a:latin typeface="Cambria Math" panose="02040503050406030204" pitchFamily="18" charset="0"/>
                          </a:rPr>
                          <m:t>𝑣</m:t>
                        </m:r>
                      </m:e>
                      <m:sub>
                        <m:r>
                          <a:rPr lang="en-US" altLang="zh-CN" b="0" i="1">
                            <a:latin typeface="Cambria Math" panose="02040503050406030204" pitchFamily="18" charset="0"/>
                          </a:rPr>
                          <m:t>𝑖</m:t>
                        </m:r>
                      </m:sub>
                    </m:sSub>
                  </m:oMath>
                </a14:m>
                <a:r>
                  <a:rPr lang="zh-CN" altLang="en-US" dirty="0"/>
                  <a:t>的关联次数为</a:t>
                </a:r>
                <a:r>
                  <a:rPr lang="en-US" altLang="zh-CN" dirty="0"/>
                  <a:t>2, </a:t>
                </a:r>
                <a:r>
                  <a:rPr lang="zh-CN" altLang="en-US" dirty="0"/>
                  <a:t>并称</a:t>
                </a:r>
                <a14:m>
                  <m:oMath xmlns:m="http://schemas.openxmlformats.org/officeDocument/2006/math">
                    <m:sSub>
                      <m:sSubPr>
                        <m:ctrlPr>
                          <a:rPr lang="en-US" altLang="zh-CN" i="1">
                            <a:latin typeface="Cambria Math" panose="02040503050406030204" pitchFamily="18" charset="0"/>
                          </a:rPr>
                        </m:ctrlPr>
                      </m:sSubPr>
                      <m:e>
                        <m:r>
                          <a:rPr lang="en-US" altLang="zh-CN" b="0" i="1">
                            <a:latin typeface="Cambria Math" panose="02040503050406030204" pitchFamily="18" charset="0"/>
                          </a:rPr>
                          <m:t>𝑒</m:t>
                        </m:r>
                      </m:e>
                      <m:sub>
                        <m:r>
                          <a:rPr lang="en-US" altLang="zh-CN" b="0" i="1">
                            <a:latin typeface="Cambria Math" panose="02040503050406030204" pitchFamily="18" charset="0"/>
                          </a:rPr>
                          <m:t>𝑘</m:t>
                        </m:r>
                      </m:sub>
                    </m:sSub>
                  </m:oMath>
                </a14:m>
                <a:r>
                  <a:rPr lang="zh-CN" altLang="en-US" dirty="0"/>
                  <a:t>为</a:t>
                </a:r>
                <a:r>
                  <a:rPr lang="zh-CN" altLang="en-US" dirty="0">
                    <a:solidFill>
                      <a:srgbClr val="FF0000"/>
                    </a:solidFill>
                  </a:rPr>
                  <a:t>环</a:t>
                </a:r>
                <a:r>
                  <a:rPr lang="en-US" altLang="zh-CN" dirty="0"/>
                  <a:t>.</a:t>
                </a:r>
                <a:endParaRPr lang="zh-CN" altLang="en-US" dirty="0"/>
              </a:p>
              <a:p>
                <a:pPr lvl="1"/>
                <a:r>
                  <a:rPr lang="zh-CN" altLang="en-US" dirty="0"/>
                  <a:t>③如果顶点</a:t>
                </a:r>
                <a14:m>
                  <m:oMath xmlns:m="http://schemas.openxmlformats.org/officeDocument/2006/math">
                    <m:sSub>
                      <m:sSubPr>
                        <m:ctrlPr>
                          <a:rPr lang="en-US" altLang="zh-CN" i="1">
                            <a:latin typeface="Cambria Math" panose="02040503050406030204" pitchFamily="18" charset="0"/>
                          </a:rPr>
                        </m:ctrlPr>
                      </m:sSubPr>
                      <m:e>
                        <m:r>
                          <a:rPr lang="en-US" altLang="zh-CN" b="0" i="1">
                            <a:latin typeface="Cambria Math" panose="02040503050406030204" pitchFamily="18" charset="0"/>
                          </a:rPr>
                          <m:t>𝑣</m:t>
                        </m:r>
                      </m:e>
                      <m:sub>
                        <m:r>
                          <a:rPr lang="en-US" altLang="zh-CN" b="0" i="1">
                            <a:latin typeface="Cambria Math" panose="02040503050406030204" pitchFamily="18" charset="0"/>
                          </a:rPr>
                          <m:t>𝑖</m:t>
                        </m:r>
                      </m:sub>
                    </m:sSub>
                  </m:oMath>
                </a14:m>
                <a:r>
                  <a:rPr lang="zh-CN" altLang="en-US" dirty="0"/>
                  <a:t>不与边</a:t>
                </a:r>
                <a14:m>
                  <m:oMath xmlns:m="http://schemas.openxmlformats.org/officeDocument/2006/math">
                    <m:sSub>
                      <m:sSubPr>
                        <m:ctrlPr>
                          <a:rPr lang="en-US" altLang="zh-CN" i="1">
                            <a:latin typeface="Cambria Math" panose="02040503050406030204" pitchFamily="18" charset="0"/>
                          </a:rPr>
                        </m:ctrlPr>
                      </m:sSubPr>
                      <m:e>
                        <m:r>
                          <a:rPr lang="en-US" altLang="zh-CN" b="0" i="1">
                            <a:latin typeface="Cambria Math" panose="02040503050406030204" pitchFamily="18" charset="0"/>
                          </a:rPr>
                          <m:t>𝑒</m:t>
                        </m:r>
                      </m:e>
                      <m:sub>
                        <m:r>
                          <a:rPr lang="en-US" altLang="zh-CN" b="0" i="1">
                            <a:latin typeface="Cambria Math" panose="02040503050406030204" pitchFamily="18" charset="0"/>
                          </a:rPr>
                          <m:t>𝑘</m:t>
                        </m:r>
                      </m:sub>
                    </m:sSub>
                  </m:oMath>
                </a14:m>
                <a:r>
                  <a:rPr lang="en-US" altLang="zh-CN" dirty="0"/>
                  <a:t>,</a:t>
                </a:r>
                <a:r>
                  <a:rPr lang="zh-CN" altLang="en-US" dirty="0"/>
                  <a:t>则称</a:t>
                </a:r>
                <a14:m>
                  <m:oMath xmlns:m="http://schemas.openxmlformats.org/officeDocument/2006/math">
                    <m:sSub>
                      <m:sSubPr>
                        <m:ctrlPr>
                          <a:rPr lang="en-US" altLang="zh-CN" i="1">
                            <a:latin typeface="Cambria Math" panose="02040503050406030204" pitchFamily="18" charset="0"/>
                          </a:rPr>
                        </m:ctrlPr>
                      </m:sSubPr>
                      <m:e>
                        <m:r>
                          <a:rPr lang="en-US" altLang="zh-CN" b="0" i="1">
                            <a:latin typeface="Cambria Math" panose="02040503050406030204" pitchFamily="18" charset="0"/>
                          </a:rPr>
                          <m:t>𝑒</m:t>
                        </m:r>
                      </m:e>
                      <m:sub>
                        <m:r>
                          <a:rPr lang="en-US" altLang="zh-CN" b="0" i="1">
                            <a:latin typeface="Cambria Math" panose="02040503050406030204" pitchFamily="18" charset="0"/>
                          </a:rPr>
                          <m:t>𝑘</m:t>
                        </m:r>
                      </m:sub>
                    </m:sSub>
                  </m:oMath>
                </a14:m>
                <a:r>
                  <a:rPr lang="zh-CN" altLang="en-US" dirty="0"/>
                  <a:t>与</a:t>
                </a:r>
                <a14:m>
                  <m:oMath xmlns:m="http://schemas.openxmlformats.org/officeDocument/2006/math">
                    <m:sSub>
                      <m:sSubPr>
                        <m:ctrlPr>
                          <a:rPr lang="en-US" altLang="zh-CN" i="1">
                            <a:latin typeface="Cambria Math" panose="02040503050406030204" pitchFamily="18" charset="0"/>
                          </a:rPr>
                        </m:ctrlPr>
                      </m:sSubPr>
                      <m:e>
                        <m:r>
                          <a:rPr lang="en-US" altLang="zh-CN" b="0" i="1">
                            <a:latin typeface="Cambria Math" panose="02040503050406030204" pitchFamily="18" charset="0"/>
                          </a:rPr>
                          <m:t>𝑣</m:t>
                        </m:r>
                      </m:e>
                      <m:sub>
                        <m:r>
                          <a:rPr lang="en-US" altLang="zh-CN" b="0" i="1">
                            <a:latin typeface="Cambria Math" panose="02040503050406030204" pitchFamily="18" charset="0"/>
                          </a:rPr>
                          <m:t>𝑖</m:t>
                        </m:r>
                      </m:sub>
                    </m:sSub>
                  </m:oMath>
                </a14:m>
                <a:r>
                  <a:rPr lang="zh-CN" altLang="en-US" dirty="0"/>
                  <a:t>的关联次数为</a:t>
                </a:r>
                <a:r>
                  <a:rPr lang="en-US" altLang="zh-CN" dirty="0"/>
                  <a:t>0;</a:t>
                </a:r>
                <a:r>
                  <a:rPr lang="zh-CN" altLang="en-US" dirty="0"/>
                  <a:t> 不与任何边关联的顶点称为</a:t>
                </a:r>
                <a:r>
                  <a:rPr lang="zh-CN" altLang="en-US" dirty="0">
                    <a:solidFill>
                      <a:srgbClr val="FF0000"/>
                    </a:solidFill>
                  </a:rPr>
                  <a:t>孤立点</a:t>
                </a:r>
                <a:r>
                  <a:rPr lang="en-US" altLang="zh-CN" dirty="0"/>
                  <a:t>.</a:t>
                </a:r>
              </a:p>
              <a:p>
                <a:pPr lvl="1"/>
                <a:r>
                  <a:rPr lang="zh-CN" altLang="en-US" dirty="0"/>
                  <a:t>④两个顶点</a:t>
                </a:r>
                <a14:m>
                  <m:oMath xmlns:m="http://schemas.openxmlformats.org/officeDocument/2006/math">
                    <m:sSub>
                      <m:sSubPr>
                        <m:ctrlPr>
                          <a:rPr lang="en-US" altLang="zh-CN" i="1">
                            <a:latin typeface="Cambria Math" panose="02040503050406030204" pitchFamily="18" charset="0"/>
                          </a:rPr>
                        </m:ctrlPr>
                      </m:sSubPr>
                      <m:e>
                        <m:r>
                          <a:rPr lang="en-US" altLang="zh-CN" b="0" i="1">
                            <a:latin typeface="Cambria Math" panose="02040503050406030204" pitchFamily="18" charset="0"/>
                          </a:rPr>
                          <m:t>𝑣</m:t>
                        </m:r>
                      </m:e>
                      <m:sub>
                        <m:r>
                          <a:rPr lang="en-US" altLang="zh-CN" b="0" i="1">
                            <a:latin typeface="Cambria Math" panose="02040503050406030204" pitchFamily="18" charset="0"/>
                          </a:rPr>
                          <m:t>𝑖</m:t>
                        </m:r>
                      </m:sub>
                    </m:sSub>
                  </m:oMath>
                </a14:m>
                <a:r>
                  <a:rPr lang="zh-CN" altLang="en-US" dirty="0"/>
                  <a:t>和</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b="0" i="1">
                            <a:latin typeface="Cambria Math" panose="02040503050406030204" pitchFamily="18" charset="0"/>
                          </a:rPr>
                          <m:t>𝑗</m:t>
                        </m:r>
                      </m:sub>
                    </m:sSub>
                  </m:oMath>
                </a14:m>
                <a:r>
                  <a:rPr lang="zh-CN" altLang="en-US" dirty="0"/>
                  <a:t>之间有边相连</a:t>
                </a:r>
                <a:r>
                  <a:rPr lang="en-US" altLang="zh-CN" dirty="0"/>
                  <a:t>, </a:t>
                </a:r>
                <a:r>
                  <a:rPr lang="zh-CN" altLang="en-US" dirty="0"/>
                  <a:t>则称这两个</a:t>
                </a:r>
                <a:r>
                  <a:rPr lang="zh-CN" altLang="en-US" dirty="0">
                    <a:solidFill>
                      <a:srgbClr val="FF0000"/>
                    </a:solidFill>
                  </a:rPr>
                  <a:t>顶点相邻</a:t>
                </a:r>
                <a:r>
                  <a:rPr lang="zh-CN" altLang="en-US" dirty="0"/>
                  <a:t>或邻接</a:t>
                </a:r>
                <a:r>
                  <a:rPr lang="en-US" altLang="zh-CN" dirty="0"/>
                  <a:t>; </a:t>
                </a:r>
                <a:r>
                  <a:rPr lang="zh-CN" altLang="en-US" dirty="0"/>
                  <a:t>两条边至少有一个公共端点</a:t>
                </a:r>
                <a:r>
                  <a:rPr lang="en-US" altLang="zh-CN" dirty="0"/>
                  <a:t>, </a:t>
                </a:r>
                <a:r>
                  <a:rPr lang="zh-CN" altLang="en-US" dirty="0"/>
                  <a:t>则称这两条</a:t>
                </a:r>
                <a:r>
                  <a:rPr lang="zh-CN" altLang="en-US" dirty="0">
                    <a:solidFill>
                      <a:srgbClr val="FF0000"/>
                    </a:solidFill>
                  </a:rPr>
                  <a:t>边相邻或</a:t>
                </a:r>
                <a:r>
                  <a:rPr lang="zh-CN" altLang="en-US" dirty="0"/>
                  <a:t>邻接</a:t>
                </a:r>
                <a:r>
                  <a:rPr lang="en-US" altLang="zh-CN" dirty="0"/>
                  <a:t>.</a:t>
                </a:r>
              </a:p>
            </p:txBody>
          </p:sp>
        </mc:Choice>
        <mc:Fallback xmlns="">
          <p:sp>
            <p:nvSpPr>
              <p:cNvPr id="2" name="文本占位符 1"/>
              <p:cNvSpPr>
                <a:spLocks noGrp="1" noRot="1" noChangeAspect="1" noMove="1" noResize="1" noEditPoints="1" noAdjustHandles="1" noChangeArrowheads="1" noChangeShapeType="1" noTextEdit="1"/>
              </p:cNvSpPr>
              <p:nvPr>
                <p:ph type="body" sz="quarter" idx="1"/>
              </p:nvPr>
            </p:nvSpPr>
            <p:spPr>
              <a:xfrm>
                <a:off x="516000" y="1008000"/>
                <a:ext cx="11160000" cy="5026825"/>
              </a:xfrm>
              <a:blipFill>
                <a:blip r:embed="rId2"/>
                <a:stretch>
                  <a:fillRect l="-1148" t="-1818" r="-1311" b="-2182"/>
                </a:stretch>
              </a:blipFill>
            </p:spPr>
            <p:txBody>
              <a:bodyPr/>
              <a:lstStyle/>
              <a:p>
                <a:r>
                  <a:rPr lang="zh-CN" altLang="en-US">
                    <a:noFill/>
                  </a:rPr>
                  <a:t> </a:t>
                </a:r>
              </a:p>
            </p:txBody>
          </p:sp>
        </mc:Fallback>
      </mc:AlternateContent>
      <p:sp>
        <p:nvSpPr>
          <p:cNvPr id="6146" name="Rectangle 2"/>
          <p:cNvSpPr>
            <a:spLocks noGrp="1" noChangeArrowheads="1"/>
          </p:cNvSpPr>
          <p:nvPr>
            <p:ph type="title"/>
          </p:nvPr>
        </p:nvSpPr>
        <p:spPr/>
        <p:txBody>
          <a:bodyPr/>
          <a:lstStyle/>
          <a:p>
            <a:r>
              <a:rPr lang="zh-CN" altLang="en-US" dirty="0"/>
              <a:t>三、图的相关概念</a:t>
            </a:r>
            <a:endParaRPr lang="en-US" altLang="zh-CN" dirty="0"/>
          </a:p>
        </p:txBody>
      </p:sp>
      <p:sp>
        <p:nvSpPr>
          <p:cNvPr id="9" name="文本占位符 8"/>
          <p:cNvSpPr>
            <a:spLocks noGrp="1"/>
          </p:cNvSpPr>
          <p:nvPr>
            <p:ph type="body" sz="quarter" idx="11"/>
          </p:nvPr>
        </p:nvSpPr>
        <p:spPr/>
        <p:txBody>
          <a:bodyPr/>
          <a:lstStyle/>
          <a:p>
            <a:r>
              <a:rPr lang="en-US" altLang="zh-CN"/>
              <a:t>8.1 </a:t>
            </a:r>
            <a:r>
              <a:rPr lang="zh-CN" altLang="en-US"/>
              <a:t>图</a:t>
            </a:r>
            <a:endParaRPr lang="zh-CN" altLang="en-US" dirty="0"/>
          </a:p>
        </p:txBody>
      </p:sp>
      <p:sp>
        <p:nvSpPr>
          <p:cNvPr id="4" name="灯片编号占位符 3">
            <a:extLst>
              <a:ext uri="{FF2B5EF4-FFF2-40B4-BE49-F238E27FC236}">
                <a16:creationId xmlns:a16="http://schemas.microsoft.com/office/drawing/2014/main" id="{2D9A60DD-9BFD-4D4F-A6D1-17B600CC8DA6}"/>
              </a:ext>
            </a:extLst>
          </p:cNvPr>
          <p:cNvSpPr>
            <a:spLocks noGrp="1"/>
          </p:cNvSpPr>
          <p:nvPr>
            <p:ph type="sldNum" sz="quarter" idx="10"/>
          </p:nvPr>
        </p:nvSpPr>
        <p:spPr/>
        <p:txBody>
          <a:bodyPr/>
          <a:lstStyle/>
          <a:p>
            <a:fld id="{ADDBA8A9-FE90-4847-B2BB-91D9864F4629}" type="slidenum">
              <a:rPr lang="zh-CN" altLang="en-US" smtClean="0"/>
              <a:pPr/>
              <a:t>9</a:t>
            </a:fld>
            <a:r>
              <a:rPr lang="en-US" altLang="zh-CN"/>
              <a:t>|73</a:t>
            </a:r>
            <a:endParaRPr lang="zh-CN" altLang="en-US" dirty="0"/>
          </a:p>
        </p:txBody>
      </p:sp>
    </p:spTree>
    <p:extLst>
      <p:ext uri="{BB962C8B-B14F-4D97-AF65-F5344CB8AC3E}">
        <p14:creationId xmlns:p14="http://schemas.microsoft.com/office/powerpoint/2010/main" val="874152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500"/>
                                        <p:tgtEl>
                                          <p:spTgt spid="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Effect transition="in" filter="fade">
                                      <p:cBhvr>
                                        <p:cTn id="27" dur="500"/>
                                        <p:tgtEl>
                                          <p:spTgt spid="2">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
                                            <p:txEl>
                                              <p:pRg st="5" end="5"/>
                                            </p:txEl>
                                          </p:spTgt>
                                        </p:tgtEl>
                                        <p:attrNameLst>
                                          <p:attrName>style.visibility</p:attrName>
                                        </p:attrNameLst>
                                      </p:cBhvr>
                                      <p:to>
                                        <p:strVal val="visible"/>
                                      </p:to>
                                    </p:set>
                                    <p:animEffect transition="in" filter="fade">
                                      <p:cBhvr>
                                        <p:cTn id="32" dur="500"/>
                                        <p:tgtEl>
                                          <p:spTgt spid="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PA" val="v4.0.0"/>
</p:tagLst>
</file>

<file path=ppt/tags/tag10.xml><?xml version="1.0" encoding="utf-8"?>
<p:tagLst xmlns:a="http://schemas.openxmlformats.org/drawingml/2006/main" xmlns:r="http://schemas.openxmlformats.org/officeDocument/2006/relationships" xmlns:p="http://schemas.openxmlformats.org/presentationml/2006/main">
  <p:tag name="PA" val="v4.0.0"/>
</p:tagLst>
</file>

<file path=ppt/tags/tag11.xml><?xml version="1.0" encoding="utf-8"?>
<p:tagLst xmlns:a="http://schemas.openxmlformats.org/drawingml/2006/main" xmlns:r="http://schemas.openxmlformats.org/officeDocument/2006/relationships" xmlns:p="http://schemas.openxmlformats.org/presentationml/2006/main">
  <p:tag name="PA" val="v4.0.0"/>
</p:tagLst>
</file>

<file path=ppt/tags/tag12.xml><?xml version="1.0" encoding="utf-8"?>
<p:tagLst xmlns:a="http://schemas.openxmlformats.org/drawingml/2006/main" xmlns:r="http://schemas.openxmlformats.org/officeDocument/2006/relationships" xmlns:p="http://schemas.openxmlformats.org/presentationml/2006/main">
  <p:tag name="PA" val="v4.0.0"/>
</p:tagLst>
</file>

<file path=ppt/tags/tag13.xml><?xml version="1.0" encoding="utf-8"?>
<p:tagLst xmlns:a="http://schemas.openxmlformats.org/drawingml/2006/main" xmlns:r="http://schemas.openxmlformats.org/officeDocument/2006/relationships" xmlns:p="http://schemas.openxmlformats.org/presentationml/2006/main">
  <p:tag name="PA" val="v4.0.0"/>
</p:tagLst>
</file>

<file path=ppt/tags/tag14.xml><?xml version="1.0" encoding="utf-8"?>
<p:tagLst xmlns:a="http://schemas.openxmlformats.org/drawingml/2006/main" xmlns:r="http://schemas.openxmlformats.org/officeDocument/2006/relationships" xmlns:p="http://schemas.openxmlformats.org/presentationml/2006/main">
  <p:tag name="PA" val="v4.0.0"/>
</p:tagLst>
</file>

<file path=ppt/tags/tag15.xml><?xml version="1.0" encoding="utf-8"?>
<p:tagLst xmlns:a="http://schemas.openxmlformats.org/drawingml/2006/main" xmlns:r="http://schemas.openxmlformats.org/officeDocument/2006/relationships" xmlns:p="http://schemas.openxmlformats.org/presentationml/2006/main">
  <p:tag name="PA" val="v4.0.0"/>
</p:tagLst>
</file>

<file path=ppt/tags/tag16.xml><?xml version="1.0" encoding="utf-8"?>
<p:tagLst xmlns:a="http://schemas.openxmlformats.org/drawingml/2006/main" xmlns:r="http://schemas.openxmlformats.org/officeDocument/2006/relationships" xmlns:p="http://schemas.openxmlformats.org/presentationml/2006/main">
  <p:tag name="PA" val="v4.0.0"/>
</p:tagLst>
</file>

<file path=ppt/tags/tag17.xml><?xml version="1.0" encoding="utf-8"?>
<p:tagLst xmlns:a="http://schemas.openxmlformats.org/drawingml/2006/main" xmlns:r="http://schemas.openxmlformats.org/officeDocument/2006/relationships" xmlns:p="http://schemas.openxmlformats.org/presentationml/2006/main">
  <p:tag name="PA" val="v4.0.0"/>
</p:tagLst>
</file>

<file path=ppt/tags/tag18.xml><?xml version="1.0" encoding="utf-8"?>
<p:tagLst xmlns:a="http://schemas.openxmlformats.org/drawingml/2006/main" xmlns:r="http://schemas.openxmlformats.org/officeDocument/2006/relationships" xmlns:p="http://schemas.openxmlformats.org/presentationml/2006/main">
  <p:tag name="PA" val="v4.0.0"/>
</p:tagLst>
</file>

<file path=ppt/tags/tag19.xml><?xml version="1.0" encoding="utf-8"?>
<p:tagLst xmlns:a="http://schemas.openxmlformats.org/drawingml/2006/main" xmlns:r="http://schemas.openxmlformats.org/officeDocument/2006/relationships" xmlns:p="http://schemas.openxmlformats.org/presentationml/2006/main">
  <p:tag name="PA" val="v4.0.0"/>
</p:tagLst>
</file>

<file path=ppt/tags/tag2.xml><?xml version="1.0" encoding="utf-8"?>
<p:tagLst xmlns:a="http://schemas.openxmlformats.org/drawingml/2006/main" xmlns:r="http://schemas.openxmlformats.org/officeDocument/2006/relationships" xmlns:p="http://schemas.openxmlformats.org/presentationml/2006/main">
  <p:tag name="PA" val="v4.0.0"/>
</p:tagLst>
</file>

<file path=ppt/tags/tag20.xml><?xml version="1.0" encoding="utf-8"?>
<p:tagLst xmlns:a="http://schemas.openxmlformats.org/drawingml/2006/main" xmlns:r="http://schemas.openxmlformats.org/officeDocument/2006/relationships" xmlns:p="http://schemas.openxmlformats.org/presentationml/2006/main">
  <p:tag name="PA" val="v4.0.0"/>
</p:tagLst>
</file>

<file path=ppt/tags/tag21.xml><?xml version="1.0" encoding="utf-8"?>
<p:tagLst xmlns:a="http://schemas.openxmlformats.org/drawingml/2006/main" xmlns:r="http://schemas.openxmlformats.org/officeDocument/2006/relationships" xmlns:p="http://schemas.openxmlformats.org/presentationml/2006/main">
  <p:tag name="PA" val="v4.0.0"/>
</p:tagLst>
</file>

<file path=ppt/tags/tag22.xml><?xml version="1.0" encoding="utf-8"?>
<p:tagLst xmlns:a="http://schemas.openxmlformats.org/drawingml/2006/main" xmlns:r="http://schemas.openxmlformats.org/officeDocument/2006/relationships" xmlns:p="http://schemas.openxmlformats.org/presentationml/2006/main">
  <p:tag name="PA" val="v4.0.0"/>
</p:tagLst>
</file>

<file path=ppt/tags/tag23.xml><?xml version="1.0" encoding="utf-8"?>
<p:tagLst xmlns:a="http://schemas.openxmlformats.org/drawingml/2006/main" xmlns:r="http://schemas.openxmlformats.org/officeDocument/2006/relationships" xmlns:p="http://schemas.openxmlformats.org/presentationml/2006/main">
  <p:tag name="PA" val="v4.0.0"/>
</p:tagLst>
</file>

<file path=ppt/tags/tag24.xml><?xml version="1.0" encoding="utf-8"?>
<p:tagLst xmlns:a="http://schemas.openxmlformats.org/drawingml/2006/main" xmlns:r="http://schemas.openxmlformats.org/officeDocument/2006/relationships" xmlns:p="http://schemas.openxmlformats.org/presentationml/2006/main">
  <p:tag name="PA" val="v4.0.0"/>
</p:tagLst>
</file>

<file path=ppt/tags/tag25.xml><?xml version="1.0" encoding="utf-8"?>
<p:tagLst xmlns:a="http://schemas.openxmlformats.org/drawingml/2006/main" xmlns:r="http://schemas.openxmlformats.org/officeDocument/2006/relationships" xmlns:p="http://schemas.openxmlformats.org/presentationml/2006/main">
  <p:tag name="PA" val="v4.0.0"/>
</p:tagLst>
</file>

<file path=ppt/tags/tag26.xml><?xml version="1.0" encoding="utf-8"?>
<p:tagLst xmlns:a="http://schemas.openxmlformats.org/drawingml/2006/main" xmlns:r="http://schemas.openxmlformats.org/officeDocument/2006/relationships" xmlns:p="http://schemas.openxmlformats.org/presentationml/2006/main">
  <p:tag name="PA" val="v4.0.0"/>
</p:tagLst>
</file>

<file path=ppt/tags/tag27.xml><?xml version="1.0" encoding="utf-8"?>
<p:tagLst xmlns:a="http://schemas.openxmlformats.org/drawingml/2006/main" xmlns:r="http://schemas.openxmlformats.org/officeDocument/2006/relationships" xmlns:p="http://schemas.openxmlformats.org/presentationml/2006/main">
  <p:tag name="PA" val="v4.0.0"/>
</p:tagLst>
</file>

<file path=ppt/tags/tag28.xml><?xml version="1.0" encoding="utf-8"?>
<p:tagLst xmlns:a="http://schemas.openxmlformats.org/drawingml/2006/main" xmlns:r="http://schemas.openxmlformats.org/officeDocument/2006/relationships" xmlns:p="http://schemas.openxmlformats.org/presentationml/2006/main">
  <p:tag name="PA" val="v4.0.0"/>
</p:tagLst>
</file>

<file path=ppt/tags/tag29.xml><?xml version="1.0" encoding="utf-8"?>
<p:tagLst xmlns:a="http://schemas.openxmlformats.org/drawingml/2006/main" xmlns:r="http://schemas.openxmlformats.org/officeDocument/2006/relationships" xmlns:p="http://schemas.openxmlformats.org/presentationml/2006/main">
  <p:tag name="PA" val="v4.0.0"/>
</p:tagLst>
</file>

<file path=ppt/tags/tag3.xml><?xml version="1.0" encoding="utf-8"?>
<p:tagLst xmlns:a="http://schemas.openxmlformats.org/drawingml/2006/main" xmlns:r="http://schemas.openxmlformats.org/officeDocument/2006/relationships" xmlns:p="http://schemas.openxmlformats.org/presentationml/2006/main">
  <p:tag name="PA" val="v4.0.0"/>
</p:tagLst>
</file>

<file path=ppt/tags/tag30.xml><?xml version="1.0" encoding="utf-8"?>
<p:tagLst xmlns:a="http://schemas.openxmlformats.org/drawingml/2006/main" xmlns:r="http://schemas.openxmlformats.org/officeDocument/2006/relationships" xmlns:p="http://schemas.openxmlformats.org/presentationml/2006/main">
  <p:tag name="PA" val="v4.0.0"/>
</p:tagLst>
</file>

<file path=ppt/tags/tag31.xml><?xml version="1.0" encoding="utf-8"?>
<p:tagLst xmlns:a="http://schemas.openxmlformats.org/drawingml/2006/main" xmlns:r="http://schemas.openxmlformats.org/officeDocument/2006/relationships" xmlns:p="http://schemas.openxmlformats.org/presentationml/2006/main">
  <p:tag name="PA" val="v4.0.0"/>
</p:tagLst>
</file>

<file path=ppt/tags/tag32.xml><?xml version="1.0" encoding="utf-8"?>
<p:tagLst xmlns:a="http://schemas.openxmlformats.org/drawingml/2006/main" xmlns:r="http://schemas.openxmlformats.org/officeDocument/2006/relationships" xmlns:p="http://schemas.openxmlformats.org/presentationml/2006/main">
  <p:tag name="PA" val="v4.0.0"/>
</p:tagLst>
</file>

<file path=ppt/tags/tag33.xml><?xml version="1.0" encoding="utf-8"?>
<p:tagLst xmlns:a="http://schemas.openxmlformats.org/drawingml/2006/main" xmlns:r="http://schemas.openxmlformats.org/officeDocument/2006/relationships" xmlns:p="http://schemas.openxmlformats.org/presentationml/2006/main">
  <p:tag name="PA" val="v4.0.0"/>
</p:tagLst>
</file>

<file path=ppt/tags/tag34.xml><?xml version="1.0" encoding="utf-8"?>
<p:tagLst xmlns:a="http://schemas.openxmlformats.org/drawingml/2006/main" xmlns:r="http://schemas.openxmlformats.org/officeDocument/2006/relationships" xmlns:p="http://schemas.openxmlformats.org/presentationml/2006/main">
  <p:tag name="PA" val="v4.0.0"/>
</p:tagLst>
</file>

<file path=ppt/tags/tag35.xml><?xml version="1.0" encoding="utf-8"?>
<p:tagLst xmlns:a="http://schemas.openxmlformats.org/drawingml/2006/main" xmlns:r="http://schemas.openxmlformats.org/officeDocument/2006/relationships" xmlns:p="http://schemas.openxmlformats.org/presentationml/2006/main">
  <p:tag name="PA" val="v4.0.0"/>
</p:tagLst>
</file>

<file path=ppt/tags/tag36.xml><?xml version="1.0" encoding="utf-8"?>
<p:tagLst xmlns:a="http://schemas.openxmlformats.org/drawingml/2006/main" xmlns:r="http://schemas.openxmlformats.org/officeDocument/2006/relationships" xmlns:p="http://schemas.openxmlformats.org/presentationml/2006/main">
  <p:tag name="PA" val="v4.1.3"/>
</p:tagLst>
</file>

<file path=ppt/tags/tag37.xml><?xml version="1.0" encoding="utf-8"?>
<p:tagLst xmlns:a="http://schemas.openxmlformats.org/drawingml/2006/main" xmlns:r="http://schemas.openxmlformats.org/officeDocument/2006/relationships" xmlns:p="http://schemas.openxmlformats.org/presentationml/2006/main">
  <p:tag name="PA" val="v4.1.3"/>
</p:tagLst>
</file>

<file path=ppt/tags/tag38.xml><?xml version="1.0" encoding="utf-8"?>
<p:tagLst xmlns:a="http://schemas.openxmlformats.org/drawingml/2006/main" xmlns:r="http://schemas.openxmlformats.org/officeDocument/2006/relationships" xmlns:p="http://schemas.openxmlformats.org/presentationml/2006/main">
  <p:tag name="PA" val="v4.1.3"/>
</p:tagLst>
</file>

<file path=ppt/tags/tag39.xml><?xml version="1.0" encoding="utf-8"?>
<p:tagLst xmlns:a="http://schemas.openxmlformats.org/drawingml/2006/main" xmlns:r="http://schemas.openxmlformats.org/officeDocument/2006/relationships" xmlns:p="http://schemas.openxmlformats.org/presentationml/2006/main">
  <p:tag name="PA" val="v4.1.3"/>
</p:tagLst>
</file>

<file path=ppt/tags/tag4.xml><?xml version="1.0" encoding="utf-8"?>
<p:tagLst xmlns:a="http://schemas.openxmlformats.org/drawingml/2006/main" xmlns:r="http://schemas.openxmlformats.org/officeDocument/2006/relationships" xmlns:p="http://schemas.openxmlformats.org/presentationml/2006/main">
  <p:tag name="PA" val="v4.0.0"/>
</p:tagLst>
</file>

<file path=ppt/tags/tag40.xml><?xml version="1.0" encoding="utf-8"?>
<p:tagLst xmlns:a="http://schemas.openxmlformats.org/drawingml/2006/main" xmlns:r="http://schemas.openxmlformats.org/officeDocument/2006/relationships" xmlns:p="http://schemas.openxmlformats.org/presentationml/2006/main">
  <p:tag name="PA" val="v4.1.3"/>
</p:tagLst>
</file>

<file path=ppt/tags/tag41.xml><?xml version="1.0" encoding="utf-8"?>
<p:tagLst xmlns:a="http://schemas.openxmlformats.org/drawingml/2006/main" xmlns:r="http://schemas.openxmlformats.org/officeDocument/2006/relationships" xmlns:p="http://schemas.openxmlformats.org/presentationml/2006/main">
  <p:tag name="PA" val="v4.1.3"/>
</p:tagLst>
</file>

<file path=ppt/tags/tag42.xml><?xml version="1.0" encoding="utf-8"?>
<p:tagLst xmlns:a="http://schemas.openxmlformats.org/drawingml/2006/main" xmlns:r="http://schemas.openxmlformats.org/officeDocument/2006/relationships" xmlns:p="http://schemas.openxmlformats.org/presentationml/2006/main">
  <p:tag name="PA" val="v4.1.3"/>
</p:tagLst>
</file>

<file path=ppt/tags/tag43.xml><?xml version="1.0" encoding="utf-8"?>
<p:tagLst xmlns:a="http://schemas.openxmlformats.org/drawingml/2006/main" xmlns:r="http://schemas.openxmlformats.org/officeDocument/2006/relationships" xmlns:p="http://schemas.openxmlformats.org/presentationml/2006/main">
  <p:tag name="PA" val="v4.1.3"/>
</p:tagLst>
</file>

<file path=ppt/tags/tag44.xml><?xml version="1.0" encoding="utf-8"?>
<p:tagLst xmlns:a="http://schemas.openxmlformats.org/drawingml/2006/main" xmlns:r="http://schemas.openxmlformats.org/officeDocument/2006/relationships" xmlns:p="http://schemas.openxmlformats.org/presentationml/2006/main">
  <p:tag name="PA" val="v4.1.3"/>
</p:tagLst>
</file>

<file path=ppt/tags/tag45.xml><?xml version="1.0" encoding="utf-8"?>
<p:tagLst xmlns:a="http://schemas.openxmlformats.org/drawingml/2006/main" xmlns:r="http://schemas.openxmlformats.org/officeDocument/2006/relationships" xmlns:p="http://schemas.openxmlformats.org/presentationml/2006/main">
  <p:tag name="PA" val="v4.1.3"/>
</p:tagLst>
</file>

<file path=ppt/tags/tag46.xml><?xml version="1.0" encoding="utf-8"?>
<p:tagLst xmlns:a="http://schemas.openxmlformats.org/drawingml/2006/main" xmlns:r="http://schemas.openxmlformats.org/officeDocument/2006/relationships" xmlns:p="http://schemas.openxmlformats.org/presentationml/2006/main">
  <p:tag name="PA" val="v4.1.3"/>
</p:tagLst>
</file>

<file path=ppt/tags/tag47.xml><?xml version="1.0" encoding="utf-8"?>
<p:tagLst xmlns:a="http://schemas.openxmlformats.org/drawingml/2006/main" xmlns:r="http://schemas.openxmlformats.org/officeDocument/2006/relationships" xmlns:p="http://schemas.openxmlformats.org/presentationml/2006/main">
  <p:tag name="PA" val="v4.1.3"/>
</p:tagLst>
</file>

<file path=ppt/tags/tag48.xml><?xml version="1.0" encoding="utf-8"?>
<p:tagLst xmlns:a="http://schemas.openxmlformats.org/drawingml/2006/main" xmlns:r="http://schemas.openxmlformats.org/officeDocument/2006/relationships" xmlns:p="http://schemas.openxmlformats.org/presentationml/2006/main">
  <p:tag name="PA" val="v4.1.3"/>
</p:tagLst>
</file>

<file path=ppt/tags/tag49.xml><?xml version="1.0" encoding="utf-8"?>
<p:tagLst xmlns:a="http://schemas.openxmlformats.org/drawingml/2006/main" xmlns:r="http://schemas.openxmlformats.org/officeDocument/2006/relationships" xmlns:p="http://schemas.openxmlformats.org/presentationml/2006/main">
  <p:tag name="PA" val="v4.1.3"/>
</p:tagLst>
</file>

<file path=ppt/tags/tag5.xml><?xml version="1.0" encoding="utf-8"?>
<p:tagLst xmlns:a="http://schemas.openxmlformats.org/drawingml/2006/main" xmlns:r="http://schemas.openxmlformats.org/officeDocument/2006/relationships" xmlns:p="http://schemas.openxmlformats.org/presentationml/2006/main">
  <p:tag name="PA" val="v4.0.0"/>
</p:tagLst>
</file>

<file path=ppt/tags/tag50.xml><?xml version="1.0" encoding="utf-8"?>
<p:tagLst xmlns:a="http://schemas.openxmlformats.org/drawingml/2006/main" xmlns:r="http://schemas.openxmlformats.org/officeDocument/2006/relationships" xmlns:p="http://schemas.openxmlformats.org/presentationml/2006/main">
  <p:tag name="PA" val="v4.1.3"/>
</p:tagLst>
</file>

<file path=ppt/tags/tag51.xml><?xml version="1.0" encoding="utf-8"?>
<p:tagLst xmlns:a="http://schemas.openxmlformats.org/drawingml/2006/main" xmlns:r="http://schemas.openxmlformats.org/officeDocument/2006/relationships" xmlns:p="http://schemas.openxmlformats.org/presentationml/2006/main">
  <p:tag name="PA" val="v4.1.3"/>
</p:tagLst>
</file>

<file path=ppt/tags/tag52.xml><?xml version="1.0" encoding="utf-8"?>
<p:tagLst xmlns:a="http://schemas.openxmlformats.org/drawingml/2006/main" xmlns:r="http://schemas.openxmlformats.org/officeDocument/2006/relationships" xmlns:p="http://schemas.openxmlformats.org/presentationml/2006/main">
  <p:tag name="PA" val="v4.1.3"/>
</p:tagLst>
</file>

<file path=ppt/tags/tag53.xml><?xml version="1.0" encoding="utf-8"?>
<p:tagLst xmlns:a="http://schemas.openxmlformats.org/drawingml/2006/main" xmlns:r="http://schemas.openxmlformats.org/officeDocument/2006/relationships" xmlns:p="http://schemas.openxmlformats.org/presentationml/2006/main">
  <p:tag name="PA" val="v4.1.3"/>
</p:tagLst>
</file>

<file path=ppt/tags/tag54.xml><?xml version="1.0" encoding="utf-8"?>
<p:tagLst xmlns:a="http://schemas.openxmlformats.org/drawingml/2006/main" xmlns:r="http://schemas.openxmlformats.org/officeDocument/2006/relationships" xmlns:p="http://schemas.openxmlformats.org/presentationml/2006/main">
  <p:tag name="PA" val="v4.1.3"/>
</p:tagLst>
</file>

<file path=ppt/tags/tag55.xml><?xml version="1.0" encoding="utf-8"?>
<p:tagLst xmlns:a="http://schemas.openxmlformats.org/drawingml/2006/main" xmlns:r="http://schemas.openxmlformats.org/officeDocument/2006/relationships" xmlns:p="http://schemas.openxmlformats.org/presentationml/2006/main">
  <p:tag name="PA" val="v4.1.3"/>
</p:tagLst>
</file>

<file path=ppt/tags/tag56.xml><?xml version="1.0" encoding="utf-8"?>
<p:tagLst xmlns:a="http://schemas.openxmlformats.org/drawingml/2006/main" xmlns:r="http://schemas.openxmlformats.org/officeDocument/2006/relationships" xmlns:p="http://schemas.openxmlformats.org/presentationml/2006/main">
  <p:tag name="PA" val="v4.1.3"/>
</p:tagLst>
</file>

<file path=ppt/tags/tag57.xml><?xml version="1.0" encoding="utf-8"?>
<p:tagLst xmlns:a="http://schemas.openxmlformats.org/drawingml/2006/main" xmlns:r="http://schemas.openxmlformats.org/officeDocument/2006/relationships" xmlns:p="http://schemas.openxmlformats.org/presentationml/2006/main">
  <p:tag name="PA" val="v4.1.3"/>
</p:tagLst>
</file>

<file path=ppt/tags/tag58.xml><?xml version="1.0" encoding="utf-8"?>
<p:tagLst xmlns:a="http://schemas.openxmlformats.org/drawingml/2006/main" xmlns:r="http://schemas.openxmlformats.org/officeDocument/2006/relationships" xmlns:p="http://schemas.openxmlformats.org/presentationml/2006/main">
  <p:tag name="PA" val="v4.1.3"/>
</p:tagLst>
</file>

<file path=ppt/tags/tag59.xml><?xml version="1.0" encoding="utf-8"?>
<p:tagLst xmlns:a="http://schemas.openxmlformats.org/drawingml/2006/main" xmlns:r="http://schemas.openxmlformats.org/officeDocument/2006/relationships" xmlns:p="http://schemas.openxmlformats.org/presentationml/2006/main">
  <p:tag name="PA" val="v4.1.3"/>
</p:tagLst>
</file>

<file path=ppt/tags/tag6.xml><?xml version="1.0" encoding="utf-8"?>
<p:tagLst xmlns:a="http://schemas.openxmlformats.org/drawingml/2006/main" xmlns:r="http://schemas.openxmlformats.org/officeDocument/2006/relationships" xmlns:p="http://schemas.openxmlformats.org/presentationml/2006/main">
  <p:tag name="PA" val="v4.0.0"/>
</p:tagLst>
</file>

<file path=ppt/tags/tag60.xml><?xml version="1.0" encoding="utf-8"?>
<p:tagLst xmlns:a="http://schemas.openxmlformats.org/drawingml/2006/main" xmlns:r="http://schemas.openxmlformats.org/officeDocument/2006/relationships" xmlns:p="http://schemas.openxmlformats.org/presentationml/2006/main">
  <p:tag name="PA" val="v4.1.3"/>
</p:tagLst>
</file>

<file path=ppt/tags/tag61.xml><?xml version="1.0" encoding="utf-8"?>
<p:tagLst xmlns:a="http://schemas.openxmlformats.org/drawingml/2006/main" xmlns:r="http://schemas.openxmlformats.org/officeDocument/2006/relationships" xmlns:p="http://schemas.openxmlformats.org/presentationml/2006/main">
  <p:tag name="PA" val="v4.1.3"/>
</p:tagLst>
</file>

<file path=ppt/tags/tag62.xml><?xml version="1.0" encoding="utf-8"?>
<p:tagLst xmlns:a="http://schemas.openxmlformats.org/drawingml/2006/main" xmlns:r="http://schemas.openxmlformats.org/officeDocument/2006/relationships" xmlns:p="http://schemas.openxmlformats.org/presentationml/2006/main">
  <p:tag name="PA" val="v4.1.3"/>
</p:tagLst>
</file>

<file path=ppt/tags/tag63.xml><?xml version="1.0" encoding="utf-8"?>
<p:tagLst xmlns:a="http://schemas.openxmlformats.org/drawingml/2006/main" xmlns:r="http://schemas.openxmlformats.org/officeDocument/2006/relationships" xmlns:p="http://schemas.openxmlformats.org/presentationml/2006/main">
  <p:tag name="PA" val="v4.1.3"/>
</p:tagLst>
</file>

<file path=ppt/tags/tag64.xml><?xml version="1.0" encoding="utf-8"?>
<p:tagLst xmlns:a="http://schemas.openxmlformats.org/drawingml/2006/main" xmlns:r="http://schemas.openxmlformats.org/officeDocument/2006/relationships" xmlns:p="http://schemas.openxmlformats.org/presentationml/2006/main">
  <p:tag name="PA" val="v4.1.3"/>
</p:tagLst>
</file>

<file path=ppt/tags/tag65.xml><?xml version="1.0" encoding="utf-8"?>
<p:tagLst xmlns:a="http://schemas.openxmlformats.org/drawingml/2006/main" xmlns:r="http://schemas.openxmlformats.org/officeDocument/2006/relationships" xmlns:p="http://schemas.openxmlformats.org/presentationml/2006/main">
  <p:tag name="PA" val="v4.1.3"/>
</p:tagLst>
</file>

<file path=ppt/tags/tag66.xml><?xml version="1.0" encoding="utf-8"?>
<p:tagLst xmlns:a="http://schemas.openxmlformats.org/drawingml/2006/main" xmlns:r="http://schemas.openxmlformats.org/officeDocument/2006/relationships" xmlns:p="http://schemas.openxmlformats.org/presentationml/2006/main">
  <p:tag name="PA" val="v4.1.3"/>
</p:tagLst>
</file>

<file path=ppt/tags/tag67.xml><?xml version="1.0" encoding="utf-8"?>
<p:tagLst xmlns:a="http://schemas.openxmlformats.org/drawingml/2006/main" xmlns:r="http://schemas.openxmlformats.org/officeDocument/2006/relationships" xmlns:p="http://schemas.openxmlformats.org/presentationml/2006/main">
  <p:tag name="PA" val="v4.1.3"/>
</p:tagLst>
</file>

<file path=ppt/tags/tag68.xml><?xml version="1.0" encoding="utf-8"?>
<p:tagLst xmlns:a="http://schemas.openxmlformats.org/drawingml/2006/main" xmlns:r="http://schemas.openxmlformats.org/officeDocument/2006/relationships" xmlns:p="http://schemas.openxmlformats.org/presentationml/2006/main">
  <p:tag name="PA" val="v4.1.3"/>
</p:tagLst>
</file>

<file path=ppt/tags/tag7.xml><?xml version="1.0" encoding="utf-8"?>
<p:tagLst xmlns:a="http://schemas.openxmlformats.org/drawingml/2006/main" xmlns:r="http://schemas.openxmlformats.org/officeDocument/2006/relationships" xmlns:p="http://schemas.openxmlformats.org/presentationml/2006/main">
  <p:tag name="PA" val="v4.0.0"/>
</p:tagLst>
</file>

<file path=ppt/tags/tag8.xml><?xml version="1.0" encoding="utf-8"?>
<p:tagLst xmlns:a="http://schemas.openxmlformats.org/drawingml/2006/main" xmlns:r="http://schemas.openxmlformats.org/officeDocument/2006/relationships" xmlns:p="http://schemas.openxmlformats.org/presentationml/2006/main">
  <p:tag name="PA" val="v4.0.0"/>
</p:tagLst>
</file>

<file path=ppt/tags/tag9.xml><?xml version="1.0" encoding="utf-8"?>
<p:tagLst xmlns:a="http://schemas.openxmlformats.org/drawingml/2006/main" xmlns:r="http://schemas.openxmlformats.org/officeDocument/2006/relationships" xmlns:p="http://schemas.openxmlformats.org/presentationml/2006/main">
  <p:tag name="PA" val="v4.0.0"/>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38463</TotalTime>
  <Words>11169</Words>
  <Application>Microsoft Office PowerPoint</Application>
  <PresentationFormat>宽屏</PresentationFormat>
  <Paragraphs>739</Paragraphs>
  <Slides>73</Slides>
  <Notes>10</Notes>
  <HiddenSlides>0</HiddenSlides>
  <MMClips>0</MMClips>
  <ScaleCrop>false</ScaleCrop>
  <HeadingPairs>
    <vt:vector size="8" baseType="variant">
      <vt:variant>
        <vt:lpstr>已用的字体</vt:lpstr>
      </vt:variant>
      <vt:variant>
        <vt:i4>18</vt:i4>
      </vt:variant>
      <vt:variant>
        <vt:lpstr>主题</vt:lpstr>
      </vt:variant>
      <vt:variant>
        <vt:i4>1</vt:i4>
      </vt:variant>
      <vt:variant>
        <vt:lpstr>嵌入 OLE 服务器</vt:lpstr>
      </vt:variant>
      <vt:variant>
        <vt:i4>2</vt:i4>
      </vt:variant>
      <vt:variant>
        <vt:lpstr>幻灯片标题</vt:lpstr>
      </vt:variant>
      <vt:variant>
        <vt:i4>73</vt:i4>
      </vt:variant>
    </vt:vector>
  </HeadingPairs>
  <TitlesOfParts>
    <vt:vector size="94" baseType="lpstr">
      <vt:lpstr>BankGothic Md BT</vt:lpstr>
      <vt:lpstr>等线</vt:lpstr>
      <vt:lpstr>黑体</vt:lpstr>
      <vt:lpstr>华文新魏</vt:lpstr>
      <vt:lpstr>华文中宋</vt:lpstr>
      <vt:lpstr>楷体_GB2312</vt:lpstr>
      <vt:lpstr>宋体</vt:lpstr>
      <vt:lpstr>微软雅黑</vt:lpstr>
      <vt:lpstr>Agency FB</vt:lpstr>
      <vt:lpstr>Arial</vt:lpstr>
      <vt:lpstr>Arial Black</vt:lpstr>
      <vt:lpstr>Calibri</vt:lpstr>
      <vt:lpstr>Cambria Math</vt:lpstr>
      <vt:lpstr>Century Gothic</vt:lpstr>
      <vt:lpstr>Century Schoolbook</vt:lpstr>
      <vt:lpstr>Symbol</vt:lpstr>
      <vt:lpstr>Times New Roman</vt:lpstr>
      <vt:lpstr>Wingdings</vt:lpstr>
      <vt:lpstr>Office 主题​​</vt:lpstr>
      <vt:lpstr>公式</vt:lpstr>
      <vt:lpstr>Microsoft 公式 3.0</vt:lpstr>
      <vt:lpstr>PowerPoint 演示文稿</vt:lpstr>
      <vt:lpstr>第8讲 图的基本概念</vt:lpstr>
      <vt:lpstr>内容提纲</vt:lpstr>
      <vt:lpstr>教学目标</vt:lpstr>
      <vt:lpstr>第8讲 图的基本概念</vt:lpstr>
      <vt:lpstr>一、无向图</vt:lpstr>
      <vt:lpstr>二、有向图</vt:lpstr>
      <vt:lpstr>三、图的相关概念</vt:lpstr>
      <vt:lpstr>三、图的相关概念</vt:lpstr>
      <vt:lpstr>三、图的相关概念</vt:lpstr>
      <vt:lpstr>三、图的相关概念</vt:lpstr>
      <vt:lpstr>四、多重图和简单图</vt:lpstr>
      <vt:lpstr>四、多重图和简单图</vt:lpstr>
      <vt:lpstr>五、握手定理</vt:lpstr>
      <vt:lpstr>五、握手定理</vt:lpstr>
      <vt:lpstr>五、握手定理</vt:lpstr>
      <vt:lpstr>六、图的度数列</vt:lpstr>
      <vt:lpstr>六、图的度数列</vt:lpstr>
      <vt:lpstr>七、图的同构</vt:lpstr>
      <vt:lpstr>七、图的同构</vt:lpstr>
      <vt:lpstr>八、完全图和正则图</vt:lpstr>
      <vt:lpstr>八、完全图和正则图</vt:lpstr>
      <vt:lpstr>九、子图和补图</vt:lpstr>
      <vt:lpstr>九、子图和补图</vt:lpstr>
      <vt:lpstr>九、子图和补图</vt:lpstr>
      <vt:lpstr>九、子图和补图</vt:lpstr>
      <vt:lpstr>第8讲 图的基本概念</vt:lpstr>
      <vt:lpstr>一、通路和回路的定义</vt:lpstr>
      <vt:lpstr>二、通路和回路的表示方法</vt:lpstr>
      <vt:lpstr>二、通路和回路的长度性质</vt:lpstr>
      <vt:lpstr>第8讲 图的基本概念</vt:lpstr>
      <vt:lpstr>一、无向图的连通性</vt:lpstr>
      <vt:lpstr>一、无向图的连通性</vt:lpstr>
      <vt:lpstr>一、无向图的连通性</vt:lpstr>
      <vt:lpstr>二、距离</vt:lpstr>
      <vt:lpstr>三、无向图的连通度</vt:lpstr>
      <vt:lpstr>三、无向图的连通度</vt:lpstr>
      <vt:lpstr>三、无向图的连通度</vt:lpstr>
      <vt:lpstr>三、无向图的连通度</vt:lpstr>
      <vt:lpstr>三、无向图的连通度</vt:lpstr>
      <vt:lpstr>三、无向图的连通度</vt:lpstr>
      <vt:lpstr>三、无向图的连通度</vt:lpstr>
      <vt:lpstr>四、有向图的连通性</vt:lpstr>
      <vt:lpstr>四、有向图的连通性</vt:lpstr>
      <vt:lpstr>四、有向图的连通性</vt:lpstr>
      <vt:lpstr>四、有向图的连通性</vt:lpstr>
      <vt:lpstr>五、扩大路径法</vt:lpstr>
      <vt:lpstr>五、扩大路径法</vt:lpstr>
      <vt:lpstr>五、扩大路径法</vt:lpstr>
      <vt:lpstr>六、二部图</vt:lpstr>
      <vt:lpstr>六、二部图</vt:lpstr>
      <vt:lpstr>第8讲 图的基本概念</vt:lpstr>
      <vt:lpstr>一、无向图的关联矩阵</vt:lpstr>
      <vt:lpstr>二、有向图的关联矩阵</vt:lpstr>
      <vt:lpstr>二、有向图的关联矩阵</vt:lpstr>
      <vt:lpstr>三、有向图的邻接矩阵</vt:lpstr>
      <vt:lpstr>三、有向图的邻接矩阵</vt:lpstr>
      <vt:lpstr>三、有向图的邻接矩阵</vt:lpstr>
      <vt:lpstr>四、有向图的邻接矩阵</vt:lpstr>
      <vt:lpstr>五、有向图的可达矩阵</vt:lpstr>
      <vt:lpstr>第8讲 图的基本概念</vt:lpstr>
      <vt:lpstr>8.5 图的运算</vt:lpstr>
      <vt:lpstr>8.5 图的运算</vt:lpstr>
      <vt:lpstr>第7讲学习总结</vt:lpstr>
      <vt:lpstr>练习1</vt:lpstr>
      <vt:lpstr>练习2</vt:lpstr>
      <vt:lpstr>练习3</vt:lpstr>
      <vt:lpstr>练习4</vt:lpstr>
      <vt:lpstr>练习4</vt:lpstr>
      <vt:lpstr>练习4</vt:lpstr>
      <vt:lpstr>练习4</vt:lpstr>
      <vt:lpstr>练习4</vt:lpstr>
      <vt:lpstr>本讲结束</vt:lpstr>
    </vt:vector>
  </TitlesOfParts>
  <Company>Sky123.Org</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离散数学</dc:title>
  <dc:creator>刘 老师</dc:creator>
  <cp:lastModifiedBy>刘 老师</cp:lastModifiedBy>
  <cp:revision>725</cp:revision>
  <dcterms:created xsi:type="dcterms:W3CDTF">2020-07-20T03:40:01Z</dcterms:created>
  <dcterms:modified xsi:type="dcterms:W3CDTF">2020-11-26T05:18:09Z</dcterms:modified>
</cp:coreProperties>
</file>